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82" r:id="rId2"/>
    <p:sldId id="483" r:id="rId3"/>
    <p:sldId id="477" r:id="rId4"/>
    <p:sldId id="476" r:id="rId5"/>
    <p:sldId id="585" r:id="rId6"/>
    <p:sldId id="605" r:id="rId7"/>
    <p:sldId id="587" r:id="rId8"/>
    <p:sldId id="590" r:id="rId9"/>
    <p:sldId id="586" r:id="rId10"/>
    <p:sldId id="588" r:id="rId11"/>
    <p:sldId id="598" r:id="rId12"/>
    <p:sldId id="599" r:id="rId13"/>
    <p:sldId id="591" r:id="rId14"/>
    <p:sldId id="592" r:id="rId15"/>
    <p:sldId id="593" r:id="rId16"/>
    <p:sldId id="595" r:id="rId17"/>
    <p:sldId id="582" r:id="rId18"/>
    <p:sldId id="584" r:id="rId19"/>
    <p:sldId id="604" r:id="rId2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xpert" initials="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3" autoAdjust="0"/>
    <p:restoredTop sz="94660"/>
  </p:normalViewPr>
  <p:slideViewPr>
    <p:cSldViewPr>
      <p:cViewPr>
        <p:scale>
          <a:sx n="60" d="100"/>
          <a:sy n="60" d="100"/>
        </p:scale>
        <p:origin x="-142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60563-64D5-4793-8199-21174AC0CE1C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85B9C0-B40F-448B-9FEF-03E6776A5E7C}">
      <dgm:prSet phldrT="[Text]" custT="1"/>
      <dgm:spPr/>
      <dgm:t>
        <a:bodyPr/>
        <a:lstStyle/>
        <a:p>
          <a:r>
            <a:rPr lang="en-US" sz="1300" b="1" dirty="0" smtClean="0">
              <a:solidFill>
                <a:srgbClr val="C00000"/>
              </a:solidFill>
            </a:rPr>
            <a:t>ENGINEERING DESIGN &amp; CONSTRUCTION</a:t>
          </a:r>
          <a:endParaRPr lang="en-US" sz="1300" b="1" dirty="0">
            <a:solidFill>
              <a:srgbClr val="C00000"/>
            </a:solidFill>
          </a:endParaRPr>
        </a:p>
      </dgm:t>
    </dgm:pt>
    <dgm:pt modelId="{2B01C741-BEED-418A-B532-226DA2E7EDEE}" type="parTrans" cxnId="{F06F81C8-4091-4B26-9617-A86AEC129D3D}">
      <dgm:prSet/>
      <dgm:spPr/>
      <dgm:t>
        <a:bodyPr/>
        <a:lstStyle/>
        <a:p>
          <a:endParaRPr lang="en-US"/>
        </a:p>
      </dgm:t>
    </dgm:pt>
    <dgm:pt modelId="{BF7C5501-7909-40D4-B85B-506CD7073C42}" type="sibTrans" cxnId="{F06F81C8-4091-4B26-9617-A86AEC129D3D}">
      <dgm:prSet/>
      <dgm:spPr/>
      <dgm:t>
        <a:bodyPr/>
        <a:lstStyle/>
        <a:p>
          <a:endParaRPr lang="en-US"/>
        </a:p>
      </dgm:t>
    </dgm:pt>
    <dgm:pt modelId="{2B35F6B0-7CAE-41F1-BFB5-E3EC63B9817A}">
      <dgm:prSet phldrT="[Text]" custT="1"/>
      <dgm:spPr/>
      <dgm:t>
        <a:bodyPr/>
        <a:lstStyle/>
        <a:p>
          <a:r>
            <a:rPr lang="en-US" sz="1300" b="1" i="0" dirty="0" smtClean="0">
              <a:solidFill>
                <a:srgbClr val="C00000"/>
              </a:solidFill>
            </a:rPr>
            <a:t>CONSULTANCY</a:t>
          </a:r>
          <a:endParaRPr lang="en-US" sz="1300" b="1" i="0" dirty="0">
            <a:solidFill>
              <a:srgbClr val="C00000"/>
            </a:solidFill>
          </a:endParaRPr>
        </a:p>
      </dgm:t>
    </dgm:pt>
    <dgm:pt modelId="{CABD81A7-F0D2-47B9-AAC5-B4E7EDF92573}" type="parTrans" cxnId="{39317406-A5AF-4851-88D5-BE328072452B}">
      <dgm:prSet/>
      <dgm:spPr/>
      <dgm:t>
        <a:bodyPr/>
        <a:lstStyle/>
        <a:p>
          <a:endParaRPr lang="en-US"/>
        </a:p>
      </dgm:t>
    </dgm:pt>
    <dgm:pt modelId="{53428AF2-FC67-4286-BF2D-32037AAC5BD9}" type="sibTrans" cxnId="{39317406-A5AF-4851-88D5-BE328072452B}">
      <dgm:prSet/>
      <dgm:spPr/>
      <dgm:t>
        <a:bodyPr/>
        <a:lstStyle/>
        <a:p>
          <a:endParaRPr lang="en-US"/>
        </a:p>
      </dgm:t>
    </dgm:pt>
    <dgm:pt modelId="{ED085DDB-B762-4677-9191-D9B9E96A776A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C00000"/>
              </a:solidFill>
            </a:rPr>
            <a:t>ENERGY</a:t>
          </a:r>
          <a:endParaRPr lang="en-US" sz="1400" b="1" dirty="0">
            <a:solidFill>
              <a:srgbClr val="C00000"/>
            </a:solidFill>
          </a:endParaRPr>
        </a:p>
      </dgm:t>
    </dgm:pt>
    <dgm:pt modelId="{CD46C2C3-A106-4254-821A-0D1D7EA5C5A0}" type="parTrans" cxnId="{9CE53040-ECF4-4F29-A626-DA25009F7873}">
      <dgm:prSet/>
      <dgm:spPr/>
      <dgm:t>
        <a:bodyPr/>
        <a:lstStyle/>
        <a:p>
          <a:endParaRPr lang="en-US"/>
        </a:p>
      </dgm:t>
    </dgm:pt>
    <dgm:pt modelId="{A49602EF-F305-4165-995B-66CD207D268F}" type="sibTrans" cxnId="{9CE53040-ECF4-4F29-A626-DA25009F7873}">
      <dgm:prSet/>
      <dgm:spPr/>
      <dgm:t>
        <a:bodyPr/>
        <a:lstStyle/>
        <a:p>
          <a:endParaRPr lang="en-US"/>
        </a:p>
      </dgm:t>
    </dgm:pt>
    <dgm:pt modelId="{A4B8FDED-620A-4B7C-A631-D5D836448B89}">
      <dgm:prSet phldrT="[Text]" custScaleX="131095" custScaleY="131095" custRadScaleRad="160111" custRadScaleInc="-15107"/>
      <dgm:spPr/>
      <dgm:t>
        <a:bodyPr/>
        <a:lstStyle/>
        <a:p>
          <a:endParaRPr lang="en-US" dirty="0"/>
        </a:p>
      </dgm:t>
    </dgm:pt>
    <dgm:pt modelId="{B6763B96-57D4-4D69-89DB-4F9183506A69}" type="parTrans" cxnId="{0B53B027-FFFF-4018-A17D-1F48065DDC1C}">
      <dgm:prSet/>
      <dgm:spPr/>
      <dgm:t>
        <a:bodyPr/>
        <a:lstStyle/>
        <a:p>
          <a:endParaRPr lang="en-US"/>
        </a:p>
      </dgm:t>
    </dgm:pt>
    <dgm:pt modelId="{E64F0173-31A5-4A94-83E0-90F28B6E4C53}" type="sibTrans" cxnId="{0B53B027-FFFF-4018-A17D-1F48065DDC1C}">
      <dgm:prSet/>
      <dgm:spPr/>
      <dgm:t>
        <a:bodyPr/>
        <a:lstStyle/>
        <a:p>
          <a:endParaRPr lang="en-US"/>
        </a:p>
      </dgm:t>
    </dgm:pt>
    <dgm:pt modelId="{88687BE0-594E-4D62-A582-67CCC5B58343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C00000"/>
              </a:solidFill>
            </a:rPr>
            <a:t>POST CONSTRUCTION SERVICES</a:t>
          </a:r>
          <a:endParaRPr lang="en-US" sz="1400" b="1" dirty="0">
            <a:solidFill>
              <a:srgbClr val="C00000"/>
            </a:solidFill>
          </a:endParaRPr>
        </a:p>
      </dgm:t>
    </dgm:pt>
    <dgm:pt modelId="{CFFA4127-B90D-40A1-84B6-6C615E63E834}" type="parTrans" cxnId="{4C2A84FE-11A2-4A78-9116-545C2DC0DD60}">
      <dgm:prSet/>
      <dgm:spPr/>
      <dgm:t>
        <a:bodyPr/>
        <a:lstStyle/>
        <a:p>
          <a:endParaRPr lang="en-US"/>
        </a:p>
      </dgm:t>
    </dgm:pt>
    <dgm:pt modelId="{F9BB2815-CD27-4E62-AEAA-48EB3067A00F}" type="sibTrans" cxnId="{4C2A84FE-11A2-4A78-9116-545C2DC0DD60}">
      <dgm:prSet/>
      <dgm:spPr/>
      <dgm:t>
        <a:bodyPr/>
        <a:lstStyle/>
        <a:p>
          <a:endParaRPr lang="en-US"/>
        </a:p>
      </dgm:t>
    </dgm:pt>
    <dgm:pt modelId="{CC2DF980-1005-4847-9AC0-C498F99F3095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OUR SERVICES</a:t>
          </a:r>
          <a:endParaRPr lang="en-US" b="1" dirty="0">
            <a:solidFill>
              <a:srgbClr val="C00000"/>
            </a:solidFill>
          </a:endParaRPr>
        </a:p>
      </dgm:t>
    </dgm:pt>
    <dgm:pt modelId="{382BE35E-6319-4FA3-AF2A-A26ED3E39E6B}" type="sibTrans" cxnId="{581B99A6-44B1-41B1-9B4C-3C64B39FB6EE}">
      <dgm:prSet/>
      <dgm:spPr/>
      <dgm:t>
        <a:bodyPr/>
        <a:lstStyle/>
        <a:p>
          <a:endParaRPr lang="en-US"/>
        </a:p>
      </dgm:t>
    </dgm:pt>
    <dgm:pt modelId="{9AC73D1D-906C-4DE6-BDF2-05C32E52910B}" type="parTrans" cxnId="{581B99A6-44B1-41B1-9B4C-3C64B39FB6EE}">
      <dgm:prSet/>
      <dgm:spPr/>
      <dgm:t>
        <a:bodyPr/>
        <a:lstStyle/>
        <a:p>
          <a:endParaRPr lang="en-US"/>
        </a:p>
      </dgm:t>
    </dgm:pt>
    <dgm:pt modelId="{A4CCE820-6532-491A-95EB-FA018ED7032F}" type="pres">
      <dgm:prSet presAssocID="{4CB60563-64D5-4793-8199-21174AC0CE1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A0309-5DF2-4015-A103-9CDD880346A7}" type="pres">
      <dgm:prSet presAssocID="{4CB60563-64D5-4793-8199-21174AC0CE1C}" presName="radial" presStyleCnt="0">
        <dgm:presLayoutVars>
          <dgm:animLvl val="ctr"/>
        </dgm:presLayoutVars>
      </dgm:prSet>
      <dgm:spPr/>
    </dgm:pt>
    <dgm:pt modelId="{9EB6B4DE-B6E8-4B6A-BC0E-40E2F0BED90C}" type="pres">
      <dgm:prSet presAssocID="{CC2DF980-1005-4847-9AC0-C498F99F3095}" presName="centerShape" presStyleLbl="vennNode1" presStyleIdx="0" presStyleCnt="5" custScaleX="90483" custScaleY="90483" custLinFactNeighborX="1796" custLinFactNeighborY="-34637"/>
      <dgm:spPr/>
      <dgm:t>
        <a:bodyPr/>
        <a:lstStyle/>
        <a:p>
          <a:endParaRPr lang="en-US"/>
        </a:p>
      </dgm:t>
    </dgm:pt>
    <dgm:pt modelId="{54BEFAE0-682D-4F61-948C-ABAD606BBDBD}" type="pres">
      <dgm:prSet presAssocID="{3085B9C0-B40F-448B-9FEF-03E6776A5E7C}" presName="node" presStyleLbl="vennNode1" presStyleIdx="1" presStyleCnt="5" custScaleX="125373" custScaleY="125373" custRadScaleRad="107243" custRadScaleInc="-142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124D0-6A7A-47FC-BFF0-6CE73EDBC268}" type="pres">
      <dgm:prSet presAssocID="{2B35F6B0-7CAE-41F1-BFB5-E3EC63B9817A}" presName="node" presStyleLbl="vennNode1" presStyleIdx="2" presStyleCnt="5" custScaleX="131095" custScaleY="131095" custRadScaleRad="123088" custRadScaleInc="35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24A5C-328C-4C98-878E-3239AB024DD9}" type="pres">
      <dgm:prSet presAssocID="{ED085DDB-B762-4677-9191-D9B9E96A776A}" presName="node" presStyleLbl="vennNode1" presStyleIdx="3" presStyleCnt="5" custScaleX="132838" custScaleY="132839" custRadScaleRad="159536" custRadScaleInc="120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77E24-F3C7-4895-8FCB-1A2BB7E3FA60}" type="pres">
      <dgm:prSet presAssocID="{88687BE0-594E-4D62-A582-67CCC5B58343}" presName="node" presStyleLbl="vennNode1" presStyleIdx="4" presStyleCnt="5" custScaleX="130432" custScaleY="129446" custRadScaleRad="175747" custRadScaleInc="179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92508-EA5E-4DA6-BDA0-419DD3C24EDE}" type="presOf" srcId="{88687BE0-594E-4D62-A582-67CCC5B58343}" destId="{D1277E24-F3C7-4895-8FCB-1A2BB7E3FA60}" srcOrd="0" destOrd="0" presId="urn:microsoft.com/office/officeart/2005/8/layout/radial3"/>
    <dgm:cxn modelId="{F06F81C8-4091-4B26-9617-A86AEC129D3D}" srcId="{CC2DF980-1005-4847-9AC0-C498F99F3095}" destId="{3085B9C0-B40F-448B-9FEF-03E6776A5E7C}" srcOrd="0" destOrd="0" parTransId="{2B01C741-BEED-418A-B532-226DA2E7EDEE}" sibTransId="{BF7C5501-7909-40D4-B85B-506CD7073C42}"/>
    <dgm:cxn modelId="{0B53B027-FFFF-4018-A17D-1F48065DDC1C}" srcId="{4CB60563-64D5-4793-8199-21174AC0CE1C}" destId="{A4B8FDED-620A-4B7C-A631-D5D836448B89}" srcOrd="1" destOrd="0" parTransId="{B6763B96-57D4-4D69-89DB-4F9183506A69}" sibTransId="{E64F0173-31A5-4A94-83E0-90F28B6E4C53}"/>
    <dgm:cxn modelId="{2E165DE2-9EC2-4359-99D1-24AEE6CF5E33}" type="presOf" srcId="{ED085DDB-B762-4677-9191-D9B9E96A776A}" destId="{4DF24A5C-328C-4C98-878E-3239AB024DD9}" srcOrd="0" destOrd="0" presId="urn:microsoft.com/office/officeart/2005/8/layout/radial3"/>
    <dgm:cxn modelId="{4C2A84FE-11A2-4A78-9116-545C2DC0DD60}" srcId="{CC2DF980-1005-4847-9AC0-C498F99F3095}" destId="{88687BE0-594E-4D62-A582-67CCC5B58343}" srcOrd="3" destOrd="0" parTransId="{CFFA4127-B90D-40A1-84B6-6C615E63E834}" sibTransId="{F9BB2815-CD27-4E62-AEAA-48EB3067A00F}"/>
    <dgm:cxn modelId="{9CE53040-ECF4-4F29-A626-DA25009F7873}" srcId="{CC2DF980-1005-4847-9AC0-C498F99F3095}" destId="{ED085DDB-B762-4677-9191-D9B9E96A776A}" srcOrd="2" destOrd="0" parTransId="{CD46C2C3-A106-4254-821A-0D1D7EA5C5A0}" sibTransId="{A49602EF-F305-4165-995B-66CD207D268F}"/>
    <dgm:cxn modelId="{4542013C-82EE-47FA-99DA-AC8375538D93}" type="presOf" srcId="{CC2DF980-1005-4847-9AC0-C498F99F3095}" destId="{9EB6B4DE-B6E8-4B6A-BC0E-40E2F0BED90C}" srcOrd="0" destOrd="0" presId="urn:microsoft.com/office/officeart/2005/8/layout/radial3"/>
    <dgm:cxn modelId="{39317406-A5AF-4851-88D5-BE328072452B}" srcId="{CC2DF980-1005-4847-9AC0-C498F99F3095}" destId="{2B35F6B0-7CAE-41F1-BFB5-E3EC63B9817A}" srcOrd="1" destOrd="0" parTransId="{CABD81A7-F0D2-47B9-AAC5-B4E7EDF92573}" sibTransId="{53428AF2-FC67-4286-BF2D-32037AAC5BD9}"/>
    <dgm:cxn modelId="{E32E4D0D-F428-4C8C-8994-73DE065B2B22}" type="presOf" srcId="{2B35F6B0-7CAE-41F1-BFB5-E3EC63B9817A}" destId="{46D124D0-6A7A-47FC-BFF0-6CE73EDBC268}" srcOrd="0" destOrd="0" presId="urn:microsoft.com/office/officeart/2005/8/layout/radial3"/>
    <dgm:cxn modelId="{0B89282A-4C84-4308-9B73-9DD154961EE3}" type="presOf" srcId="{3085B9C0-B40F-448B-9FEF-03E6776A5E7C}" destId="{54BEFAE0-682D-4F61-948C-ABAD606BBDBD}" srcOrd="0" destOrd="0" presId="urn:microsoft.com/office/officeart/2005/8/layout/radial3"/>
    <dgm:cxn modelId="{581B99A6-44B1-41B1-9B4C-3C64B39FB6EE}" srcId="{4CB60563-64D5-4793-8199-21174AC0CE1C}" destId="{CC2DF980-1005-4847-9AC0-C498F99F3095}" srcOrd="0" destOrd="0" parTransId="{9AC73D1D-906C-4DE6-BDF2-05C32E52910B}" sibTransId="{382BE35E-6319-4FA3-AF2A-A26ED3E39E6B}"/>
    <dgm:cxn modelId="{4752ABC0-7A9E-49CA-99C0-EC1621DFBF58}" type="presOf" srcId="{4CB60563-64D5-4793-8199-21174AC0CE1C}" destId="{A4CCE820-6532-491A-95EB-FA018ED7032F}" srcOrd="0" destOrd="0" presId="urn:microsoft.com/office/officeart/2005/8/layout/radial3"/>
    <dgm:cxn modelId="{9E96CA03-9CD0-4916-BAA0-9C5C207B1A3A}" type="presParOf" srcId="{A4CCE820-6532-491A-95EB-FA018ED7032F}" destId="{9D7A0309-5DF2-4015-A103-9CDD880346A7}" srcOrd="0" destOrd="0" presId="urn:microsoft.com/office/officeart/2005/8/layout/radial3"/>
    <dgm:cxn modelId="{DBF3F79F-08AE-4E5C-9D20-7F1A0554C9C3}" type="presParOf" srcId="{9D7A0309-5DF2-4015-A103-9CDD880346A7}" destId="{9EB6B4DE-B6E8-4B6A-BC0E-40E2F0BED90C}" srcOrd="0" destOrd="0" presId="urn:microsoft.com/office/officeart/2005/8/layout/radial3"/>
    <dgm:cxn modelId="{B446A054-510D-46D7-B0BD-7A1B17DCFC92}" type="presParOf" srcId="{9D7A0309-5DF2-4015-A103-9CDD880346A7}" destId="{54BEFAE0-682D-4F61-948C-ABAD606BBDBD}" srcOrd="1" destOrd="0" presId="urn:microsoft.com/office/officeart/2005/8/layout/radial3"/>
    <dgm:cxn modelId="{1C708874-DC88-4AA3-8C39-93E8BE68E11C}" type="presParOf" srcId="{9D7A0309-5DF2-4015-A103-9CDD880346A7}" destId="{46D124D0-6A7A-47FC-BFF0-6CE73EDBC268}" srcOrd="2" destOrd="0" presId="urn:microsoft.com/office/officeart/2005/8/layout/radial3"/>
    <dgm:cxn modelId="{B17AC643-6E9A-47D2-BF8F-C48C7B5BDA38}" type="presParOf" srcId="{9D7A0309-5DF2-4015-A103-9CDD880346A7}" destId="{4DF24A5C-328C-4C98-878E-3239AB024DD9}" srcOrd="3" destOrd="0" presId="urn:microsoft.com/office/officeart/2005/8/layout/radial3"/>
    <dgm:cxn modelId="{F3409984-94A2-41DE-B56C-ADD271468646}" type="presParOf" srcId="{9D7A0309-5DF2-4015-A103-9CDD880346A7}" destId="{D1277E24-F3C7-4895-8FCB-1A2BB7E3FA60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60563-64D5-4793-8199-21174AC0CE1C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2DF980-1005-4847-9AC0-C498F99F3095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ENERGY</a:t>
          </a:r>
          <a:endParaRPr lang="en-US" b="1" dirty="0">
            <a:solidFill>
              <a:srgbClr val="C00000"/>
            </a:solidFill>
          </a:endParaRPr>
        </a:p>
      </dgm:t>
    </dgm:pt>
    <dgm:pt modelId="{9AC73D1D-906C-4DE6-BDF2-05C32E52910B}" type="parTrans" cxnId="{581B99A6-44B1-41B1-9B4C-3C64B39FB6EE}">
      <dgm:prSet/>
      <dgm:spPr/>
      <dgm:t>
        <a:bodyPr/>
        <a:lstStyle/>
        <a:p>
          <a:endParaRPr lang="en-US"/>
        </a:p>
      </dgm:t>
    </dgm:pt>
    <dgm:pt modelId="{382BE35E-6319-4FA3-AF2A-A26ED3E39E6B}" type="sibTrans" cxnId="{581B99A6-44B1-41B1-9B4C-3C64B39FB6EE}">
      <dgm:prSet/>
      <dgm:spPr/>
      <dgm:t>
        <a:bodyPr/>
        <a:lstStyle/>
        <a:p>
          <a:endParaRPr lang="en-US"/>
        </a:p>
      </dgm:t>
    </dgm:pt>
    <dgm:pt modelId="{36AD661F-0919-46C0-BC79-A6F710FFE91F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C00000"/>
              </a:solidFill>
            </a:rPr>
            <a:t>Development of Energy </a:t>
          </a:r>
          <a:r>
            <a:rPr lang="en-US" sz="1600" b="1" dirty="0" smtClean="0">
              <a:solidFill>
                <a:srgbClr val="C00000"/>
              </a:solidFill>
            </a:rPr>
            <a:t>Passports and Certificates</a:t>
          </a:r>
          <a:endParaRPr lang="en-US" sz="1600" b="1" dirty="0">
            <a:solidFill>
              <a:srgbClr val="C00000"/>
            </a:solidFill>
          </a:endParaRPr>
        </a:p>
      </dgm:t>
    </dgm:pt>
    <dgm:pt modelId="{3C737867-FF52-45FE-AD1D-266BE6357F57}" type="parTrans" cxnId="{9AF5BEC6-6211-444E-B55C-C6086135E3E2}">
      <dgm:prSet/>
      <dgm:spPr/>
      <dgm:t>
        <a:bodyPr/>
        <a:lstStyle/>
        <a:p>
          <a:endParaRPr lang="en-US"/>
        </a:p>
      </dgm:t>
    </dgm:pt>
    <dgm:pt modelId="{5FFF4469-46AC-4624-95CB-45FB691C681F}" type="sibTrans" cxnId="{9AF5BEC6-6211-444E-B55C-C6086135E3E2}">
      <dgm:prSet/>
      <dgm:spPr/>
      <dgm:t>
        <a:bodyPr/>
        <a:lstStyle/>
        <a:p>
          <a:endParaRPr lang="en-US"/>
        </a:p>
      </dgm:t>
    </dgm:pt>
    <dgm:pt modelId="{ED085DDB-B762-4677-9191-D9B9E96A776A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C00000"/>
              </a:solidFill>
            </a:rPr>
            <a:t>Energy Efficiency Potential Assessment</a:t>
          </a:r>
          <a:endParaRPr lang="en-US" sz="1600" b="1" dirty="0">
            <a:solidFill>
              <a:srgbClr val="C00000"/>
            </a:solidFill>
          </a:endParaRPr>
        </a:p>
      </dgm:t>
    </dgm:pt>
    <dgm:pt modelId="{CD46C2C3-A106-4254-821A-0D1D7EA5C5A0}" type="parTrans" cxnId="{9CE53040-ECF4-4F29-A626-DA25009F7873}">
      <dgm:prSet/>
      <dgm:spPr/>
      <dgm:t>
        <a:bodyPr/>
        <a:lstStyle/>
        <a:p>
          <a:endParaRPr lang="en-US"/>
        </a:p>
      </dgm:t>
    </dgm:pt>
    <dgm:pt modelId="{A49602EF-F305-4165-995B-66CD207D268F}" type="sibTrans" cxnId="{9CE53040-ECF4-4F29-A626-DA25009F7873}">
      <dgm:prSet/>
      <dgm:spPr/>
      <dgm:t>
        <a:bodyPr/>
        <a:lstStyle/>
        <a:p>
          <a:endParaRPr lang="en-US"/>
        </a:p>
      </dgm:t>
    </dgm:pt>
    <dgm:pt modelId="{2B35F6B0-7CAE-41F1-BFB5-E3EC63B9817A}">
      <dgm:prSet phldrT="[Text]" custT="1"/>
      <dgm:spPr/>
      <dgm:t>
        <a:bodyPr/>
        <a:lstStyle/>
        <a:p>
          <a:r>
            <a:rPr lang="en-US" sz="1600" b="1" i="0" dirty="0" smtClean="0">
              <a:solidFill>
                <a:srgbClr val="C00000"/>
              </a:solidFill>
            </a:rPr>
            <a:t>Energy Audit</a:t>
          </a:r>
          <a:endParaRPr lang="en-US" sz="1600" b="1" i="0" dirty="0">
            <a:solidFill>
              <a:srgbClr val="C00000"/>
            </a:solidFill>
          </a:endParaRPr>
        </a:p>
      </dgm:t>
    </dgm:pt>
    <dgm:pt modelId="{53428AF2-FC67-4286-BF2D-32037AAC5BD9}" type="sibTrans" cxnId="{39317406-A5AF-4851-88D5-BE328072452B}">
      <dgm:prSet/>
      <dgm:spPr/>
      <dgm:t>
        <a:bodyPr/>
        <a:lstStyle/>
        <a:p>
          <a:endParaRPr lang="en-US"/>
        </a:p>
      </dgm:t>
    </dgm:pt>
    <dgm:pt modelId="{CABD81A7-F0D2-47B9-AAC5-B4E7EDF92573}" type="parTrans" cxnId="{39317406-A5AF-4851-88D5-BE328072452B}">
      <dgm:prSet/>
      <dgm:spPr/>
      <dgm:t>
        <a:bodyPr/>
        <a:lstStyle/>
        <a:p>
          <a:endParaRPr lang="en-US"/>
        </a:p>
      </dgm:t>
    </dgm:pt>
    <dgm:pt modelId="{A4CCE820-6532-491A-95EB-FA018ED7032F}" type="pres">
      <dgm:prSet presAssocID="{4CB60563-64D5-4793-8199-21174AC0CE1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A0309-5DF2-4015-A103-9CDD880346A7}" type="pres">
      <dgm:prSet presAssocID="{4CB60563-64D5-4793-8199-21174AC0CE1C}" presName="radial" presStyleCnt="0">
        <dgm:presLayoutVars>
          <dgm:animLvl val="ctr"/>
        </dgm:presLayoutVars>
      </dgm:prSet>
      <dgm:spPr/>
    </dgm:pt>
    <dgm:pt modelId="{9EB6B4DE-B6E8-4B6A-BC0E-40E2F0BED90C}" type="pres">
      <dgm:prSet presAssocID="{CC2DF980-1005-4847-9AC0-C498F99F3095}" presName="centerShape" presStyleLbl="vennNode1" presStyleIdx="0" presStyleCnt="4" custScaleX="73030" custScaleY="73030" custLinFactNeighborX="1796" custLinFactNeighborY="-38489"/>
      <dgm:spPr/>
      <dgm:t>
        <a:bodyPr/>
        <a:lstStyle/>
        <a:p>
          <a:endParaRPr lang="en-US"/>
        </a:p>
      </dgm:t>
    </dgm:pt>
    <dgm:pt modelId="{46D124D0-6A7A-47FC-BFF0-6CE73EDBC268}" type="pres">
      <dgm:prSet presAssocID="{2B35F6B0-7CAE-41F1-BFB5-E3EC63B9817A}" presName="node" presStyleLbl="vennNode1" presStyleIdx="1" presStyleCnt="4" custScaleX="110512" custScaleY="110512" custRadScaleRad="111162" custRadScaleInc="-61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5CAD5-1B60-4632-BE9A-79772ADD92B3}" type="pres">
      <dgm:prSet presAssocID="{36AD661F-0919-46C0-BC79-A6F710FFE91F}" presName="node" presStyleLbl="vennNode1" presStyleIdx="2" presStyleCnt="4" custScaleX="119989" custScaleY="119989" custRadScaleRad="123772" custRadScaleInc="-37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24A5C-328C-4C98-878E-3239AB024DD9}" type="pres">
      <dgm:prSet presAssocID="{ED085DDB-B762-4677-9191-D9B9E96A776A}" presName="node" presStyleLbl="vennNode1" presStyleIdx="3" presStyleCnt="4" custScaleX="113368" custScaleY="113369" custRadScaleRad="50300" custRadScaleInc="-55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B99A6-44B1-41B1-9B4C-3C64B39FB6EE}" srcId="{4CB60563-64D5-4793-8199-21174AC0CE1C}" destId="{CC2DF980-1005-4847-9AC0-C498F99F3095}" srcOrd="0" destOrd="0" parTransId="{9AC73D1D-906C-4DE6-BDF2-05C32E52910B}" sibTransId="{382BE35E-6319-4FA3-AF2A-A26ED3E39E6B}"/>
    <dgm:cxn modelId="{0A623DF7-4AE7-4583-97B2-0D70103F707E}" type="presOf" srcId="{2B35F6B0-7CAE-41F1-BFB5-E3EC63B9817A}" destId="{46D124D0-6A7A-47FC-BFF0-6CE73EDBC268}" srcOrd="0" destOrd="0" presId="urn:microsoft.com/office/officeart/2005/8/layout/radial3"/>
    <dgm:cxn modelId="{9AF5BEC6-6211-444E-B55C-C6086135E3E2}" srcId="{CC2DF980-1005-4847-9AC0-C498F99F3095}" destId="{36AD661F-0919-46C0-BC79-A6F710FFE91F}" srcOrd="1" destOrd="0" parTransId="{3C737867-FF52-45FE-AD1D-266BE6357F57}" sibTransId="{5FFF4469-46AC-4624-95CB-45FB691C681F}"/>
    <dgm:cxn modelId="{71AA1039-B5BF-4DAB-A5DA-A8A60266930D}" type="presOf" srcId="{ED085DDB-B762-4677-9191-D9B9E96A776A}" destId="{4DF24A5C-328C-4C98-878E-3239AB024DD9}" srcOrd="0" destOrd="0" presId="urn:microsoft.com/office/officeart/2005/8/layout/radial3"/>
    <dgm:cxn modelId="{39317406-A5AF-4851-88D5-BE328072452B}" srcId="{CC2DF980-1005-4847-9AC0-C498F99F3095}" destId="{2B35F6B0-7CAE-41F1-BFB5-E3EC63B9817A}" srcOrd="0" destOrd="0" parTransId="{CABD81A7-F0D2-47B9-AAC5-B4E7EDF92573}" sibTransId="{53428AF2-FC67-4286-BF2D-32037AAC5BD9}"/>
    <dgm:cxn modelId="{91053FD7-23C4-47DC-8D1C-F15233A556A2}" type="presOf" srcId="{CC2DF980-1005-4847-9AC0-C498F99F3095}" destId="{9EB6B4DE-B6E8-4B6A-BC0E-40E2F0BED90C}" srcOrd="0" destOrd="0" presId="urn:microsoft.com/office/officeart/2005/8/layout/radial3"/>
    <dgm:cxn modelId="{9CE53040-ECF4-4F29-A626-DA25009F7873}" srcId="{CC2DF980-1005-4847-9AC0-C498F99F3095}" destId="{ED085DDB-B762-4677-9191-D9B9E96A776A}" srcOrd="2" destOrd="0" parTransId="{CD46C2C3-A106-4254-821A-0D1D7EA5C5A0}" sibTransId="{A49602EF-F305-4165-995B-66CD207D268F}"/>
    <dgm:cxn modelId="{4C010BF9-A503-4105-A766-DE394AAB53E0}" type="presOf" srcId="{36AD661F-0919-46C0-BC79-A6F710FFE91F}" destId="{BAB5CAD5-1B60-4632-BE9A-79772ADD92B3}" srcOrd="0" destOrd="0" presId="urn:microsoft.com/office/officeart/2005/8/layout/radial3"/>
    <dgm:cxn modelId="{29199983-895A-4D45-9984-7B01DB52C993}" type="presOf" srcId="{4CB60563-64D5-4793-8199-21174AC0CE1C}" destId="{A4CCE820-6532-491A-95EB-FA018ED7032F}" srcOrd="0" destOrd="0" presId="urn:microsoft.com/office/officeart/2005/8/layout/radial3"/>
    <dgm:cxn modelId="{521DC46D-0863-4DD9-AF32-127559D22B0B}" type="presParOf" srcId="{A4CCE820-6532-491A-95EB-FA018ED7032F}" destId="{9D7A0309-5DF2-4015-A103-9CDD880346A7}" srcOrd="0" destOrd="0" presId="urn:microsoft.com/office/officeart/2005/8/layout/radial3"/>
    <dgm:cxn modelId="{C40649AF-5984-4226-8548-B266EBAA9D46}" type="presParOf" srcId="{9D7A0309-5DF2-4015-A103-9CDD880346A7}" destId="{9EB6B4DE-B6E8-4B6A-BC0E-40E2F0BED90C}" srcOrd="0" destOrd="0" presId="urn:microsoft.com/office/officeart/2005/8/layout/radial3"/>
    <dgm:cxn modelId="{42CC638F-A3CD-4836-8419-277920E3F825}" type="presParOf" srcId="{9D7A0309-5DF2-4015-A103-9CDD880346A7}" destId="{46D124D0-6A7A-47FC-BFF0-6CE73EDBC268}" srcOrd="1" destOrd="0" presId="urn:microsoft.com/office/officeart/2005/8/layout/radial3"/>
    <dgm:cxn modelId="{9229BB85-71AB-48D6-8FBD-41CF57BEEB33}" type="presParOf" srcId="{9D7A0309-5DF2-4015-A103-9CDD880346A7}" destId="{BAB5CAD5-1B60-4632-BE9A-79772ADD92B3}" srcOrd="2" destOrd="0" presId="urn:microsoft.com/office/officeart/2005/8/layout/radial3"/>
    <dgm:cxn modelId="{0B63302B-8281-450A-8EED-B2550E0E7C06}" type="presParOf" srcId="{9D7A0309-5DF2-4015-A103-9CDD880346A7}" destId="{4DF24A5C-328C-4C98-878E-3239AB024DD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B4DE-B6E8-4B6A-BC0E-40E2F0BED90C}">
      <dsp:nvSpPr>
        <dsp:cNvPr id="0" name=""/>
        <dsp:cNvSpPr/>
      </dsp:nvSpPr>
      <dsp:spPr>
        <a:xfrm>
          <a:off x="3849012" y="0"/>
          <a:ext cx="2724948" cy="2724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C00000"/>
              </a:solidFill>
            </a:rPr>
            <a:t>OUR SERVICES</a:t>
          </a:r>
          <a:endParaRPr lang="en-US" sz="2900" b="1" kern="1200" dirty="0">
            <a:solidFill>
              <a:srgbClr val="C00000"/>
            </a:solidFill>
          </a:endParaRPr>
        </a:p>
      </dsp:txBody>
      <dsp:txXfrm>
        <a:off x="4248071" y="399059"/>
        <a:ext cx="1926830" cy="1926830"/>
      </dsp:txXfrm>
    </dsp:sp>
    <dsp:sp modelId="{54BEFAE0-682D-4F61-948C-ABAD606BBDBD}">
      <dsp:nvSpPr>
        <dsp:cNvPr id="0" name=""/>
        <dsp:cNvSpPr/>
      </dsp:nvSpPr>
      <dsp:spPr>
        <a:xfrm>
          <a:off x="2547968" y="3048005"/>
          <a:ext cx="1887840" cy="18878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ENGINEERING DESIGN &amp; CONSTRUCTION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2824436" y="3324473"/>
        <a:ext cx="1334904" cy="1334904"/>
      </dsp:txXfrm>
    </dsp:sp>
    <dsp:sp modelId="{46D124D0-6A7A-47FC-BFF0-6CE73EDBC268}">
      <dsp:nvSpPr>
        <dsp:cNvPr id="0" name=""/>
        <dsp:cNvSpPr/>
      </dsp:nvSpPr>
      <dsp:spPr>
        <a:xfrm>
          <a:off x="6205586" y="2971803"/>
          <a:ext cx="1974001" cy="19740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>
              <a:solidFill>
                <a:srgbClr val="C00000"/>
              </a:solidFill>
            </a:rPr>
            <a:t>CONSULTANCY</a:t>
          </a:r>
          <a:endParaRPr lang="en-US" sz="1300" b="1" i="0" kern="1200" dirty="0">
            <a:solidFill>
              <a:srgbClr val="C00000"/>
            </a:solidFill>
          </a:endParaRPr>
        </a:p>
      </dsp:txBody>
      <dsp:txXfrm>
        <a:off x="6494672" y="3260889"/>
        <a:ext cx="1395829" cy="1395829"/>
      </dsp:txXfrm>
    </dsp:sp>
    <dsp:sp modelId="{4DF24A5C-328C-4C98-878E-3239AB024DD9}">
      <dsp:nvSpPr>
        <dsp:cNvPr id="0" name=""/>
        <dsp:cNvSpPr/>
      </dsp:nvSpPr>
      <dsp:spPr>
        <a:xfrm>
          <a:off x="1176378" y="685809"/>
          <a:ext cx="2000246" cy="2000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ENERGY</a:t>
          </a:r>
          <a:endParaRPr lang="en-US" sz="1400" b="1" kern="1200" dirty="0">
            <a:solidFill>
              <a:srgbClr val="C00000"/>
            </a:solidFill>
          </a:endParaRPr>
        </a:p>
      </dsp:txBody>
      <dsp:txXfrm>
        <a:off x="1469307" y="978740"/>
        <a:ext cx="1414388" cy="1414399"/>
      </dsp:txXfrm>
    </dsp:sp>
    <dsp:sp modelId="{D1277E24-F3C7-4895-8FCB-1A2BB7E3FA60}">
      <dsp:nvSpPr>
        <dsp:cNvPr id="0" name=""/>
        <dsp:cNvSpPr/>
      </dsp:nvSpPr>
      <dsp:spPr>
        <a:xfrm>
          <a:off x="7424788" y="609629"/>
          <a:ext cx="1964017" cy="19491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POST CONSTRUCTION SERVICES</a:t>
          </a:r>
          <a:endParaRPr lang="en-US" sz="1400" b="1" kern="1200" dirty="0">
            <a:solidFill>
              <a:srgbClr val="C00000"/>
            </a:solidFill>
          </a:endParaRPr>
        </a:p>
      </dsp:txBody>
      <dsp:txXfrm>
        <a:off x="7712412" y="895078"/>
        <a:ext cx="1388769" cy="1378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B4DE-B6E8-4B6A-BC0E-40E2F0BED90C}">
      <dsp:nvSpPr>
        <dsp:cNvPr id="0" name=""/>
        <dsp:cNvSpPr/>
      </dsp:nvSpPr>
      <dsp:spPr>
        <a:xfrm>
          <a:off x="3976102" y="329592"/>
          <a:ext cx="2435537" cy="24355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C00000"/>
              </a:solidFill>
            </a:rPr>
            <a:t>ENERGY</a:t>
          </a:r>
          <a:endParaRPr lang="en-US" sz="3000" b="1" kern="1200" dirty="0">
            <a:solidFill>
              <a:srgbClr val="C00000"/>
            </a:solidFill>
          </a:endParaRPr>
        </a:p>
      </dsp:txBody>
      <dsp:txXfrm>
        <a:off x="4332778" y="686268"/>
        <a:ext cx="1722185" cy="1722185"/>
      </dsp:txXfrm>
    </dsp:sp>
    <dsp:sp modelId="{46D124D0-6A7A-47FC-BFF0-6CE73EDBC268}">
      <dsp:nvSpPr>
        <dsp:cNvPr id="0" name=""/>
        <dsp:cNvSpPr/>
      </dsp:nvSpPr>
      <dsp:spPr>
        <a:xfrm>
          <a:off x="1874809" y="1635803"/>
          <a:ext cx="1842777" cy="18427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C00000"/>
              </a:solidFill>
            </a:rPr>
            <a:t>Energy Audit</a:t>
          </a:r>
          <a:endParaRPr lang="en-US" sz="1600" b="1" i="0" kern="1200" dirty="0">
            <a:solidFill>
              <a:srgbClr val="C00000"/>
            </a:solidFill>
          </a:endParaRPr>
        </a:p>
      </dsp:txBody>
      <dsp:txXfrm>
        <a:off x="2144677" y="1905671"/>
        <a:ext cx="1303041" cy="1303041"/>
      </dsp:txXfrm>
    </dsp:sp>
    <dsp:sp modelId="{BAB5CAD5-1B60-4632-BE9A-79772ADD92B3}">
      <dsp:nvSpPr>
        <dsp:cNvPr id="0" name=""/>
        <dsp:cNvSpPr/>
      </dsp:nvSpPr>
      <dsp:spPr>
        <a:xfrm>
          <a:off x="6715175" y="1543532"/>
          <a:ext cx="2000806" cy="2000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C00000"/>
              </a:solidFill>
            </a:rPr>
            <a:t>Development of Energy </a:t>
          </a:r>
          <a:r>
            <a:rPr lang="en-US" sz="1600" b="1" kern="1200" dirty="0" smtClean="0">
              <a:solidFill>
                <a:srgbClr val="C00000"/>
              </a:solidFill>
            </a:rPr>
            <a:t>Passports and Certificates</a:t>
          </a:r>
          <a:endParaRPr lang="en-US" sz="1600" b="1" kern="1200" dirty="0">
            <a:solidFill>
              <a:srgbClr val="C00000"/>
            </a:solidFill>
          </a:endParaRPr>
        </a:p>
      </dsp:txBody>
      <dsp:txXfrm>
        <a:off x="7008186" y="1836543"/>
        <a:ext cx="1414784" cy="1414784"/>
      </dsp:txXfrm>
    </dsp:sp>
    <dsp:sp modelId="{4DF24A5C-328C-4C98-878E-3239AB024DD9}">
      <dsp:nvSpPr>
        <dsp:cNvPr id="0" name=""/>
        <dsp:cNvSpPr/>
      </dsp:nvSpPr>
      <dsp:spPr>
        <a:xfrm>
          <a:off x="4286290" y="3357590"/>
          <a:ext cx="1890401" cy="18904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C00000"/>
              </a:solidFill>
            </a:rPr>
            <a:t>Energy Efficiency Potential Assessment</a:t>
          </a:r>
          <a:endParaRPr lang="en-US" sz="1600" b="1" kern="1200" dirty="0">
            <a:solidFill>
              <a:srgbClr val="C00000"/>
            </a:solidFill>
          </a:endParaRPr>
        </a:p>
      </dsp:txBody>
      <dsp:txXfrm>
        <a:off x="4563133" y="3634435"/>
        <a:ext cx="1336715" cy="1336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C895D057-91C0-4ADC-BFC5-F598B9BF30C4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C553F2F-875A-454A-AAD0-29575E7C6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25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E3DE0C6A-CBF7-4C95-B96C-E483EB466E23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4" tIns="46587" rIns="93174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97BF4871-8B5B-4692-852F-998C5A03B7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F4871-8B5B-4692-852F-998C5A03B7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2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59C9A29-F53B-4D72-926A-879A581336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9CE7129-12F5-4A79-825B-B6DF3880C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9A29-F53B-4D72-926A-879A581336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7129-12F5-4A79-825B-B6DF3880C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9A29-F53B-4D72-926A-879A581336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7129-12F5-4A79-825B-B6DF3880C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9A29-F53B-4D72-926A-879A581336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7129-12F5-4A79-825B-B6DF3880C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59C9A29-F53B-4D72-926A-879A581336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9CE7129-12F5-4A79-825B-B6DF3880C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9A29-F53B-4D72-926A-879A581336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7129-12F5-4A79-825B-B6DF3880C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9A29-F53B-4D72-926A-879A581336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7129-12F5-4A79-825B-B6DF3880C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9A29-F53B-4D72-926A-879A581336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7129-12F5-4A79-825B-B6DF3880C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9A29-F53B-4D72-926A-879A581336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7129-12F5-4A79-825B-B6DF3880C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9A29-F53B-4D72-926A-879A581336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7129-12F5-4A79-825B-B6DF3880C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9A29-F53B-4D72-926A-879A581336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7129-12F5-4A79-825B-B6DF3880C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9C9A29-F53B-4D72-926A-879A581336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CE7129-12F5-4A79-825B-B6DF3880C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9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hyperlink" Target="http://www.reventrus.ru/img/725/725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hyperlink" Target="http://www.aeconsulting.co/" TargetMode="External"/><Relationship Id="rId4" Type="http://schemas.openxmlformats.org/officeDocument/2006/relationships/hyperlink" Target="mailto:info@aeconsulting.c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250825" y="1052513"/>
            <a:ext cx="849788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11188" y="1341438"/>
            <a:ext cx="7772400" cy="1249362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AE Consulting LLC</a:t>
            </a:r>
            <a:endParaRPr lang="en-US" sz="3200" b="1" dirty="0" smtClean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Company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 and Profile</a:t>
            </a:r>
          </a:p>
        </p:txBody>
      </p:sp>
      <p:pic>
        <p:nvPicPr>
          <p:cNvPr id="5" name="Content Placeholder 4" descr="insaattasarim.jpg"/>
          <p:cNvPicPr>
            <a:picLocks noChangeAspect="1"/>
          </p:cNvPicPr>
          <p:nvPr/>
        </p:nvPicPr>
        <p:blipFill>
          <a:blip r:embed="rId2" cstate="print"/>
          <a:srcRect l="2032" t="4756"/>
          <a:stretch>
            <a:fillRect/>
          </a:stretch>
        </p:blipFill>
        <p:spPr>
          <a:xfrm>
            <a:off x="2849583" y="2514600"/>
            <a:ext cx="3444833" cy="2862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6013847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LOADING</a:t>
            </a:r>
          </a:p>
          <a:p>
            <a:r>
              <a:rPr lang="en-US" sz="1300" b="1" dirty="0" smtClean="0"/>
              <a:t>Please wait . . . </a:t>
            </a:r>
            <a:endParaRPr lang="en-US" sz="1300" b="1" dirty="0"/>
          </a:p>
        </p:txBody>
      </p:sp>
      <p:pic>
        <p:nvPicPr>
          <p:cNvPr id="8" name="Picture 2" descr="D:\VAHIK\Desktop\Reload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r="1827" b="26772"/>
          <a:stretch/>
        </p:blipFill>
        <p:spPr bwMode="auto">
          <a:xfrm>
            <a:off x="1752600" y="5334000"/>
            <a:ext cx="646611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825" y="228599"/>
            <a:ext cx="317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MARUEEB kick off meeting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17-19 February, 2016 Genoa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Selected Projects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Design of Demo </a:t>
            </a:r>
            <a:r>
              <a:rPr lang="en-US" dirty="0" smtClean="0"/>
              <a:t>Building in Avan, Yerevan (UNDP)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As-built </a:t>
            </a:r>
            <a:r>
              <a:rPr lang="en-US" dirty="0" smtClean="0"/>
              <a:t>drawings</a:t>
            </a:r>
          </a:p>
          <a:p>
            <a:r>
              <a:rPr lang="en-US" dirty="0" smtClean="0"/>
              <a:t>Conceptual design</a:t>
            </a:r>
          </a:p>
          <a:p>
            <a:r>
              <a:rPr lang="en-US" dirty="0" smtClean="0"/>
              <a:t>Working design</a:t>
            </a:r>
          </a:p>
          <a:p>
            <a:r>
              <a:rPr lang="en-US" dirty="0" smtClean="0"/>
              <a:t>Support in materials selection</a:t>
            </a:r>
          </a:p>
          <a:p>
            <a:r>
              <a:rPr lang="en-US" dirty="0" smtClean="0"/>
              <a:t>Thermal envelope calculations</a:t>
            </a:r>
          </a:p>
          <a:p>
            <a:r>
              <a:rPr lang="en-US" dirty="0" smtClean="0"/>
              <a:t>Field supervision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800"/>
            <a:ext cx="3112359" cy="4149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9600" y="1839775"/>
            <a:ext cx="5688632" cy="4464497"/>
            <a:chOff x="942098" y="1452803"/>
            <a:chExt cx="5559227" cy="4464497"/>
          </a:xfrm>
        </p:grpSpPr>
        <p:pic>
          <p:nvPicPr>
            <p:cNvPr id="6" name="Picture 5" descr="D:\VAHIK\Desktop\BANNER\2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5" t="12111" r="8436" b="18142"/>
            <a:stretch/>
          </p:blipFill>
          <p:spPr bwMode="auto">
            <a:xfrm>
              <a:off x="942098" y="1452803"/>
              <a:ext cx="2111099" cy="28083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D:\VAHIK\Desktop\BANNER\3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" r="3030" b="8409"/>
            <a:stretch/>
          </p:blipFill>
          <p:spPr bwMode="auto">
            <a:xfrm>
              <a:off x="2490237" y="3108987"/>
              <a:ext cx="2203434" cy="28083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74" name="Picture 2" descr="\\Cc-dc\foto - sony\EE in BUILDINGS\Avan\Avan DSK\31_Varuzhan 28.11.13\Picture 00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1" b="13830"/>
            <a:stretch/>
          </p:blipFill>
          <p:spPr bwMode="auto">
            <a:xfrm>
              <a:off x="4390226" y="1534403"/>
              <a:ext cx="2111099" cy="286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CBE23-5F44-41BA-954E-5763AB27A96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7" name="Picture 3" descr="\\cc-dc\FOTO - SONY\EE in BUILDINGS\Avan\Avan DSK\41_Varuzhan\DSC_00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5726"/>
          <a:stretch/>
        </p:blipFill>
        <p:spPr bwMode="auto">
          <a:xfrm rot="16200000">
            <a:off x="5660822" y="3864178"/>
            <a:ext cx="2820280" cy="225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044" y="609600"/>
            <a:ext cx="8208912" cy="639762"/>
          </a:xfrm>
        </p:spPr>
        <p:txBody>
          <a:bodyPr>
            <a:noAutofit/>
          </a:bodyPr>
          <a:lstStyle/>
          <a:p>
            <a:pPr lvl="1" indent="1588" algn="ctr"/>
            <a:r>
              <a:rPr lang="en-US" sz="30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Construction Phases</a:t>
            </a:r>
            <a:endParaRPr lang="hy-AM" sz="3000" b="1" kern="1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Results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Cc-dc\foto - sony\EE in BUILDINGS\Avan\Avan DSK\41_Varuzhan\DSC_0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7" t="12253" r="6451" b="21443"/>
          <a:stretch/>
        </p:blipFill>
        <p:spPr bwMode="auto">
          <a:xfrm>
            <a:off x="1281543" y="1219200"/>
            <a:ext cx="6707312" cy="5033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VAHIK\Desktop\ava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6"/>
          <a:stretch/>
        </p:blipFill>
        <p:spPr bwMode="auto">
          <a:xfrm>
            <a:off x="1276288" y="1232338"/>
            <a:ext cx="6705600" cy="503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0" y="5550744"/>
            <a:ext cx="2590800" cy="9420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</a:t>
            </a:r>
            <a:endParaRPr lang="en-US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178kWh/m2 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5585936"/>
            <a:ext cx="259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</a:p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74kWh/m2 year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pPr marL="171450" lvl="1" algn="ctr" rtl="0">
              <a:spcBef>
                <a:spcPct val="0"/>
              </a:spcBef>
            </a:pPr>
            <a:r>
              <a:rPr lang="en-GB" sz="30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Scientific </a:t>
            </a:r>
            <a:r>
              <a:rPr lang="en-GB" sz="30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Activities</a:t>
            </a:r>
            <a:endParaRPr lang="en-GB" sz="3000" b="1" kern="1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://www.nature-ic.am/wp-content/uploads/2013/10/cover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66" y="2514600"/>
            <a:ext cx="2757417" cy="39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6002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Catalogue of technical solutions for insulation of buildings (UNDP)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Dedicated for the architects and engineers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Adopted by ordinance of the Minister of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Urban Development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5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D:\VAHIK\Desktop\Advisory_Handbook_on_Insulation_2013 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4683" y="1395695"/>
            <a:ext cx="2706427" cy="38267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VAHIK\Desktop\Advisory_Handbook_on_Insulation_2013 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2027101" cy="2867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ature-ic.am/wp-content/uploads/2013/10/cover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7" y="2974224"/>
            <a:ext cx="2387489" cy="33836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VAHIK\Desktop\Advisory_Handbook_on_Insulation_2013 1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231" y="3264792"/>
            <a:ext cx="3615031" cy="2557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VAHIK\Desktop\Advisory_Handbook_on_Insulation_2013 1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86705"/>
            <a:ext cx="3615031" cy="2556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VAHIK\Desktop\Advisory_Handbook_on_Insulation_2013 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64" y="2590800"/>
            <a:ext cx="2069255" cy="29271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1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503238"/>
            <a:ext cx="8686800" cy="639762"/>
          </a:xfrm>
        </p:spPr>
        <p:txBody>
          <a:bodyPr>
            <a:normAutofit/>
          </a:bodyPr>
          <a:lstStyle/>
          <a:p>
            <a:pPr marL="3175" lvl="1" indent="4763" algn="ctr"/>
            <a:r>
              <a:rPr lang="en-US" sz="30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Catalogue </a:t>
            </a:r>
            <a:r>
              <a:rPr lang="en-US" sz="30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of 5 EE replicable houses designs</a:t>
            </a:r>
            <a:endParaRPr lang="hy-AM" sz="3000" b="1" kern="1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44" y="1676400"/>
            <a:ext cx="3098297" cy="251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\\CC-DC\Heat for all\03_EE Buildings FSP\3.EVENTS\LOCAL\2014\Enforcement workshop\PPP\Catalogue Low Quality_Page_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38" y="1676400"/>
            <a:ext cx="3735844" cy="30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\\CC-DC\Heat for all\03_EE Buildings FSP\3.EVENTS\LOCAL\2014\Enforcement workshop\PPP\Catalogue Low Quality_Page_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42" y="3555938"/>
            <a:ext cx="3160060" cy="25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\\CC-DC\Heat for all\03_EE Buildings FSP\3.EVENTS\LOCAL\2014\Enforcement workshop\PPP\Catalogue Low Quality_Page_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56374"/>
            <a:ext cx="3769661" cy="306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\\CC-DC\Heat for all\03_EE Buildings FSP\2.EXPERTS\Companies\2012\MUD 5 homes designs\Ayr design\A_dwg\View 01_F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14610"/>
            <a:ext cx="2633841" cy="165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\\CC-DC\Heat for all\03_EE Buildings FSP\2.EXPERTS\Companies\2012\MUD 5 homes designs\Menhir\Type EA-4\V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64" y="836712"/>
            <a:ext cx="2643366" cy="16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Vahik\AppData\Local\Temp\Rar$DRa0.761\nk\3-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2708920"/>
            <a:ext cx="2643366" cy="164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Vahik\AppData\Local\Temp\Rar$DRa0.996\nk\4-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388843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Vahik\AppData\Local\Temp\Rar$DRa0.369\nk\5-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7"/>
          <a:stretch/>
        </p:blipFill>
        <p:spPr bwMode="auto">
          <a:xfrm>
            <a:off x="1691680" y="3717032"/>
            <a:ext cx="3888432" cy="2552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0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Industrial Energy Audits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1371600"/>
            <a:ext cx="6629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Brief description of investment:</a:t>
            </a:r>
            <a:r>
              <a:rPr lang="en-US" dirty="0" smtClean="0"/>
              <a:t> Replacement of bread, bakery baking old ovens and supplementary with modern Rotating ovens and equipment</a:t>
            </a:r>
          </a:p>
          <a:p>
            <a:r>
              <a:rPr lang="en-US" b="1" dirty="0" smtClean="0"/>
              <a:t>Cost of measure </a:t>
            </a:r>
            <a:r>
              <a:rPr lang="en-US" dirty="0" smtClean="0"/>
              <a:t>180,000 USD</a:t>
            </a:r>
          </a:p>
          <a:p>
            <a:r>
              <a:rPr lang="en-US" b="1" dirty="0" smtClean="0"/>
              <a:t>Primary energy consumption before realization of the project </a:t>
            </a:r>
            <a:r>
              <a:rPr lang="en-US" dirty="0" smtClean="0"/>
              <a:t>284,462 [kWh/year]</a:t>
            </a:r>
          </a:p>
          <a:p>
            <a:r>
              <a:rPr lang="en-US" dirty="0" smtClean="0"/>
              <a:t>   </a:t>
            </a:r>
          </a:p>
          <a:p>
            <a:r>
              <a:rPr lang="en-US" b="1" dirty="0" smtClean="0"/>
              <a:t>Primary energy consumption after realization of the project </a:t>
            </a:r>
            <a:r>
              <a:rPr lang="en-US" dirty="0" smtClean="0"/>
              <a:t>146,701 [kWh/year]</a:t>
            </a:r>
          </a:p>
          <a:p>
            <a:r>
              <a:rPr lang="en-US" dirty="0" smtClean="0"/>
              <a:t>  </a:t>
            </a:r>
          </a:p>
          <a:p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emission before realization of the project </a:t>
            </a:r>
            <a:r>
              <a:rPr lang="en-US" dirty="0" smtClean="0"/>
              <a:t>28,462 [kg CO</a:t>
            </a:r>
            <a:r>
              <a:rPr lang="en-US" baseline="-25000" dirty="0" smtClean="0"/>
              <a:t>2</a:t>
            </a:r>
            <a:r>
              <a:rPr lang="en-US" dirty="0" smtClean="0"/>
              <a:t>/year]</a:t>
            </a:r>
          </a:p>
          <a:p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emission after realization of the project </a:t>
            </a:r>
            <a:r>
              <a:rPr lang="en-US" dirty="0" smtClean="0"/>
              <a:t>14,678 [kg CO</a:t>
            </a:r>
            <a:r>
              <a:rPr lang="en-US" baseline="-25000" dirty="0" smtClean="0"/>
              <a:t>2</a:t>
            </a:r>
            <a:r>
              <a:rPr lang="en-US" dirty="0" smtClean="0"/>
              <a:t>/year]</a:t>
            </a:r>
          </a:p>
          <a:p>
            <a:r>
              <a:rPr lang="en-US" b="1" dirty="0" smtClean="0"/>
              <a:t>Results:  Energy savings: 137,761 kWh/year i.e. 48.4 % </a:t>
            </a:r>
            <a:endParaRPr lang="en-US" dirty="0" smtClean="0"/>
          </a:p>
          <a:p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savings: 13,784 kg CO</a:t>
            </a:r>
            <a:r>
              <a:rPr lang="en-US" b="1" baseline="-25000" dirty="0" smtClean="0"/>
              <a:t>2</a:t>
            </a:r>
            <a:r>
              <a:rPr lang="en-US" b="1" dirty="0" smtClean="0"/>
              <a:t>/year i.e. 48.4 %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37" name="Picture 1" descr="2013-05-07 16.41.49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295400"/>
            <a:ext cx="1181100" cy="895350"/>
          </a:xfrm>
          <a:prstGeom prst="rect">
            <a:avLst/>
          </a:prstGeom>
          <a:noFill/>
        </p:spPr>
      </p:pic>
      <p:pic>
        <p:nvPicPr>
          <p:cNvPr id="1036" name="Picture 4" descr="2013-05-07 16.47.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0"/>
            <a:ext cx="1066800" cy="141351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2" name="Picture 2" descr="ротационная печь Ревент 72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810000"/>
            <a:ext cx="1219200" cy="1370251"/>
          </a:xfrm>
          <a:prstGeom prst="rect">
            <a:avLst/>
          </a:prstGeom>
          <a:noFill/>
        </p:spPr>
      </p:pic>
      <p:pic>
        <p:nvPicPr>
          <p:cNvPr id="1041" name="Picture 3" descr="спиральный тестомес ISF-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5181600"/>
            <a:ext cx="1371600" cy="1538868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0" y="1371601"/>
            <a:ext cx="6553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Brief description of investment: </a:t>
            </a:r>
            <a:r>
              <a:rPr lang="en-US" dirty="0" smtClean="0"/>
              <a:t>Expansion of the production by replacement of the old semiautomatic production lines with new automatic one in Macaroni foods production facility.</a:t>
            </a:r>
          </a:p>
          <a:p>
            <a:r>
              <a:rPr lang="en-US" b="1" dirty="0" smtClean="0"/>
              <a:t> Cost of measure </a:t>
            </a:r>
            <a:r>
              <a:rPr lang="en-US" dirty="0" smtClean="0"/>
              <a:t>179,786.94 Euro</a:t>
            </a:r>
          </a:p>
          <a:p>
            <a:r>
              <a:rPr lang="en-US" b="1" dirty="0" smtClean="0"/>
              <a:t>Primary energy consumption before realization of the project: </a:t>
            </a:r>
            <a:r>
              <a:rPr lang="en-US" dirty="0" smtClean="0"/>
              <a:t>3,471,968 [kWh/year]</a:t>
            </a:r>
          </a:p>
          <a:p>
            <a:r>
              <a:rPr lang="en-US" dirty="0" smtClean="0"/>
              <a:t> </a:t>
            </a: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Primary energy consumption after realization of the project: </a:t>
            </a:r>
            <a:r>
              <a:rPr lang="en-US" dirty="0" smtClean="0"/>
              <a:t>1,653,054 [kWh/year]</a:t>
            </a:r>
          </a:p>
          <a:p>
            <a:r>
              <a:rPr lang="en-US" dirty="0" smtClean="0"/>
              <a:t>  </a:t>
            </a: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CO2 emission before realization of the project: </a:t>
            </a:r>
            <a:r>
              <a:rPr lang="en-US" dirty="0" smtClean="0"/>
              <a:t>418,493 [kg CO2/year]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CO2 emission after realization of the project: </a:t>
            </a:r>
            <a:r>
              <a:rPr lang="en-US" dirty="0" smtClean="0"/>
              <a:t>236,501 [kg CO2/year]</a:t>
            </a:r>
          </a:p>
          <a:p>
            <a:r>
              <a:rPr lang="en-US" b="1" dirty="0" smtClean="0"/>
              <a:t> Results: Primary Energy savings: 1,818,914 kWh/year  i.e. 52.4 %;</a:t>
            </a:r>
            <a:endParaRPr lang="en-US" dirty="0" smtClean="0"/>
          </a:p>
          <a:p>
            <a:r>
              <a:rPr lang="en-US" b="1" dirty="0" smtClean="0"/>
              <a:t> CO2 savings: 181,992 kg CO2/year i.e. 43.5 %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600200"/>
            <a:ext cx="1716657" cy="96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895600"/>
            <a:ext cx="1476375" cy="828675"/>
          </a:xfrm>
          <a:prstGeom prst="rect">
            <a:avLst/>
          </a:prstGeom>
          <a:noFill/>
        </p:spPr>
      </p:pic>
      <p:pic>
        <p:nvPicPr>
          <p:cNvPr id="645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810000"/>
            <a:ext cx="1447800" cy="1166283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Industrial Energy Audits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landmarkelectrical.com.au/wp-content/uploads/2013/04/energy-efficient-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300651"/>
            <a:ext cx="3690501" cy="129905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810000" cy="72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8420" y="4038600"/>
            <a:ext cx="4987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Piazza Grande Business Center, office #100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Vazgen</a:t>
            </a:r>
            <a:r>
              <a:rPr lang="en-US" dirty="0" smtClean="0"/>
              <a:t> </a:t>
            </a:r>
            <a:r>
              <a:rPr lang="en-US" dirty="0" err="1" smtClean="0"/>
              <a:t>Sargsyan</a:t>
            </a:r>
            <a:r>
              <a:rPr lang="en-US" dirty="0" smtClean="0"/>
              <a:t> street, Yerevan, 0010, Armenia</a:t>
            </a:r>
          </a:p>
          <a:p>
            <a:r>
              <a:rPr lang="en-US" dirty="0" smtClean="0"/>
              <a:t>+374 91 300 595</a:t>
            </a:r>
          </a:p>
          <a:p>
            <a:r>
              <a:rPr lang="en-US" dirty="0" smtClean="0"/>
              <a:t>+374 94 477 000</a:t>
            </a:r>
          </a:p>
          <a:p>
            <a:r>
              <a:rPr lang="en-US" dirty="0" smtClean="0">
                <a:hlinkClick r:id="rId4"/>
              </a:rPr>
              <a:t>info@aeconsulting.co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www.aeconsulting.co</a:t>
            </a:r>
            <a:endParaRPr lang="en-US" dirty="0" smtClean="0"/>
          </a:p>
        </p:txBody>
      </p:sp>
      <p:pic>
        <p:nvPicPr>
          <p:cNvPr id="6" name="Picture 5" descr="D:\VAHIK\Desktop\Loadn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15224" b="32265"/>
          <a:stretch/>
        </p:blipFill>
        <p:spPr bwMode="auto">
          <a:xfrm>
            <a:off x="1683620" y="2133600"/>
            <a:ext cx="601258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68290" y="3115619"/>
            <a:ext cx="1794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RELOADING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0" y="609600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About Us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23850" y="1125538"/>
            <a:ext cx="849788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33400" y="1066800"/>
            <a:ext cx="8358246" cy="14446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AE Consulting </a:t>
            </a: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</a:t>
            </a: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private, employee-owned, consulting and full service architectural &amp; engineering design company located in </a:t>
            </a: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Yerevan, Armenia with branch in Tbilisi</a:t>
            </a: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Georgia.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6000"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63" y="2042645"/>
            <a:ext cx="108045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2133600"/>
            <a:ext cx="63579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Our highly skilled team of professionals provides works at the highest international level. </a:t>
            </a:r>
          </a:p>
          <a:p>
            <a:endParaRPr lang="en-US" dirty="0"/>
          </a:p>
        </p:txBody>
      </p:sp>
      <p:pic>
        <p:nvPicPr>
          <p:cNvPr id="9" name="Picture 8" descr="can-stock-photo_csp93323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2743200"/>
            <a:ext cx="1214446" cy="1400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20040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Our consultants can help you in finding solutions in any stage of construction process.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268" y="4143380"/>
            <a:ext cx="12044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47800" y="4038600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Our professionals are ready to consult during all construction   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process, from selecting  design concept to installation works and further.</a:t>
            </a:r>
          </a:p>
          <a:p>
            <a:pPr algn="ctr"/>
            <a:endParaRPr lang="en-US" sz="2000" dirty="0"/>
          </a:p>
        </p:txBody>
      </p:sp>
      <p:pic>
        <p:nvPicPr>
          <p:cNvPr id="13" name="Picture 12" descr="house-clip-art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34136" y="5357826"/>
            <a:ext cx="1052706" cy="10509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5181600"/>
            <a:ext cx="700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AE Consulting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price policy can compete worldwide, while quality remains at the highest level.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ngineering-design.png"/>
          <p:cNvPicPr>
            <a:picLocks noChangeAspect="1"/>
          </p:cNvPicPr>
          <p:nvPr/>
        </p:nvPicPr>
        <p:blipFill>
          <a:blip r:embed="rId2" cstate="print"/>
          <a:srcRect l="3906" t="11446" r="3906"/>
          <a:stretch>
            <a:fillRect/>
          </a:stretch>
        </p:blipFill>
        <p:spPr>
          <a:xfrm>
            <a:off x="357158" y="1142984"/>
            <a:ext cx="8429684" cy="5357850"/>
          </a:xfrm>
          <a:prstGeom prst="rect">
            <a:avLst/>
          </a:prstGeom>
        </p:spPr>
      </p:pic>
      <p:graphicFrame>
        <p:nvGraphicFramePr>
          <p:cNvPr id="7" name="Content Placeholder 12"/>
          <p:cNvGraphicFramePr>
            <a:graphicFrameLocks/>
          </p:cNvGraphicFramePr>
          <p:nvPr/>
        </p:nvGraphicFramePr>
        <p:xfrm>
          <a:off x="-642974" y="1142984"/>
          <a:ext cx="1028707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23850" y="1125538"/>
            <a:ext cx="849788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Down Arrow 8"/>
          <p:cNvSpPr/>
          <p:nvPr/>
        </p:nvSpPr>
        <p:spPr>
          <a:xfrm rot="18554822">
            <a:off x="5365921" y="3771088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2643174" y="2655920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6020693" y="2643182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3197521">
            <a:off x="3533532" y="3924340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QVTIMG201001071033521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857628"/>
            <a:ext cx="2643206" cy="2643206"/>
          </a:xfrm>
          <a:prstGeom prst="rect">
            <a:avLst/>
          </a:prstGeom>
        </p:spPr>
      </p:pic>
      <p:pic>
        <p:nvPicPr>
          <p:cNvPr id="15" name="Picture 14" descr="large_Thermal_Inspections_1.png"/>
          <p:cNvPicPr>
            <a:picLocks noChangeAspect="1"/>
          </p:cNvPicPr>
          <p:nvPr/>
        </p:nvPicPr>
        <p:blipFill>
          <a:blip r:embed="rId3" cstate="print"/>
          <a:srcRect l="15243" r="21698" b="6944"/>
          <a:stretch>
            <a:fillRect/>
          </a:stretch>
        </p:blipFill>
        <p:spPr>
          <a:xfrm>
            <a:off x="357158" y="1214422"/>
            <a:ext cx="8429684" cy="5143536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793811"/>
              </p:ext>
            </p:extLst>
          </p:nvPr>
        </p:nvGraphicFramePr>
        <p:xfrm>
          <a:off x="-571536" y="1000108"/>
          <a:ext cx="1028707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23850" y="1125538"/>
            <a:ext cx="849788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429124" y="3921029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4214038">
            <a:off x="2964543" y="2743620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945583">
            <a:off x="5886551" y="2740345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Energy Audit of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480560"/>
          </a:xfrm>
        </p:spPr>
        <p:txBody>
          <a:bodyPr>
            <a:normAutofit/>
          </a:bodyPr>
          <a:lstStyle/>
          <a:p>
            <a:r>
              <a:rPr lang="en-US" dirty="0" smtClean="0"/>
              <a:t>Walkthrough </a:t>
            </a:r>
            <a:r>
              <a:rPr lang="en-US" dirty="0" smtClean="0"/>
              <a:t>Energy Audits</a:t>
            </a:r>
          </a:p>
          <a:p>
            <a:r>
              <a:rPr lang="en-US" dirty="0" smtClean="0"/>
              <a:t>Detailed Energy Audits</a:t>
            </a:r>
          </a:p>
          <a:p>
            <a:r>
              <a:rPr lang="en-US" dirty="0" smtClean="0"/>
              <a:t>Design Based Audits</a:t>
            </a:r>
          </a:p>
          <a:p>
            <a:r>
              <a:rPr lang="en-US" dirty="0" smtClean="0"/>
              <a:t>Measurement Based Audits</a:t>
            </a:r>
          </a:p>
          <a:p>
            <a:r>
              <a:rPr lang="en-US" dirty="0" smtClean="0"/>
              <a:t>Composition of Building Energy Passport</a:t>
            </a:r>
          </a:p>
          <a:p>
            <a:r>
              <a:rPr lang="en-US" dirty="0" smtClean="0"/>
              <a:t>Issuance of Certificate of Building Energy Performance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Vahik\Desktop\v\4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00200"/>
            <a:ext cx="2946400" cy="2209800"/>
          </a:xfrm>
          <a:noFill/>
        </p:spPr>
      </p:pic>
      <p:pic>
        <p:nvPicPr>
          <p:cNvPr id="5" name="Picture 4" descr="C:\Users\Vahik\Desktop\v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600200"/>
            <a:ext cx="35877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Vahik\Desktop\v\5_5.jpg"/>
          <p:cNvPicPr>
            <a:picLocks noChangeAspect="1" noChangeArrowheads="1"/>
          </p:cNvPicPr>
          <p:nvPr/>
        </p:nvPicPr>
        <p:blipFill>
          <a:blip r:embed="rId4" cstate="print">
            <a:lum bright="32000" contras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Vahik\Desktop\v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4114800"/>
            <a:ext cx="36083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09082"/>
            <a:ext cx="8229600" cy="65771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Current Practice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0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0210"/>
            <a:ext cx="8229600" cy="80519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Selected Projects: Experimental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78" y="1612612"/>
            <a:ext cx="2468422" cy="15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77" y="1612612"/>
            <a:ext cx="2468423" cy="15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57600"/>
            <a:ext cx="2346006" cy="2743200"/>
          </a:xfrm>
          <a:prstGeom prst="rect">
            <a:avLst/>
          </a:prstGeom>
        </p:spPr>
      </p:pic>
      <p:pic>
        <p:nvPicPr>
          <p:cNvPr id="9" name="Picture 8" descr="D:\VAHIK\Vahik\AE Consulting\Mikmetal\Photos\Attachments_201354\IMAG00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12612"/>
            <a:ext cx="2951163" cy="144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VAHIK\Vahik\AE Consulting\Mikmetal\Photos\IMG_390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7"/>
          <a:stretch/>
        </p:blipFill>
        <p:spPr bwMode="auto">
          <a:xfrm rot="5400000">
            <a:off x="366258" y="3769995"/>
            <a:ext cx="2205990" cy="198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D:\VAHIK\Vahik\AE Consulting\Mikmetal\Photos\IMG_390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43200" y="3657600"/>
            <a:ext cx="3200400" cy="220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0210"/>
            <a:ext cx="8229600" cy="80519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Selected Projects: Residential complex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VAHIK\Vahik\AE Consulting\ERAZ\Photos\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91" y="4120836"/>
            <a:ext cx="32352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mikshin.am/uploads/20110614040722eraz6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1"/>
            <a:ext cx="352109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VAHIK\Vahik\AE Consulting\ERAZ\Photos\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00" y="4114800"/>
            <a:ext cx="3235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VAHIK\Vahik\AE Consulting\ERAZ\Photos\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01" y="1600201"/>
            <a:ext cx="32352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0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182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Design of EE Improvement Measures for Buildings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175760"/>
          </a:xfrm>
        </p:spPr>
        <p:txBody>
          <a:bodyPr/>
          <a:lstStyle/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Baseline Analysis</a:t>
            </a:r>
          </a:p>
          <a:p>
            <a:r>
              <a:rPr lang="en-US" dirty="0" smtClean="0"/>
              <a:t>Design of EE Improvement Measures (according to local and international standards)</a:t>
            </a:r>
          </a:p>
          <a:p>
            <a:r>
              <a:rPr lang="en-US" dirty="0" smtClean="0"/>
              <a:t>Construction Oversight</a:t>
            </a:r>
          </a:p>
          <a:p>
            <a:r>
              <a:rPr lang="en-US" dirty="0" smtClean="0"/>
              <a:t>Post Implementation Consulting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" y="208565"/>
            <a:ext cx="2114550" cy="4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8187</TotalTime>
  <Words>445</Words>
  <Application>Microsoft Office PowerPoint</Application>
  <PresentationFormat>On-screen Show (4:3)</PresentationFormat>
  <Paragraphs>104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PowerPoint Presentation</vt:lpstr>
      <vt:lpstr>PowerPoint Presentation</vt:lpstr>
      <vt:lpstr>PowerPoint Presentation</vt:lpstr>
      <vt:lpstr>PowerPoint Presentation</vt:lpstr>
      <vt:lpstr>Energy Audit of Buildings</vt:lpstr>
      <vt:lpstr>Current Practice</vt:lpstr>
      <vt:lpstr>Selected Projects: Experimental building</vt:lpstr>
      <vt:lpstr>Selected Projects: Residential complex</vt:lpstr>
      <vt:lpstr>Design of EE Improvement Measures for Buildings</vt:lpstr>
      <vt:lpstr>Selected Projects</vt:lpstr>
      <vt:lpstr>Construction Phases</vt:lpstr>
      <vt:lpstr>Results</vt:lpstr>
      <vt:lpstr>Scientific Activities</vt:lpstr>
      <vt:lpstr>PowerPoint Presentation</vt:lpstr>
      <vt:lpstr>Catalogue of 5 EE replicable houses designs</vt:lpstr>
      <vt:lpstr>PowerPoint Presentation</vt:lpstr>
      <vt:lpstr>Industrial Energy Audits</vt:lpstr>
      <vt:lpstr>Industrial Energy Audits</vt:lpstr>
      <vt:lpstr>PowerPoint Presentation</vt:lpstr>
    </vt:vector>
  </TitlesOfParts>
  <Company>R2E2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Էներգետիկական Աուդիտ</dc:title>
  <dc:creator>ArturTsughunyan</dc:creator>
  <cp:lastModifiedBy>USER</cp:lastModifiedBy>
  <cp:revision>544</cp:revision>
  <dcterms:created xsi:type="dcterms:W3CDTF">2011-04-26T13:26:01Z</dcterms:created>
  <dcterms:modified xsi:type="dcterms:W3CDTF">2016-02-17T22:34:07Z</dcterms:modified>
</cp:coreProperties>
</file>