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7"/>
  </p:notesMasterIdLst>
  <p:sldIdLst>
    <p:sldId id="642" r:id="rId2"/>
    <p:sldId id="643" r:id="rId3"/>
    <p:sldId id="644" r:id="rId4"/>
    <p:sldId id="647" r:id="rId5"/>
    <p:sldId id="648" r:id="rId6"/>
    <p:sldId id="649" r:id="rId7"/>
    <p:sldId id="612" r:id="rId8"/>
    <p:sldId id="660" r:id="rId9"/>
    <p:sldId id="663" r:id="rId10"/>
    <p:sldId id="600" r:id="rId11"/>
    <p:sldId id="601" r:id="rId12"/>
    <p:sldId id="602" r:id="rId13"/>
    <p:sldId id="635" r:id="rId14"/>
    <p:sldId id="615" r:id="rId15"/>
    <p:sldId id="614" r:id="rId16"/>
    <p:sldId id="616" r:id="rId17"/>
    <p:sldId id="619" r:id="rId18"/>
    <p:sldId id="664" r:id="rId19"/>
    <p:sldId id="623" r:id="rId20"/>
    <p:sldId id="626" r:id="rId21"/>
    <p:sldId id="665" r:id="rId22"/>
    <p:sldId id="620" r:id="rId23"/>
    <p:sldId id="666" r:id="rId24"/>
    <p:sldId id="621" r:id="rId25"/>
    <p:sldId id="661" r:id="rId26"/>
  </p:sldIdLst>
  <p:sldSz cx="9906000" cy="6858000" type="A4"/>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00"/>
    <a:srgbClr val="FFCC33"/>
    <a:srgbClr val="CCCC66"/>
    <a:srgbClr val="193149"/>
    <a:srgbClr val="B38B24"/>
    <a:srgbClr val="FFCC00"/>
    <a:srgbClr val="76BA66"/>
    <a:srgbClr val="9CC8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5" d="100"/>
          <a:sy n="75" d="100"/>
        </p:scale>
        <p:origin x="-834" y="-708"/>
      </p:cViewPr>
      <p:guideLst>
        <p:guide orient="horz" pos="2150"/>
        <p:guide pos="31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080"/>
    </p:cViewPr>
  </p:sorterViewPr>
  <p:notesViewPr>
    <p:cSldViewPr snapToGrid="0">
      <p:cViewPr varScale="1">
        <p:scale>
          <a:sx n="75" d="100"/>
          <a:sy n="75" d="100"/>
        </p:scale>
        <p:origin x="-2440"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92E7B6CE-75CB-4B41-9300-D366354382E1}" type="datetime1">
              <a:rPr lang="en-US" altLang="it-IT"/>
              <a:pPr/>
              <a:t>2/22/2016</a:t>
            </a:fld>
            <a:endParaRPr lang="en-US" altLang="it-IT"/>
          </a:p>
        </p:txBody>
      </p:sp>
      <p:sp>
        <p:nvSpPr>
          <p:cNvPr id="4" name="Slide Image Placeholder 3"/>
          <p:cNvSpPr>
            <a:spLocks noGrp="1" noRot="1" noChangeAspect="1"/>
          </p:cNvSpPr>
          <p:nvPr>
            <p:ph type="sldImg" idx="2"/>
          </p:nvPr>
        </p:nvSpPr>
        <p:spPr>
          <a:xfrm>
            <a:off x="952500" y="685800"/>
            <a:ext cx="4953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5BFF4AF1-8102-4983-96F7-A1B0569AF4E2}" type="slidenum">
              <a:rPr lang="en-US" altLang="it-IT"/>
              <a:pPr/>
              <a:t>‹N›</a:t>
            </a:fld>
            <a:endParaRPr lang="en-US" altLang="it-IT"/>
          </a:p>
        </p:txBody>
      </p:sp>
    </p:spTree>
    <p:extLst>
      <p:ext uri="{BB962C8B-B14F-4D97-AF65-F5344CB8AC3E}">
        <p14:creationId xmlns:p14="http://schemas.microsoft.com/office/powerpoint/2010/main" val="2360727957"/>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pitchFamily="34"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34" charset="-128"/>
        <a:cs typeface="ＭＳ Ｐゴシック" pitchFamily="34" charset="-128"/>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34" charset="-128"/>
        <a:cs typeface="ＭＳ Ｐゴシック" pitchFamily="34" charset="-128"/>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34" charset="-128"/>
        <a:cs typeface="ＭＳ Ｐゴシック" pitchFamily="34" charset="-128"/>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34" charset="-128"/>
        <a:cs typeface="ＭＳ Ｐゴシック" pitchFamily="34"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ea typeface="ＭＳ Ｐゴシック" pitchFamily="34" charset="-128"/>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95278477-381F-40CB-8DF6-536994F0876B}" type="slidenum">
              <a:rPr lang="en-US" altLang="it-IT" sz="1200"/>
              <a:pPr/>
              <a:t>1</a:t>
            </a:fld>
            <a:endParaRPr lang="en-US" altLang="it-IT"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ea typeface="ＭＳ Ｐゴシック" pitchFamily="34" charset="-128"/>
            </a:endParaRPr>
          </a:p>
        </p:txBody>
      </p:sp>
      <p:sp>
        <p:nvSpPr>
          <p:cNvPr id="491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399D3416-F93D-4745-A599-69DCA9561D59}" type="slidenum">
              <a:rPr lang="en-US" altLang="it-IT" sz="1200"/>
              <a:pPr/>
              <a:t>25</a:t>
            </a:fld>
            <a:endParaRPr lang="en-US" altLang="it-IT"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ea typeface="ＭＳ Ｐゴシック" pitchFamily="34" charset="-128"/>
            </a:endParaRPr>
          </a:p>
        </p:txBody>
      </p:sp>
      <p:sp>
        <p:nvSpPr>
          <p:cNvPr id="174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EA8EA937-0964-4D58-AE7D-3052C6637766}" type="slidenum">
              <a:rPr lang="en-US" altLang="it-IT" sz="1200"/>
              <a:pPr/>
              <a:t>2</a:t>
            </a:fld>
            <a:endParaRPr lang="en-US" altLang="it-IT"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ea typeface="ＭＳ Ｐゴシック" pitchFamily="34" charset="-128"/>
            </a:endParaRPr>
          </a:p>
        </p:txBody>
      </p:sp>
      <p:sp>
        <p:nvSpPr>
          <p:cNvPr id="194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79CDCE4B-F747-4AAF-A44C-CC0FE067AFCD}" type="slidenum">
              <a:rPr lang="en-US" altLang="it-IT" sz="1200"/>
              <a:pPr/>
              <a:t>3</a:t>
            </a:fld>
            <a:endParaRPr lang="en-US" altLang="it-IT"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ea typeface="ＭＳ Ｐゴシック" pitchFamily="34" charset="-128"/>
            </a:endParaRPr>
          </a:p>
        </p:txBody>
      </p:sp>
      <p:sp>
        <p:nvSpPr>
          <p:cNvPr id="215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28948DC6-E53C-4CE6-8145-2C89C1C999C5}" type="slidenum">
              <a:rPr lang="en-US" altLang="it-IT" sz="1200"/>
              <a:pPr/>
              <a:t>4</a:t>
            </a:fld>
            <a:endParaRPr lang="en-US" altLang="it-IT"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ea typeface="ＭＳ Ｐゴシック" pitchFamily="34" charset="-128"/>
            </a:endParaRPr>
          </a:p>
        </p:txBody>
      </p:sp>
      <p:sp>
        <p:nvSpPr>
          <p:cNvPr id="235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F21AD4AB-5004-474E-BCD5-6ADF28692D43}" type="slidenum">
              <a:rPr lang="en-US" altLang="it-IT" sz="1200"/>
              <a:pPr/>
              <a:t>5</a:t>
            </a:fld>
            <a:endParaRPr lang="en-US" altLang="it-IT"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it-IT" smtClean="0">
                <a:ea typeface="ＭＳ Ｐゴシック" pitchFamily="34" charset="-128"/>
              </a:rPr>
              <a:t>Just a few fact to frame our discussion on energy efficiency</a:t>
            </a:r>
          </a:p>
          <a:p>
            <a:endParaRPr lang="en-US" altLang="it-IT" smtClean="0">
              <a:ea typeface="ＭＳ Ｐゴシック" pitchFamily="34" charset="-128"/>
            </a:endParaRPr>
          </a:p>
          <a:p>
            <a:r>
              <a:rPr lang="en-US" altLang="it-IT" smtClean="0">
                <a:ea typeface="ＭＳ Ｐゴシック" pitchFamily="34" charset="-128"/>
              </a:rPr>
              <a:t>I</a:t>
            </a:r>
            <a:r>
              <a:rPr lang="en-US" altLang="en-US" smtClean="0">
                <a:ea typeface="ＭＳ Ｐゴシック" pitchFamily="34" charset="-128"/>
              </a:rPr>
              <a:t>’</a:t>
            </a:r>
            <a:r>
              <a:rPr lang="en-US" altLang="it-IT" smtClean="0">
                <a:ea typeface="ＭＳ Ｐゴシック" pitchFamily="34" charset="-128"/>
              </a:rPr>
              <a:t>ll use the case of Armenia, though a similar story exists in many other countries</a:t>
            </a:r>
          </a:p>
          <a:p>
            <a:endParaRPr lang="en-US" altLang="it-IT" smtClean="0">
              <a:ea typeface="ＭＳ Ｐゴシック" pitchFamily="34" charset="-128"/>
            </a:endParaRPr>
          </a:p>
        </p:txBody>
      </p:sp>
      <p:sp>
        <p:nvSpPr>
          <p:cNvPr id="256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D7A288FA-333F-43A1-B4DE-6620ED845441}" type="slidenum">
              <a:rPr lang="en-US" altLang="it-IT" sz="1200"/>
              <a:pPr/>
              <a:t>6</a:t>
            </a:fld>
            <a:endParaRPr lang="en-US" altLang="it-IT"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ea typeface="ＭＳ Ｐゴシック" pitchFamily="34" charset="-128"/>
            </a:endParaRPr>
          </a:p>
        </p:txBody>
      </p:sp>
      <p:sp>
        <p:nvSpPr>
          <p:cNvPr id="307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261DA246-D633-4423-B0AF-DA0987636C2E}" type="slidenum">
              <a:rPr lang="en-US" altLang="it-IT" sz="1200"/>
              <a:pPr/>
              <a:t>10</a:t>
            </a:fld>
            <a:endParaRPr lang="en-US" altLang="it-IT"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ea typeface="ＭＳ Ｐゴシック" pitchFamily="34" charset="-128"/>
            </a:endParaRPr>
          </a:p>
        </p:txBody>
      </p:sp>
      <p:sp>
        <p:nvSpPr>
          <p:cNvPr id="327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C612C17E-3F4D-4DB6-83D1-CE1405C6B28B}" type="slidenum">
              <a:rPr lang="en-US" altLang="it-IT" sz="1200"/>
              <a:pPr/>
              <a:t>11</a:t>
            </a:fld>
            <a:endParaRPr lang="en-US" altLang="it-IT"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ea typeface="ＭＳ Ｐゴシック" pitchFamily="34" charset="-128"/>
            </a:endParaRPr>
          </a:p>
        </p:txBody>
      </p:sp>
      <p:sp>
        <p:nvSpPr>
          <p:cNvPr id="348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0F2DA9EC-92D2-4D70-9C32-4B77FB39A190}" type="slidenum">
              <a:rPr lang="en-US" altLang="it-IT" sz="1200"/>
              <a:pPr/>
              <a:t>12</a:t>
            </a:fld>
            <a:endParaRPr lang="en-US" altLang="it-IT"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40"/>
            <a:ext cx="84201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fld id="{97DF37FA-83B2-42D2-BD54-DAFC2EBCF690}" type="slidenum">
              <a:rPr lang="en-US" altLang="it-IT"/>
              <a:pPr/>
              <a:t>‹N›</a:t>
            </a:fld>
            <a:endParaRPr lang="en-US" altLang="it-IT"/>
          </a:p>
        </p:txBody>
      </p:sp>
    </p:spTree>
    <p:extLst>
      <p:ext uri="{BB962C8B-B14F-4D97-AF65-F5344CB8AC3E}">
        <p14:creationId xmlns:p14="http://schemas.microsoft.com/office/powerpoint/2010/main" val="1075947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fld id="{E1CD14C2-F841-4EF3-AB27-FF4EED9AA737}" type="slidenum">
              <a:rPr lang="en-US" altLang="it-IT"/>
              <a:pPr/>
              <a:t>‹N›</a:t>
            </a:fld>
            <a:endParaRPr lang="en-US" altLang="it-IT"/>
          </a:p>
        </p:txBody>
      </p:sp>
    </p:spTree>
    <p:extLst>
      <p:ext uri="{BB962C8B-B14F-4D97-AF65-F5344CB8AC3E}">
        <p14:creationId xmlns:p14="http://schemas.microsoft.com/office/powerpoint/2010/main" val="12361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58025" y="609600"/>
            <a:ext cx="2105025"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42950" y="609600"/>
            <a:ext cx="6149975"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fld id="{98AD20B7-2BFA-4AFB-AA7D-301CF6A6CF7F}" type="slidenum">
              <a:rPr lang="en-US" altLang="it-IT"/>
              <a:pPr/>
              <a:t>‹N›</a:t>
            </a:fld>
            <a:endParaRPr lang="en-US" altLang="it-IT"/>
          </a:p>
        </p:txBody>
      </p:sp>
    </p:spTree>
    <p:extLst>
      <p:ext uri="{BB962C8B-B14F-4D97-AF65-F5344CB8AC3E}">
        <p14:creationId xmlns:p14="http://schemas.microsoft.com/office/powerpoint/2010/main" val="1527820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fld id="{BB93E1E5-F079-4583-98ED-F1B2CA006149}" type="slidenum">
              <a:rPr lang="en-US" altLang="it-IT"/>
              <a:pPr/>
              <a:t>‹N›</a:t>
            </a:fld>
            <a:endParaRPr lang="en-US" altLang="it-IT"/>
          </a:p>
        </p:txBody>
      </p:sp>
    </p:spTree>
    <p:extLst>
      <p:ext uri="{BB962C8B-B14F-4D97-AF65-F5344CB8AC3E}">
        <p14:creationId xmlns:p14="http://schemas.microsoft.com/office/powerpoint/2010/main" val="41420216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15"/>
            <a:ext cx="84201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fld id="{4A632769-A82E-4596-AD37-5077818058B1}" type="slidenum">
              <a:rPr lang="en-US" altLang="it-IT"/>
              <a:pPr/>
              <a:t>‹N›</a:t>
            </a:fld>
            <a:endParaRPr lang="en-US" altLang="it-IT"/>
          </a:p>
        </p:txBody>
      </p:sp>
    </p:spTree>
    <p:extLst>
      <p:ext uri="{BB962C8B-B14F-4D97-AF65-F5344CB8AC3E}">
        <p14:creationId xmlns:p14="http://schemas.microsoft.com/office/powerpoint/2010/main" val="2996393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42950" y="1981200"/>
            <a:ext cx="41275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35550" y="1981200"/>
            <a:ext cx="41275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fld id="{40ABDDF7-1538-49BC-AEDC-1CCC2015095E}" type="slidenum">
              <a:rPr lang="en-US" altLang="it-IT"/>
              <a:pPr/>
              <a:t>‹N›</a:t>
            </a:fld>
            <a:endParaRPr lang="en-US" altLang="it-IT"/>
          </a:p>
        </p:txBody>
      </p:sp>
    </p:spTree>
    <p:extLst>
      <p:ext uri="{BB962C8B-B14F-4D97-AF65-F5344CB8AC3E}">
        <p14:creationId xmlns:p14="http://schemas.microsoft.com/office/powerpoint/2010/main" val="24169828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fld id="{50F6F2BE-DE0D-4BCE-AA09-DDF5FA140268}" type="slidenum">
              <a:rPr lang="en-US" altLang="it-IT"/>
              <a:pPr/>
              <a:t>‹N›</a:t>
            </a:fld>
            <a:endParaRPr lang="en-US" altLang="it-IT"/>
          </a:p>
        </p:txBody>
      </p:sp>
    </p:spTree>
    <p:extLst>
      <p:ext uri="{BB962C8B-B14F-4D97-AF65-F5344CB8AC3E}">
        <p14:creationId xmlns:p14="http://schemas.microsoft.com/office/powerpoint/2010/main" val="3614532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fld id="{539F302E-DEDE-417B-B50F-B76FB167EB50}" type="slidenum">
              <a:rPr lang="en-US" altLang="it-IT"/>
              <a:pPr/>
              <a:t>‹N›</a:t>
            </a:fld>
            <a:endParaRPr lang="en-US" altLang="it-IT"/>
          </a:p>
        </p:txBody>
      </p:sp>
    </p:spTree>
    <p:extLst>
      <p:ext uri="{BB962C8B-B14F-4D97-AF65-F5344CB8AC3E}">
        <p14:creationId xmlns:p14="http://schemas.microsoft.com/office/powerpoint/2010/main" val="2357308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fld id="{9114F310-B322-4542-854D-99DCC2351BD5}" type="slidenum">
              <a:rPr lang="en-US" altLang="it-IT"/>
              <a:pPr/>
              <a:t>‹N›</a:t>
            </a:fld>
            <a:endParaRPr lang="en-US" altLang="it-IT"/>
          </a:p>
        </p:txBody>
      </p:sp>
    </p:spTree>
    <p:extLst>
      <p:ext uri="{BB962C8B-B14F-4D97-AF65-F5344CB8AC3E}">
        <p14:creationId xmlns:p14="http://schemas.microsoft.com/office/powerpoint/2010/main" val="1222159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872972" y="273065"/>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fld id="{74273428-99BF-41F7-AEAD-0944942EFB1F}" type="slidenum">
              <a:rPr lang="en-US" altLang="it-IT"/>
              <a:pPr/>
              <a:t>‹N›</a:t>
            </a:fld>
            <a:endParaRPr lang="en-US" altLang="it-IT"/>
          </a:p>
        </p:txBody>
      </p:sp>
    </p:spTree>
    <p:extLst>
      <p:ext uri="{BB962C8B-B14F-4D97-AF65-F5344CB8AC3E}">
        <p14:creationId xmlns:p14="http://schemas.microsoft.com/office/powerpoint/2010/main" val="29007458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fld id="{2C323206-3DAE-4B18-AAB9-A8E72992FFF4}" type="slidenum">
              <a:rPr lang="en-US" altLang="it-IT"/>
              <a:pPr/>
              <a:t>‹N›</a:t>
            </a:fld>
            <a:endParaRPr lang="en-US" altLang="it-IT"/>
          </a:p>
        </p:txBody>
      </p:sp>
    </p:spTree>
    <p:extLst>
      <p:ext uri="{BB962C8B-B14F-4D97-AF65-F5344CB8AC3E}">
        <p14:creationId xmlns:p14="http://schemas.microsoft.com/office/powerpoint/2010/main" val="312794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42950" y="609600"/>
            <a:ext cx="84201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it-IT" smtClean="0"/>
              <a:t>Click to edit Master title style</a:t>
            </a:r>
          </a:p>
        </p:txBody>
      </p:sp>
      <p:sp>
        <p:nvSpPr>
          <p:cNvPr id="1027" name="Rectangle 3"/>
          <p:cNvSpPr>
            <a:spLocks noGrp="1" noChangeArrowheads="1"/>
          </p:cNvSpPr>
          <p:nvPr>
            <p:ph type="body" idx="1"/>
          </p:nvPr>
        </p:nvSpPr>
        <p:spPr bwMode="auto">
          <a:xfrm>
            <a:off x="742950" y="1981200"/>
            <a:ext cx="84201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it-IT" smtClean="0"/>
              <a:t>Click to edit Master text styles</a:t>
            </a:r>
          </a:p>
          <a:p>
            <a:pPr lvl="1"/>
            <a:r>
              <a:rPr lang="en-US" altLang="it-IT" smtClean="0"/>
              <a:t>Second level</a:t>
            </a:r>
          </a:p>
          <a:p>
            <a:pPr lvl="2"/>
            <a:r>
              <a:rPr lang="en-US" altLang="it-IT" smtClean="0"/>
              <a:t>Third level</a:t>
            </a:r>
          </a:p>
          <a:p>
            <a:pPr lvl="3"/>
            <a:r>
              <a:rPr lang="en-US" altLang="it-IT" smtClean="0"/>
              <a:t>Fourth level</a:t>
            </a:r>
          </a:p>
          <a:p>
            <a:pPr lvl="4"/>
            <a:r>
              <a:rPr lang="en-US" altLang="it-IT" smtClean="0"/>
              <a:t>Fifth level</a:t>
            </a:r>
          </a:p>
        </p:txBody>
      </p:sp>
      <p:sp>
        <p:nvSpPr>
          <p:cNvPr id="1028" name="Rectangle 4"/>
          <p:cNvSpPr>
            <a:spLocks noGrp="1" noChangeArrowheads="1"/>
          </p:cNvSpPr>
          <p:nvPr>
            <p:ph type="dt" sz="half" idx="2"/>
          </p:nvPr>
        </p:nvSpPr>
        <p:spPr bwMode="auto">
          <a:xfrm>
            <a:off x="742950" y="6248400"/>
            <a:ext cx="206375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7099300" y="6248400"/>
            <a:ext cx="206375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86A4BEBC-90D7-4B7E-945B-222D5D16F138}" type="slidenum">
              <a:rPr lang="en-US" altLang="it-IT"/>
              <a:pPr/>
              <a:t>‹N›</a:t>
            </a:fld>
            <a:endParaRPr lang="en-US"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pitchFamily="34"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ＭＳ Ｐゴシック" pitchFamily="34"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ＭＳ Ｐゴシック" pitchFamily="34"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ＭＳ Ｐゴシック" pitchFamily="34"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ＭＳ Ｐゴシック" pitchFamily="34"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pitchFamily="34"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34" charset="-128"/>
          <a:cs typeface="ＭＳ Ｐゴシック"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ＭＳ Ｐゴシック"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ＭＳ Ｐゴシック"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ＭＳ Ｐゴシック"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3.pn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1.jpe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3.jpeg"/><Relationship Id="rId11" Type="http://schemas.openxmlformats.org/officeDocument/2006/relationships/image" Target="../media/image19.jpeg"/><Relationship Id="rId5" Type="http://schemas.openxmlformats.org/officeDocument/2006/relationships/image" Target="../media/image15.png"/><Relationship Id="rId10" Type="http://schemas.openxmlformats.org/officeDocument/2006/relationships/image" Target="../media/image18.jpeg"/><Relationship Id="rId4" Type="http://schemas.openxmlformats.org/officeDocument/2006/relationships/image" Target="../media/image14.png"/><Relationship Id="rId9" Type="http://schemas.openxmlformats.org/officeDocument/2006/relationships/image" Target="../media/image17.jpeg"/></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3.jpeg"/><Relationship Id="rId11" Type="http://schemas.openxmlformats.org/officeDocument/2006/relationships/image" Target="../media/image24.png"/><Relationship Id="rId5" Type="http://schemas.openxmlformats.org/officeDocument/2006/relationships/image" Target="../media/image15.png"/><Relationship Id="rId10" Type="http://schemas.openxmlformats.org/officeDocument/2006/relationships/image" Target="../media/image23.jpeg"/><Relationship Id="rId4" Type="http://schemas.openxmlformats.org/officeDocument/2006/relationships/image" Target="../media/image14.png"/><Relationship Id="rId9"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8.emf"/><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0.emf"/><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31.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hyperlink" Target="http://ace.aua.am" TargetMode="External"/><Relationship Id="rId5" Type="http://schemas.openxmlformats.org/officeDocument/2006/relationships/hyperlink" Target="mailto:alen@aua.am" TargetMode="Externa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327400"/>
            <a:ext cx="9977438"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92138" y="4075113"/>
            <a:ext cx="9043987" cy="2590800"/>
          </a:xfrm>
          <a:prstGeom prst="rect">
            <a:avLst/>
          </a:prstGeom>
          <a:noFill/>
          <a:ln>
            <a:noFill/>
          </a:ln>
        </p:spPr>
        <p:txBody>
          <a:bodyPr>
            <a:spAutoFit/>
          </a:bodyPr>
          <a:lstStyle/>
          <a:p>
            <a:pPr algn="r">
              <a:lnSpc>
                <a:spcPct val="90000"/>
              </a:lnSpc>
              <a:defRPr/>
            </a:pPr>
            <a:r>
              <a:rPr lang="en-US" sz="2800" b="1" dirty="0">
                <a:latin typeface="Arial" charset="0"/>
                <a:ea typeface="MS PGothic" charset="0"/>
              </a:rPr>
              <a:t>Renewables, Energy Efficiency, and Environmental Science at the American University of Armenia</a:t>
            </a:r>
            <a:endParaRPr lang="en-US" b="1" dirty="0">
              <a:solidFill>
                <a:schemeClr val="accent1">
                  <a:lumMod val="50000"/>
                </a:schemeClr>
              </a:solidFill>
              <a:latin typeface="Arial" charset="0"/>
              <a:ea typeface="ＭＳ Ｐゴシック" charset="0"/>
            </a:endParaRPr>
          </a:p>
          <a:p>
            <a:pPr algn="r">
              <a:lnSpc>
                <a:spcPct val="90000"/>
              </a:lnSpc>
              <a:defRPr/>
            </a:pPr>
            <a:r>
              <a:rPr lang="en-US" b="1" dirty="0">
                <a:solidFill>
                  <a:schemeClr val="accent1">
                    <a:lumMod val="50000"/>
                  </a:schemeClr>
                </a:solidFill>
                <a:latin typeface="Arial" charset="0"/>
                <a:ea typeface="ＭＳ Ｐゴシック" charset="0"/>
              </a:rPr>
              <a:t>Erasmus+ MAUREEB Kick-Off Meeting</a:t>
            </a:r>
          </a:p>
          <a:p>
            <a:pPr algn="r">
              <a:lnSpc>
                <a:spcPct val="90000"/>
              </a:lnSpc>
              <a:defRPr/>
            </a:pPr>
            <a:r>
              <a:rPr lang="en-US" sz="2000" dirty="0">
                <a:solidFill>
                  <a:schemeClr val="accent1">
                    <a:lumMod val="50000"/>
                  </a:schemeClr>
                </a:solidFill>
                <a:latin typeface="Arial" charset="0"/>
                <a:ea typeface="ＭＳ Ｐゴシック" charset="0"/>
              </a:rPr>
              <a:t>Genoa, Italy</a:t>
            </a:r>
          </a:p>
          <a:p>
            <a:pPr algn="r">
              <a:lnSpc>
                <a:spcPct val="90000"/>
              </a:lnSpc>
              <a:defRPr/>
            </a:pPr>
            <a:r>
              <a:rPr lang="en-US" sz="2000" dirty="0">
                <a:solidFill>
                  <a:schemeClr val="accent1">
                    <a:lumMod val="50000"/>
                  </a:schemeClr>
                </a:solidFill>
                <a:latin typeface="Arial" charset="0"/>
                <a:ea typeface="ＭＳ Ｐゴシック" charset="0"/>
              </a:rPr>
              <a:t>17-19 November 2016 </a:t>
            </a:r>
            <a:endParaRPr lang="en-US" sz="2000" b="1" dirty="0">
              <a:solidFill>
                <a:schemeClr val="accent1">
                  <a:lumMod val="50000"/>
                </a:schemeClr>
              </a:solidFill>
              <a:latin typeface="Arial" charset="0"/>
              <a:ea typeface="ＭＳ Ｐゴシック" charset="0"/>
            </a:endParaRPr>
          </a:p>
          <a:p>
            <a:pPr algn="r">
              <a:lnSpc>
                <a:spcPct val="90000"/>
              </a:lnSpc>
              <a:defRPr/>
            </a:pPr>
            <a:endParaRPr lang="en-US" sz="2000" dirty="0">
              <a:solidFill>
                <a:schemeClr val="accent1">
                  <a:lumMod val="50000"/>
                </a:schemeClr>
              </a:solidFill>
              <a:latin typeface="Arial" charset="0"/>
              <a:ea typeface="ＭＳ Ｐゴシック" charset="0"/>
            </a:endParaRPr>
          </a:p>
          <a:p>
            <a:pPr algn="r">
              <a:lnSpc>
                <a:spcPct val="90000"/>
              </a:lnSpc>
              <a:defRPr/>
            </a:pPr>
            <a:r>
              <a:rPr lang="en-US" sz="2000" b="1" dirty="0">
                <a:solidFill>
                  <a:schemeClr val="accent1">
                    <a:lumMod val="50000"/>
                  </a:schemeClr>
                </a:solidFill>
                <a:latin typeface="Arial" charset="0"/>
                <a:ea typeface="ＭＳ Ｐゴシック" charset="0"/>
              </a:rPr>
              <a:t>Alen Amirkhanian, </a:t>
            </a:r>
            <a:r>
              <a:rPr lang="en-US" sz="2000" dirty="0">
                <a:solidFill>
                  <a:schemeClr val="accent1">
                    <a:lumMod val="50000"/>
                  </a:schemeClr>
                </a:solidFill>
                <a:latin typeface="Arial" charset="0"/>
                <a:ea typeface="ＭＳ Ｐゴシック" charset="0"/>
              </a:rPr>
              <a:t>Director, AUA Acopian Center for the Environment</a:t>
            </a:r>
          </a:p>
          <a:p>
            <a:pPr algn="r">
              <a:lnSpc>
                <a:spcPct val="90000"/>
              </a:lnSpc>
              <a:defRPr/>
            </a:pPr>
            <a:r>
              <a:rPr lang="en-US" sz="2000" dirty="0" err="1">
                <a:solidFill>
                  <a:schemeClr val="accent1">
                    <a:lumMod val="50000"/>
                  </a:schemeClr>
                </a:solidFill>
                <a:latin typeface="Arial" charset="0"/>
                <a:ea typeface="ＭＳ Ｐゴシック" charset="0"/>
              </a:rPr>
              <a:t>alen@aua.am</a:t>
            </a:r>
            <a:endParaRPr lang="en-US" sz="2000" dirty="0">
              <a:solidFill>
                <a:schemeClr val="accent1">
                  <a:lumMod val="50000"/>
                </a:schemeClr>
              </a:solidFill>
              <a:latin typeface="Arial" charset="0"/>
              <a:ea typeface="ＭＳ Ｐゴシック" charset="0"/>
            </a:endParaRPr>
          </a:p>
        </p:txBody>
      </p:sp>
      <p:pic>
        <p:nvPicPr>
          <p:cNvPr id="14339"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977438" cy="341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16" descr="Logo-05 (1).png"/>
          <p:cNvPicPr>
            <a:picLocks noChangeAspect="1"/>
          </p:cNvPicPr>
          <p:nvPr/>
        </p:nvPicPr>
        <p:blipFill>
          <a:blip r:embed="rId5">
            <a:extLst>
              <a:ext uri="{28A0092B-C50C-407E-A947-70E740481C1C}">
                <a14:useLocalDpi xmlns:a14="http://schemas.microsoft.com/office/drawing/2010/main" val="0"/>
              </a:ext>
            </a:extLst>
          </a:blip>
          <a:srcRect r="64214"/>
          <a:stretch>
            <a:fillRect/>
          </a:stretch>
        </p:blipFill>
        <p:spPr bwMode="auto">
          <a:xfrm>
            <a:off x="5159375" y="-304800"/>
            <a:ext cx="3154363" cy="354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 y="-22225"/>
            <a:ext cx="10050463" cy="693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8" name="Picture 4" descr="Study tour map-05.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038" y="293688"/>
            <a:ext cx="9906001" cy="646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16" descr="Logo-05 (1).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74613"/>
            <a:ext cx="2801938" cy="112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700" name="Group 2"/>
          <p:cNvGrpSpPr>
            <a:grpSpLocks/>
          </p:cNvGrpSpPr>
          <p:nvPr/>
        </p:nvGrpSpPr>
        <p:grpSpPr bwMode="auto">
          <a:xfrm>
            <a:off x="322263" y="1800225"/>
            <a:ext cx="8105775" cy="3279775"/>
            <a:chOff x="436139" y="1490422"/>
            <a:chExt cx="8106047" cy="3279662"/>
          </a:xfrm>
        </p:grpSpPr>
        <p:sp>
          <p:nvSpPr>
            <p:cNvPr id="2" name="TextBox 1"/>
            <p:cNvSpPr txBox="1"/>
            <p:nvPr/>
          </p:nvSpPr>
          <p:spPr bwMode="auto">
            <a:xfrm>
              <a:off x="482178" y="1507884"/>
              <a:ext cx="2844895" cy="461946"/>
            </a:xfrm>
            <a:prstGeom prst="rect">
              <a:avLst/>
            </a:prstGeom>
            <a:noFill/>
          </p:spPr>
          <p:txBody>
            <a:bodyPr>
              <a:spAutoFit/>
            </a:bodyPr>
            <a:lstStyle/>
            <a:p>
              <a:pPr>
                <a:defRPr/>
              </a:pPr>
              <a:r>
                <a:rPr lang="en-US" sz="1200" b="1" dirty="0">
                  <a:solidFill>
                    <a:schemeClr val="accent1">
                      <a:lumMod val="25000"/>
                    </a:schemeClr>
                  </a:solidFill>
                  <a:latin typeface="Calibri"/>
                  <a:ea typeface="MS PGothic" charset="0"/>
                  <a:cs typeface="Calibri"/>
                </a:rPr>
                <a:t>Armenian Caritas </a:t>
              </a:r>
              <a:r>
                <a:rPr lang="en-US" sz="1200" dirty="0">
                  <a:solidFill>
                    <a:schemeClr val="accent1">
                      <a:lumMod val="25000"/>
                    </a:schemeClr>
                  </a:solidFill>
                  <a:latin typeface="Calibri"/>
                  <a:ea typeface="MS PGothic" charset="0"/>
                  <a:cs typeface="Calibri"/>
                </a:rPr>
                <a:t>(geothermal heat pumps, solar power, building envelope) </a:t>
              </a:r>
            </a:p>
          </p:txBody>
        </p:sp>
        <p:sp>
          <p:nvSpPr>
            <p:cNvPr id="8" name="TextBox 7"/>
            <p:cNvSpPr txBox="1"/>
            <p:nvPr/>
          </p:nvSpPr>
          <p:spPr bwMode="auto">
            <a:xfrm>
              <a:off x="436139" y="2633383"/>
              <a:ext cx="2738529" cy="277803"/>
            </a:xfrm>
            <a:prstGeom prst="rect">
              <a:avLst/>
            </a:prstGeom>
            <a:noFill/>
          </p:spPr>
          <p:txBody>
            <a:bodyPr>
              <a:spAutoFit/>
            </a:bodyPr>
            <a:lstStyle/>
            <a:p>
              <a:pPr>
                <a:defRPr/>
              </a:pPr>
              <a:r>
                <a:rPr lang="en-US" sz="1200" b="1" dirty="0" err="1">
                  <a:solidFill>
                    <a:schemeClr val="accent1">
                      <a:lumMod val="25000"/>
                    </a:schemeClr>
                  </a:solidFill>
                  <a:latin typeface="Calibri"/>
                  <a:ea typeface="MS PGothic" charset="0"/>
                  <a:cs typeface="Calibri"/>
                </a:rPr>
                <a:t>Avedisian</a:t>
              </a:r>
              <a:r>
                <a:rPr lang="en-US" sz="1200" b="1" dirty="0">
                  <a:solidFill>
                    <a:schemeClr val="accent1">
                      <a:lumMod val="25000"/>
                    </a:schemeClr>
                  </a:solidFill>
                  <a:latin typeface="Calibri"/>
                  <a:ea typeface="MS PGothic" charset="0"/>
                  <a:cs typeface="Calibri"/>
                </a:rPr>
                <a:t> School </a:t>
              </a:r>
              <a:r>
                <a:rPr lang="en-US" sz="1200" dirty="0">
                  <a:solidFill>
                    <a:schemeClr val="accent1">
                      <a:lumMod val="25000"/>
                    </a:schemeClr>
                  </a:solidFill>
                  <a:latin typeface="Calibri"/>
                  <a:ea typeface="MS PGothic" charset="0"/>
                  <a:cs typeface="Calibri"/>
                </a:rPr>
                <a:t>(LEED certified)</a:t>
              </a:r>
            </a:p>
          </p:txBody>
        </p:sp>
        <p:sp>
          <p:nvSpPr>
            <p:cNvPr id="9" name="TextBox 8"/>
            <p:cNvSpPr txBox="1"/>
            <p:nvPr/>
          </p:nvSpPr>
          <p:spPr bwMode="auto">
            <a:xfrm>
              <a:off x="436139" y="2931822"/>
              <a:ext cx="4060961" cy="461947"/>
            </a:xfrm>
            <a:prstGeom prst="rect">
              <a:avLst/>
            </a:prstGeom>
            <a:noFill/>
          </p:spPr>
          <p:txBody>
            <a:bodyPr>
              <a:spAutoFit/>
            </a:bodyPr>
            <a:lstStyle/>
            <a:p>
              <a:pPr>
                <a:defRPr/>
              </a:pPr>
              <a:r>
                <a:rPr lang="en-US" sz="1200" b="1" dirty="0">
                  <a:solidFill>
                    <a:schemeClr val="accent1">
                      <a:lumMod val="25000"/>
                    </a:schemeClr>
                  </a:solidFill>
                  <a:latin typeface="Calibri"/>
                  <a:ea typeface="MS PGothic" charset="0"/>
                  <a:cs typeface="Calibri"/>
                </a:rPr>
                <a:t>American University of Armenia </a:t>
              </a:r>
              <a:r>
                <a:rPr lang="en-US" sz="1200" dirty="0">
                  <a:solidFill>
                    <a:schemeClr val="accent1">
                      <a:lumMod val="25000"/>
                    </a:schemeClr>
                  </a:solidFill>
                  <a:latin typeface="Calibri"/>
                  <a:ea typeface="MS PGothic" charset="0"/>
                  <a:cs typeface="Calibri"/>
                </a:rPr>
                <a:t>(building envelope, shading, heat recovery, solar heat and power)</a:t>
              </a:r>
            </a:p>
          </p:txBody>
        </p:sp>
        <p:sp>
          <p:nvSpPr>
            <p:cNvPr id="10" name="TextBox 9"/>
            <p:cNvSpPr txBox="1"/>
            <p:nvPr/>
          </p:nvSpPr>
          <p:spPr bwMode="auto">
            <a:xfrm>
              <a:off x="436139" y="3414406"/>
              <a:ext cx="4060961" cy="461947"/>
            </a:xfrm>
            <a:prstGeom prst="rect">
              <a:avLst/>
            </a:prstGeom>
            <a:noFill/>
          </p:spPr>
          <p:txBody>
            <a:bodyPr>
              <a:spAutoFit/>
            </a:bodyPr>
            <a:lstStyle/>
            <a:p>
              <a:pPr>
                <a:defRPr/>
              </a:pPr>
              <a:r>
                <a:rPr lang="en-US" sz="1200" b="1" dirty="0">
                  <a:solidFill>
                    <a:schemeClr val="accent1">
                      <a:lumMod val="25000"/>
                    </a:schemeClr>
                  </a:solidFill>
                  <a:latin typeface="Calibri"/>
                  <a:ea typeface="MS PGothic" charset="0"/>
                  <a:cs typeface="Calibri"/>
                </a:rPr>
                <a:t>UNDP retrofitted </a:t>
              </a:r>
              <a:r>
                <a:rPr lang="en-US" sz="1200" b="1" dirty="0" err="1">
                  <a:solidFill>
                    <a:schemeClr val="accent1">
                      <a:lumMod val="25000"/>
                    </a:schemeClr>
                  </a:solidFill>
                  <a:latin typeface="Calibri"/>
                  <a:ea typeface="MS PGothic" charset="0"/>
                  <a:cs typeface="Calibri"/>
                </a:rPr>
                <a:t>Avan</a:t>
              </a:r>
              <a:r>
                <a:rPr lang="en-US" sz="1200" b="1" dirty="0">
                  <a:solidFill>
                    <a:schemeClr val="accent1">
                      <a:lumMod val="25000"/>
                    </a:schemeClr>
                  </a:solidFill>
                  <a:latin typeface="Calibri"/>
                  <a:ea typeface="MS PGothic" charset="0"/>
                  <a:cs typeface="Calibri"/>
                </a:rPr>
                <a:t> Residential building </a:t>
              </a:r>
              <a:r>
                <a:rPr lang="en-US" sz="1200" dirty="0">
                  <a:solidFill>
                    <a:schemeClr val="accent1">
                      <a:lumMod val="25000"/>
                    </a:schemeClr>
                  </a:solidFill>
                  <a:latin typeface="Calibri"/>
                  <a:ea typeface="MS PGothic" charset="0"/>
                  <a:cs typeface="Calibri"/>
                </a:rPr>
                <a:t>(60% efficiency gain in heating)</a:t>
              </a:r>
            </a:p>
          </p:txBody>
        </p:sp>
        <p:sp>
          <p:nvSpPr>
            <p:cNvPr id="11" name="TextBox 10"/>
            <p:cNvSpPr txBox="1"/>
            <p:nvPr/>
          </p:nvSpPr>
          <p:spPr bwMode="auto">
            <a:xfrm>
              <a:off x="5821120" y="4250990"/>
              <a:ext cx="2721066" cy="277802"/>
            </a:xfrm>
            <a:prstGeom prst="rect">
              <a:avLst/>
            </a:prstGeom>
            <a:noFill/>
          </p:spPr>
          <p:txBody>
            <a:bodyPr>
              <a:spAutoFit/>
            </a:bodyPr>
            <a:lstStyle/>
            <a:p>
              <a:pPr>
                <a:defRPr/>
              </a:pPr>
              <a:r>
                <a:rPr lang="en-US" sz="1200" b="1" dirty="0">
                  <a:solidFill>
                    <a:schemeClr val="accent1">
                      <a:lumMod val="25000"/>
                    </a:schemeClr>
                  </a:solidFill>
                  <a:latin typeface="Calibri"/>
                  <a:ea typeface="MS PGothic" charset="0"/>
                  <a:cs typeface="Calibri"/>
                </a:rPr>
                <a:t>Social housing </a:t>
              </a:r>
              <a:r>
                <a:rPr lang="en-US" sz="1200" dirty="0">
                  <a:solidFill>
                    <a:schemeClr val="accent1">
                      <a:lumMod val="25000"/>
                    </a:schemeClr>
                  </a:solidFill>
                  <a:latin typeface="Calibri"/>
                  <a:ea typeface="MS PGothic" charset="0"/>
                  <a:cs typeface="Calibri"/>
                </a:rPr>
                <a:t>(building envelope)</a:t>
              </a:r>
            </a:p>
          </p:txBody>
        </p:sp>
        <p:sp>
          <p:nvSpPr>
            <p:cNvPr id="12" name="TextBox 11"/>
            <p:cNvSpPr txBox="1"/>
            <p:nvPr/>
          </p:nvSpPr>
          <p:spPr bwMode="auto">
            <a:xfrm>
              <a:off x="5821120" y="4460533"/>
              <a:ext cx="2721066" cy="277802"/>
            </a:xfrm>
            <a:prstGeom prst="rect">
              <a:avLst/>
            </a:prstGeom>
            <a:noFill/>
          </p:spPr>
          <p:txBody>
            <a:bodyPr>
              <a:spAutoFit/>
            </a:bodyPr>
            <a:lstStyle/>
            <a:p>
              <a:pPr>
                <a:defRPr/>
              </a:pPr>
              <a:r>
                <a:rPr lang="en-US" sz="1200" b="1" dirty="0">
                  <a:solidFill>
                    <a:schemeClr val="accent1">
                      <a:lumMod val="25000"/>
                    </a:schemeClr>
                  </a:solidFill>
                  <a:latin typeface="Calibri"/>
                  <a:ea typeface="MS PGothic" charset="0"/>
                  <a:cs typeface="Calibri"/>
                </a:rPr>
                <a:t>Diana Hotel </a:t>
              </a:r>
              <a:r>
                <a:rPr lang="en-US" sz="1200" dirty="0">
                  <a:solidFill>
                    <a:schemeClr val="accent1">
                      <a:lumMod val="25000"/>
                    </a:schemeClr>
                  </a:solidFill>
                  <a:latin typeface="Calibri"/>
                  <a:ea typeface="MS PGothic" charset="0"/>
                  <a:cs typeface="Calibri"/>
                </a:rPr>
                <a:t>(solar thermal)</a:t>
              </a:r>
            </a:p>
          </p:txBody>
        </p:sp>
        <p:sp>
          <p:nvSpPr>
            <p:cNvPr id="13" name="TextBox 12"/>
            <p:cNvSpPr txBox="1"/>
            <p:nvPr/>
          </p:nvSpPr>
          <p:spPr bwMode="auto">
            <a:xfrm>
              <a:off x="4004959" y="1490422"/>
              <a:ext cx="1646292" cy="460359"/>
            </a:xfrm>
            <a:prstGeom prst="rect">
              <a:avLst/>
            </a:prstGeom>
            <a:noFill/>
          </p:spPr>
          <p:txBody>
            <a:bodyPr>
              <a:spAutoFit/>
            </a:bodyPr>
            <a:lstStyle/>
            <a:p>
              <a:pPr>
                <a:defRPr/>
              </a:pPr>
              <a:r>
                <a:rPr lang="en-US" sz="1200" b="1" dirty="0">
                  <a:solidFill>
                    <a:schemeClr val="accent1">
                      <a:lumMod val="25000"/>
                    </a:schemeClr>
                  </a:solidFill>
                  <a:latin typeface="Calibri"/>
                  <a:ea typeface="MS PGothic" charset="0"/>
                  <a:cs typeface="Calibri"/>
                </a:rPr>
                <a:t>UWC </a:t>
              </a:r>
              <a:r>
                <a:rPr lang="en-US" sz="1200" b="1" dirty="0" err="1">
                  <a:solidFill>
                    <a:schemeClr val="accent1">
                      <a:lumMod val="25000"/>
                    </a:schemeClr>
                  </a:solidFill>
                  <a:latin typeface="Calibri"/>
                  <a:ea typeface="MS PGothic" charset="0"/>
                  <a:cs typeface="Calibri"/>
                </a:rPr>
                <a:t>Dilijan</a:t>
              </a:r>
              <a:r>
                <a:rPr lang="en-US" sz="1200" b="1" dirty="0">
                  <a:solidFill>
                    <a:schemeClr val="accent1">
                      <a:lumMod val="25000"/>
                    </a:schemeClr>
                  </a:solidFill>
                  <a:latin typeface="Calibri"/>
                  <a:ea typeface="MS PGothic" charset="0"/>
                  <a:cs typeface="Calibri"/>
                </a:rPr>
                <a:t> School </a:t>
              </a:r>
              <a:r>
                <a:rPr lang="en-US" sz="1200" dirty="0">
                  <a:solidFill>
                    <a:schemeClr val="accent1">
                      <a:lumMod val="25000"/>
                    </a:schemeClr>
                  </a:solidFill>
                  <a:latin typeface="Calibri"/>
                  <a:ea typeface="MS PGothic" charset="0"/>
                  <a:cs typeface="Calibri"/>
                </a:rPr>
                <a:t>(BREEAM certified)</a:t>
              </a:r>
            </a:p>
          </p:txBody>
        </p:sp>
        <p:sp>
          <p:nvSpPr>
            <p:cNvPr id="14" name="TextBox 13"/>
            <p:cNvSpPr txBox="1"/>
            <p:nvPr/>
          </p:nvSpPr>
          <p:spPr bwMode="auto">
            <a:xfrm>
              <a:off x="436139" y="4195429"/>
              <a:ext cx="4060961" cy="276215"/>
            </a:xfrm>
            <a:prstGeom prst="rect">
              <a:avLst/>
            </a:prstGeom>
            <a:noFill/>
          </p:spPr>
          <p:txBody>
            <a:bodyPr>
              <a:spAutoFit/>
            </a:bodyPr>
            <a:lstStyle/>
            <a:p>
              <a:pPr>
                <a:defRPr/>
              </a:pPr>
              <a:r>
                <a:rPr lang="en-US" sz="1200" b="1" dirty="0" err="1">
                  <a:solidFill>
                    <a:schemeClr val="accent1">
                      <a:lumMod val="25000"/>
                    </a:schemeClr>
                  </a:solidFill>
                  <a:latin typeface="Calibri"/>
                  <a:ea typeface="MS PGothic" charset="0"/>
                  <a:cs typeface="Calibri"/>
                </a:rPr>
                <a:t>Nubarashen</a:t>
              </a:r>
              <a:r>
                <a:rPr lang="en-US" sz="1200" b="1" dirty="0">
                  <a:solidFill>
                    <a:schemeClr val="accent1">
                      <a:lumMod val="25000"/>
                    </a:schemeClr>
                  </a:solidFill>
                  <a:latin typeface="Calibri"/>
                  <a:ea typeface="MS PGothic" charset="0"/>
                  <a:cs typeface="Calibri"/>
                </a:rPr>
                <a:t> Methane Harvesting Plant</a:t>
              </a:r>
            </a:p>
          </p:txBody>
        </p:sp>
        <p:sp>
          <p:nvSpPr>
            <p:cNvPr id="15" name="TextBox 14"/>
            <p:cNvSpPr txBox="1"/>
            <p:nvPr/>
          </p:nvSpPr>
          <p:spPr bwMode="auto">
            <a:xfrm>
              <a:off x="436139" y="3896989"/>
              <a:ext cx="4060961" cy="277803"/>
            </a:xfrm>
            <a:prstGeom prst="rect">
              <a:avLst/>
            </a:prstGeom>
            <a:noFill/>
          </p:spPr>
          <p:txBody>
            <a:bodyPr>
              <a:spAutoFit/>
            </a:bodyPr>
            <a:lstStyle/>
            <a:p>
              <a:pPr>
                <a:defRPr/>
              </a:pPr>
              <a:r>
                <a:rPr lang="en-US" sz="1200" b="1" dirty="0">
                  <a:solidFill>
                    <a:schemeClr val="accent1">
                      <a:lumMod val="25000"/>
                    </a:schemeClr>
                  </a:solidFill>
                  <a:latin typeface="Calibri"/>
                  <a:ea typeface="MS PGothic" charset="0"/>
                  <a:cs typeface="Calibri"/>
                </a:rPr>
                <a:t>UNDP </a:t>
              </a:r>
              <a:r>
                <a:rPr lang="en-US" sz="1200" b="1" dirty="0" err="1">
                  <a:solidFill>
                    <a:schemeClr val="accent1">
                      <a:lumMod val="25000"/>
                    </a:schemeClr>
                  </a:solidFill>
                  <a:latin typeface="Calibri"/>
                  <a:ea typeface="MS PGothic" charset="0"/>
                  <a:cs typeface="Calibri"/>
                </a:rPr>
                <a:t>Avan</a:t>
              </a:r>
              <a:r>
                <a:rPr lang="en-US" sz="1200" b="1" dirty="0">
                  <a:solidFill>
                    <a:schemeClr val="accent1">
                      <a:lumMod val="25000"/>
                    </a:schemeClr>
                  </a:solidFill>
                  <a:latin typeface="Calibri"/>
                  <a:ea typeface="MS PGothic" charset="0"/>
                  <a:cs typeface="Calibri"/>
                </a:rPr>
                <a:t> Cogeneration Plant</a:t>
              </a:r>
              <a:endParaRPr lang="en-US" sz="1200" dirty="0">
                <a:solidFill>
                  <a:schemeClr val="accent1">
                    <a:lumMod val="25000"/>
                  </a:schemeClr>
                </a:solidFill>
                <a:latin typeface="Calibri"/>
                <a:ea typeface="MS PGothic" charset="0"/>
                <a:cs typeface="Calibri"/>
              </a:endParaRPr>
            </a:p>
          </p:txBody>
        </p:sp>
        <p:sp>
          <p:nvSpPr>
            <p:cNvPr id="20" name="TextBox 19"/>
            <p:cNvSpPr txBox="1"/>
            <p:nvPr/>
          </p:nvSpPr>
          <p:spPr bwMode="auto">
            <a:xfrm>
              <a:off x="436139" y="4493869"/>
              <a:ext cx="4735671" cy="276215"/>
            </a:xfrm>
            <a:prstGeom prst="rect">
              <a:avLst/>
            </a:prstGeom>
            <a:noFill/>
          </p:spPr>
          <p:txBody>
            <a:bodyPr>
              <a:spAutoFit/>
            </a:bodyPr>
            <a:lstStyle/>
            <a:p>
              <a:pPr>
                <a:defRPr/>
              </a:pPr>
              <a:r>
                <a:rPr lang="en-US" sz="1200" b="1" dirty="0">
                  <a:solidFill>
                    <a:schemeClr val="accent1">
                      <a:lumMod val="25000"/>
                    </a:schemeClr>
                  </a:solidFill>
                  <a:latin typeface="Calibri"/>
                  <a:ea typeface="MS PGothic" charset="0"/>
                  <a:cs typeface="Calibri"/>
                </a:rPr>
                <a:t>Laboratory on Energy Efficiency in Buildings (NUACA)</a:t>
              </a:r>
            </a:p>
          </p:txBody>
        </p:sp>
      </p:grpSp>
      <p:pic>
        <p:nvPicPr>
          <p:cNvPr id="29701"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9225" y="5881688"/>
            <a:ext cx="1352550"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27" descr="BSBEEP.png"/>
          <p:cNvPicPr>
            <a:picLocks noChangeAspect="1"/>
          </p:cNvPicPr>
          <p:nvPr/>
        </p:nvPicPr>
        <p:blipFill>
          <a:blip r:embed="rId7">
            <a:extLst>
              <a:ext uri="{28A0092B-C50C-407E-A947-70E740481C1C}">
                <a14:useLocalDpi xmlns:a14="http://schemas.microsoft.com/office/drawing/2010/main" val="0"/>
              </a:ext>
            </a:extLst>
          </a:blip>
          <a:srcRect b="16956"/>
          <a:stretch>
            <a:fillRect/>
          </a:stretch>
        </p:blipFill>
        <p:spPr bwMode="auto">
          <a:xfrm>
            <a:off x="4371975" y="5508625"/>
            <a:ext cx="1220788" cy="13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29" descr="solvenet_blacksea-300x288.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372475" y="5373688"/>
            <a:ext cx="1474788"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4" name="TextBox 22"/>
          <p:cNvSpPr txBox="1">
            <a:spLocks noChangeArrowheads="1"/>
          </p:cNvSpPr>
          <p:nvPr/>
        </p:nvSpPr>
        <p:spPr bwMode="auto">
          <a:xfrm>
            <a:off x="6437313" y="131763"/>
            <a:ext cx="3354387"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a:lnSpc>
                <a:spcPct val="90000"/>
              </a:lnSpc>
            </a:pPr>
            <a:r>
              <a:rPr lang="hy-AM" altLang="it-IT" sz="1400" b="1">
                <a:solidFill>
                  <a:srgbClr val="C2E8EE"/>
                </a:solidFill>
                <a:latin typeface="Arian AMU" pitchFamily="2" charset="0"/>
              </a:rPr>
              <a:t>Էկո </a:t>
            </a:r>
            <a:r>
              <a:rPr lang="en-US" altLang="it-IT" sz="1400" b="1">
                <a:solidFill>
                  <a:srgbClr val="C2E8EE"/>
                </a:solidFill>
                <a:latin typeface="Arian AMU" pitchFamily="2" charset="0"/>
              </a:rPr>
              <a:t>շենքեր և կառույցներ </a:t>
            </a:r>
            <a:r>
              <a:rPr lang="hy-AM" altLang="it-IT" sz="1400" b="1">
                <a:solidFill>
                  <a:srgbClr val="C2E8EE"/>
                </a:solidFill>
                <a:latin typeface="Arian AMU" pitchFamily="2" charset="0"/>
              </a:rPr>
              <a:t>Հայաստանում</a:t>
            </a:r>
            <a:r>
              <a:rPr lang="en-US" altLang="it-IT" sz="1400" b="1">
                <a:solidFill>
                  <a:srgbClr val="C2E8EE"/>
                </a:solidFill>
                <a:latin typeface="Arian AMU" pitchFamily="2" charset="0"/>
              </a:rPr>
              <a:t>. </a:t>
            </a:r>
            <a:r>
              <a:rPr lang="hy-AM" altLang="it-IT" sz="1400" b="1">
                <a:solidFill>
                  <a:srgbClr val="C2E8EE"/>
                </a:solidFill>
                <a:latin typeface="Arian AMU" pitchFamily="2" charset="0"/>
              </a:rPr>
              <a:t>ուսումնական շրջայց</a:t>
            </a:r>
          </a:p>
          <a:p>
            <a:pPr algn="r">
              <a:lnSpc>
                <a:spcPct val="90000"/>
              </a:lnSpc>
            </a:pPr>
            <a:r>
              <a:rPr lang="en-US" altLang="it-IT" sz="1400" b="1">
                <a:solidFill>
                  <a:srgbClr val="C2E8EE"/>
                </a:solidFill>
                <a:latin typeface="Arian AMU" pitchFamily="2" charset="0"/>
              </a:rPr>
              <a:t>մայիսի 18 – 21, 2015թ.</a:t>
            </a:r>
          </a:p>
        </p:txBody>
      </p:sp>
      <p:sp>
        <p:nvSpPr>
          <p:cNvPr id="29705" name="TextBox 23"/>
          <p:cNvSpPr txBox="1">
            <a:spLocks noChangeArrowheads="1"/>
          </p:cNvSpPr>
          <p:nvPr/>
        </p:nvSpPr>
        <p:spPr bwMode="auto">
          <a:xfrm>
            <a:off x="3854450" y="125413"/>
            <a:ext cx="258603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nSpc>
                <a:spcPct val="90000"/>
              </a:lnSpc>
            </a:pPr>
            <a:r>
              <a:rPr lang="en-US" altLang="it-IT" sz="1500" b="1">
                <a:solidFill>
                  <a:srgbClr val="C2E8EE"/>
                </a:solidFill>
                <a:latin typeface="Calibri" pitchFamily="34" charset="0"/>
              </a:rPr>
              <a:t>National Study Tour of Green </a:t>
            </a:r>
          </a:p>
          <a:p>
            <a:pPr>
              <a:lnSpc>
                <a:spcPct val="90000"/>
              </a:lnSpc>
            </a:pPr>
            <a:r>
              <a:rPr lang="en-US" altLang="it-IT" sz="1500" b="1">
                <a:solidFill>
                  <a:srgbClr val="C2E8EE"/>
                </a:solidFill>
                <a:latin typeface="Calibri" pitchFamily="34" charset="0"/>
              </a:rPr>
              <a:t>Buildings and Facilities in </a:t>
            </a:r>
          </a:p>
          <a:p>
            <a:pPr>
              <a:lnSpc>
                <a:spcPct val="90000"/>
              </a:lnSpc>
            </a:pPr>
            <a:r>
              <a:rPr lang="en-US" altLang="it-IT" sz="1500" b="1">
                <a:solidFill>
                  <a:srgbClr val="C2E8EE"/>
                </a:solidFill>
                <a:latin typeface="Calibri" pitchFamily="34" charset="0"/>
              </a:rPr>
              <a:t>Armenia</a:t>
            </a:r>
            <a:r>
              <a:rPr lang="hy-AM" altLang="it-IT" sz="1500" b="1">
                <a:solidFill>
                  <a:srgbClr val="C2E8EE"/>
                </a:solidFill>
                <a:latin typeface="Calibri" pitchFamily="34" charset="0"/>
              </a:rPr>
              <a:t> – </a:t>
            </a:r>
            <a:r>
              <a:rPr lang="en-US" altLang="it-IT" sz="1500" b="1">
                <a:solidFill>
                  <a:srgbClr val="C2E8EE"/>
                </a:solidFill>
                <a:latin typeface="Calibri" pitchFamily="34" charset="0"/>
              </a:rPr>
              <a:t>May 18-21, 2015</a:t>
            </a:r>
          </a:p>
        </p:txBody>
      </p:sp>
      <p:sp>
        <p:nvSpPr>
          <p:cNvPr id="25" name="TextBox 24"/>
          <p:cNvSpPr txBox="1"/>
          <p:nvPr/>
        </p:nvSpPr>
        <p:spPr>
          <a:xfrm>
            <a:off x="7323138" y="3367088"/>
            <a:ext cx="2401887" cy="1077912"/>
          </a:xfrm>
          <a:prstGeom prst="rect">
            <a:avLst/>
          </a:prstGeom>
          <a:noFill/>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a:r>
              <a:rPr lang="en-US" altLang="it-IT" sz="1600" b="1">
                <a:solidFill>
                  <a:srgbClr val="FFFF00"/>
                </a:solidFill>
              </a:rPr>
              <a:t>We can learn from our successes to date.  Let</a:t>
            </a:r>
            <a:r>
              <a:rPr lang="en-US" altLang="en-US" sz="1600" b="1">
                <a:solidFill>
                  <a:srgbClr val="FFFF00"/>
                </a:solidFill>
              </a:rPr>
              <a:t>’</a:t>
            </a:r>
            <a:r>
              <a:rPr lang="en-US" altLang="it-IT" sz="1600" b="1">
                <a:solidFill>
                  <a:srgbClr val="FFFF00"/>
                </a:solidFill>
              </a:rPr>
              <a:t>s add to the list of successes.</a:t>
            </a:r>
          </a:p>
        </p:txBody>
      </p:sp>
      <p:sp>
        <p:nvSpPr>
          <p:cNvPr id="29707" name="TextBox 25"/>
          <p:cNvSpPr txBox="1">
            <a:spLocks noChangeArrowheads="1"/>
          </p:cNvSpPr>
          <p:nvPr/>
        </p:nvSpPr>
        <p:spPr bwMode="auto">
          <a:xfrm>
            <a:off x="6069013" y="1471613"/>
            <a:ext cx="363855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a:r>
              <a:rPr lang="hy-AM" altLang="it-IT" sz="1600" b="1">
                <a:solidFill>
                  <a:srgbClr val="FFFF00"/>
                </a:solidFill>
                <a:latin typeface="Arian AMU" pitchFamily="2" charset="0"/>
              </a:rPr>
              <a:t>Այսօր Հայաստանն ունի բավարար</a:t>
            </a:r>
            <a:r>
              <a:rPr lang="en-US" altLang="it-IT" sz="1600" b="1">
                <a:solidFill>
                  <a:srgbClr val="FFFF00"/>
                </a:solidFill>
                <a:latin typeface="Arian AMU" pitchFamily="2" charset="0"/>
              </a:rPr>
              <a:t> </a:t>
            </a:r>
            <a:r>
              <a:rPr lang="hy-AM" altLang="it-IT" sz="1600" b="1">
                <a:solidFill>
                  <a:srgbClr val="FFFF00"/>
                </a:solidFill>
                <a:latin typeface="Arian AMU" pitchFamily="2" charset="0"/>
              </a:rPr>
              <a:t>հաջողություններ, որից կարելի է </a:t>
            </a:r>
            <a:r>
              <a:rPr lang="en-US" altLang="it-IT" sz="1600" b="1">
                <a:solidFill>
                  <a:srgbClr val="FFFF00"/>
                </a:solidFill>
                <a:latin typeface="Arian AMU" pitchFamily="2" charset="0"/>
              </a:rPr>
              <a:t> </a:t>
            </a:r>
            <a:r>
              <a:rPr lang="hy-AM" altLang="it-IT" sz="1600" b="1">
                <a:solidFill>
                  <a:srgbClr val="FFFF00"/>
                </a:solidFill>
                <a:latin typeface="Arian AMU" pitchFamily="2" charset="0"/>
              </a:rPr>
              <a:t>դասեր քաղել: </a:t>
            </a:r>
          </a:p>
          <a:p>
            <a:pPr algn="r"/>
            <a:endParaRPr lang="hy-AM" altLang="it-IT" sz="1600" b="1">
              <a:solidFill>
                <a:srgbClr val="FFFF00"/>
              </a:solidFill>
              <a:latin typeface="Arian AMU" pitchFamily="2" charset="0"/>
            </a:endParaRPr>
          </a:p>
          <a:p>
            <a:pPr algn="r"/>
            <a:r>
              <a:rPr lang="hy-AM" altLang="it-IT" sz="1600" b="1">
                <a:solidFill>
                  <a:srgbClr val="FFFF00"/>
                </a:solidFill>
                <a:latin typeface="Arian AMU" pitchFamily="2" charset="0"/>
              </a:rPr>
              <a:t>Եկե՛ք բազմացնենք այս</a:t>
            </a:r>
            <a:r>
              <a:rPr lang="en-US" altLang="it-IT" sz="1600" b="1">
                <a:solidFill>
                  <a:srgbClr val="FFFF00"/>
                </a:solidFill>
                <a:latin typeface="Arian AMU" pitchFamily="2" charset="0"/>
              </a:rPr>
              <a:t> </a:t>
            </a:r>
            <a:r>
              <a:rPr lang="hy-AM" altLang="it-IT" sz="1600" b="1">
                <a:solidFill>
                  <a:srgbClr val="FFFF00"/>
                </a:solidFill>
                <a:latin typeface="Arian AMU" pitchFamily="2" charset="0"/>
              </a:rPr>
              <a:t>հաջողությունների ցանկը:</a:t>
            </a:r>
            <a:endParaRPr lang="en-US" altLang="it-IT" sz="1600" b="1">
              <a:solidFill>
                <a:srgbClr val="FFFF00"/>
              </a:solidFill>
              <a:latin typeface="Arian AMU" pitchFamily="2" charset="0"/>
            </a:endParaRPr>
          </a:p>
        </p:txBody>
      </p:sp>
      <p:sp>
        <p:nvSpPr>
          <p:cNvPr id="29708" name="TextBox 26"/>
          <p:cNvSpPr txBox="1">
            <a:spLocks noChangeArrowheads="1"/>
          </p:cNvSpPr>
          <p:nvPr/>
        </p:nvSpPr>
        <p:spPr bwMode="auto">
          <a:xfrm>
            <a:off x="1730375" y="5394325"/>
            <a:ext cx="2409825"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nSpc>
                <a:spcPct val="90000"/>
              </a:lnSpc>
            </a:pPr>
            <a:r>
              <a:rPr lang="en-US" altLang="it-IT" sz="900" b="1">
                <a:solidFill>
                  <a:srgbClr val="C2E8EE"/>
                </a:solidFill>
                <a:latin typeface="Arian AMU" pitchFamily="2" charset="0"/>
              </a:rPr>
              <a:t>Քարտեզում ներկայացված չեն բոլոր շենքերն ու կառույցները, որոնք ունեն էկո լուծումներ: Ցուցադրված են միայն այն շենքերն ու կառույցները, ուր ացելել են </a:t>
            </a:r>
            <a:r>
              <a:rPr lang="hy-AM" altLang="it-IT" sz="900" b="1">
                <a:solidFill>
                  <a:srgbClr val="C2E8EE"/>
                </a:solidFill>
                <a:latin typeface="Arian AMU" pitchFamily="2" charset="0"/>
              </a:rPr>
              <a:t>ուսումնական շրջայցի մասնակիցները: </a:t>
            </a:r>
            <a:endParaRPr lang="en-US" altLang="it-IT" sz="900" b="1">
              <a:solidFill>
                <a:srgbClr val="C2E8EE"/>
              </a:solidFill>
              <a:latin typeface="Arian AMU" pitchFamily="2" charset="0"/>
            </a:endParaRPr>
          </a:p>
          <a:p>
            <a:pPr>
              <a:lnSpc>
                <a:spcPct val="90000"/>
              </a:lnSpc>
            </a:pPr>
            <a:endParaRPr lang="en-US" altLang="it-IT" sz="900" b="1">
              <a:solidFill>
                <a:srgbClr val="C2E8EE"/>
              </a:solidFill>
              <a:latin typeface="Arian AMU" pitchFamily="2" charset="0"/>
            </a:endParaRPr>
          </a:p>
          <a:p>
            <a:pPr>
              <a:lnSpc>
                <a:spcPct val="90000"/>
              </a:lnSpc>
            </a:pPr>
            <a:r>
              <a:rPr lang="en-US" altLang="it-IT" sz="900" b="1">
                <a:solidFill>
                  <a:srgbClr val="C2E8EE"/>
                </a:solidFill>
              </a:rPr>
              <a:t>The map does not represent all buildings and facilities that offer green solutions. It shows only facilities visited during the Study Tour.</a:t>
            </a:r>
          </a:p>
        </p:txBody>
      </p:sp>
      <p:sp>
        <p:nvSpPr>
          <p:cNvPr id="29709" name="TextBox 27"/>
          <p:cNvSpPr txBox="1">
            <a:spLocks noChangeArrowheads="1"/>
          </p:cNvSpPr>
          <p:nvPr/>
        </p:nvSpPr>
        <p:spPr bwMode="auto">
          <a:xfrm>
            <a:off x="7912100" y="4792663"/>
            <a:ext cx="1739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a:r>
              <a:rPr lang="en-US" altLang="it-IT" sz="1600" b="1">
                <a:solidFill>
                  <a:srgbClr val="FFFF00"/>
                </a:solidFill>
              </a:rPr>
              <a:t>Visit | </a:t>
            </a:r>
            <a:r>
              <a:rPr lang="en-US" altLang="it-IT" sz="1600" b="1">
                <a:solidFill>
                  <a:srgbClr val="FFFF00"/>
                </a:solidFill>
                <a:latin typeface="Arian AMU" pitchFamily="2" charset="0"/>
              </a:rPr>
              <a:t>Այցելեք` </a:t>
            </a:r>
            <a:r>
              <a:rPr lang="en-US" altLang="it-IT" sz="1600" b="1">
                <a:solidFill>
                  <a:srgbClr val="FFFF00"/>
                </a:solidFill>
              </a:rPr>
              <a:t>ace.aua.am</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 y="-65088"/>
            <a:ext cx="10050463" cy="693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6"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8750" y="6007100"/>
            <a:ext cx="1046163" cy="696913"/>
          </a:xfrm>
          <a:prstGeom prst="rect">
            <a:avLst/>
          </a:prstGeom>
          <a:noFill/>
          <a:ln>
            <a:noFill/>
          </a:ln>
          <a:extLst>
            <a:ext uri="{909E8E84-426E-40DD-AFC4-6F175D3DCCD1}">
              <a14:hiddenFill xmlns:a14="http://schemas.microsoft.com/office/drawing/2010/main">
                <a:solidFill>
                  <a:srgbClr val="FFFFFF">
                    <a:alpha val="7294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27" descr="BSBEEP.png"/>
          <p:cNvPicPr>
            <a:picLocks noChangeAspect="1"/>
          </p:cNvPicPr>
          <p:nvPr/>
        </p:nvPicPr>
        <p:blipFill>
          <a:blip r:embed="rId5">
            <a:extLst>
              <a:ext uri="{28A0092B-C50C-407E-A947-70E740481C1C}">
                <a14:useLocalDpi xmlns:a14="http://schemas.microsoft.com/office/drawing/2010/main" val="0"/>
              </a:ext>
            </a:extLst>
          </a:blip>
          <a:srcRect b="16956"/>
          <a:stretch>
            <a:fillRect/>
          </a:stretch>
        </p:blipFill>
        <p:spPr bwMode="auto">
          <a:xfrm>
            <a:off x="4784725" y="5705475"/>
            <a:ext cx="1019175" cy="1127125"/>
          </a:xfrm>
          <a:prstGeom prst="rect">
            <a:avLst/>
          </a:prstGeom>
          <a:noFill/>
          <a:ln>
            <a:noFill/>
          </a:ln>
          <a:extLst>
            <a:ext uri="{909E8E84-426E-40DD-AFC4-6F175D3DCCD1}">
              <a14:hiddenFill xmlns:a14="http://schemas.microsoft.com/office/drawing/2010/main">
                <a:solidFill>
                  <a:srgbClr val="FFFFFF">
                    <a:alpha val="7294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4" descr="Study tour map-05.jpg"/>
          <p:cNvPicPr>
            <a:picLocks noChangeAspect="1"/>
          </p:cNvPicPr>
          <p:nvPr/>
        </p:nvPicPr>
        <p:blipFill>
          <a:blip r:embed="rId6">
            <a:extLst>
              <a:ext uri="{28A0092B-C50C-407E-A947-70E740481C1C}">
                <a14:useLocalDpi xmlns:a14="http://schemas.microsoft.com/office/drawing/2010/main" val="0"/>
              </a:ext>
            </a:extLst>
          </a:blip>
          <a:srcRect l="10486"/>
          <a:stretch>
            <a:fillRect/>
          </a:stretch>
        </p:blipFill>
        <p:spPr bwMode="auto">
          <a:xfrm>
            <a:off x="130175" y="658813"/>
            <a:ext cx="6718300" cy="496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749" name="Group 2"/>
          <p:cNvGrpSpPr>
            <a:grpSpLocks/>
          </p:cNvGrpSpPr>
          <p:nvPr/>
        </p:nvGrpSpPr>
        <p:grpSpPr bwMode="auto">
          <a:xfrm>
            <a:off x="171450" y="1147763"/>
            <a:ext cx="5411788" cy="3805237"/>
            <a:chOff x="414742" y="1406407"/>
            <a:chExt cx="5412429" cy="3805235"/>
          </a:xfrm>
        </p:grpSpPr>
        <p:sp>
          <p:nvSpPr>
            <p:cNvPr id="31763" name="TextBox 1"/>
            <p:cNvSpPr txBox="1">
              <a:spLocks noChangeArrowheads="1"/>
            </p:cNvSpPr>
            <p:nvPr/>
          </p:nvSpPr>
          <p:spPr bwMode="auto">
            <a:xfrm>
              <a:off x="416154" y="1406407"/>
              <a:ext cx="4132649" cy="868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nSpc>
                  <a:spcPct val="90000"/>
                </a:lnSpc>
              </a:pPr>
              <a:r>
                <a:rPr lang="en-US" altLang="it-IT" sz="1400" b="1">
                  <a:solidFill>
                    <a:srgbClr val="CACB01"/>
                  </a:solidFill>
                  <a:latin typeface="Arian AMU" pitchFamily="2" charset="0"/>
                </a:rPr>
                <a:t>Հայկական Կարիտաս (գեոթերմալ և արևային էներգիա, շենքի ծածկ)</a:t>
              </a:r>
            </a:p>
            <a:p>
              <a:pPr>
                <a:lnSpc>
                  <a:spcPct val="90000"/>
                </a:lnSpc>
              </a:pPr>
              <a:r>
                <a:rPr lang="hy-AM" altLang="it-IT" sz="1400" b="1">
                  <a:solidFill>
                    <a:srgbClr val="CACB01"/>
                  </a:solidFill>
                  <a:latin typeface="Calibri" pitchFamily="34" charset="0"/>
                </a:rPr>
                <a:t>Armenian Caritas</a:t>
              </a:r>
              <a:r>
                <a:rPr lang="en-US" altLang="it-IT" sz="1400" b="1">
                  <a:solidFill>
                    <a:srgbClr val="CACB01"/>
                  </a:solidFill>
                  <a:latin typeface="Calibri" pitchFamily="34" charset="0"/>
                </a:rPr>
                <a:t> (geothermal heat pumps, solar power, building envelope) </a:t>
              </a:r>
            </a:p>
          </p:txBody>
        </p:sp>
        <p:sp>
          <p:nvSpPr>
            <p:cNvPr id="3089" name="TextBox 7"/>
            <p:cNvSpPr txBox="1">
              <a:spLocks noChangeArrowheads="1"/>
            </p:cNvSpPr>
            <p:nvPr/>
          </p:nvSpPr>
          <p:spPr bwMode="auto">
            <a:xfrm>
              <a:off x="414742" y="3346331"/>
              <a:ext cx="2922934" cy="261937"/>
            </a:xfrm>
            <a:prstGeom prst="rect">
              <a:avLst/>
            </a:prstGeom>
            <a:noFill/>
            <a:ln w="9525">
              <a:noFill/>
              <a:miter lim="800000"/>
              <a:headEnd/>
              <a:tailEnd/>
            </a:ln>
          </p:spPr>
          <p:txBody>
            <a:bodyPr>
              <a:spAutoFit/>
            </a:bodyPr>
            <a:lstStyle/>
            <a:p>
              <a:pPr>
                <a:defRPr/>
              </a:pPr>
              <a:r>
                <a:rPr lang="en-US" sz="1100" b="1" dirty="0" err="1">
                  <a:solidFill>
                    <a:schemeClr val="accent1">
                      <a:lumMod val="25000"/>
                    </a:schemeClr>
                  </a:solidFill>
                  <a:latin typeface="Calibri" pitchFamily="34" charset="0"/>
                  <a:ea typeface="MS PGothic" charset="0"/>
                </a:rPr>
                <a:t>Avedisian</a:t>
              </a:r>
              <a:r>
                <a:rPr lang="en-US" sz="1100" b="1" dirty="0">
                  <a:solidFill>
                    <a:schemeClr val="accent1">
                      <a:lumMod val="25000"/>
                    </a:schemeClr>
                  </a:solidFill>
                  <a:latin typeface="Calibri" pitchFamily="34" charset="0"/>
                  <a:ea typeface="MS PGothic" charset="0"/>
                </a:rPr>
                <a:t> School </a:t>
              </a:r>
              <a:r>
                <a:rPr lang="en-US" sz="1100" dirty="0">
                  <a:solidFill>
                    <a:schemeClr val="accent1">
                      <a:lumMod val="25000"/>
                    </a:schemeClr>
                  </a:solidFill>
                  <a:latin typeface="Calibri" pitchFamily="34" charset="0"/>
                  <a:ea typeface="MS PGothic" charset="0"/>
                </a:rPr>
                <a:t>(LEED certified)</a:t>
              </a:r>
            </a:p>
          </p:txBody>
        </p:sp>
        <p:sp>
          <p:nvSpPr>
            <p:cNvPr id="31765" name="TextBox 8"/>
            <p:cNvSpPr txBox="1">
              <a:spLocks noChangeArrowheads="1"/>
            </p:cNvSpPr>
            <p:nvPr/>
          </p:nvSpPr>
          <p:spPr bwMode="auto">
            <a:xfrm>
              <a:off x="414742" y="3577932"/>
              <a:ext cx="3181514" cy="430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it-IT" sz="1100" b="1">
                  <a:solidFill>
                    <a:srgbClr val="1E4649"/>
                  </a:solidFill>
                  <a:latin typeface="Calibri" pitchFamily="34" charset="0"/>
                </a:rPr>
                <a:t>American University of Armenia </a:t>
              </a:r>
              <a:r>
                <a:rPr lang="en-US" altLang="it-IT" sz="1100">
                  <a:solidFill>
                    <a:srgbClr val="1E4649"/>
                  </a:solidFill>
                  <a:latin typeface="Calibri" pitchFamily="34" charset="0"/>
                </a:rPr>
                <a:t>(building envelope, shading, heat recovery, solar heat and power)</a:t>
              </a:r>
            </a:p>
          </p:txBody>
        </p:sp>
        <p:sp>
          <p:nvSpPr>
            <p:cNvPr id="31766" name="TextBox 9"/>
            <p:cNvSpPr txBox="1">
              <a:spLocks noChangeArrowheads="1"/>
            </p:cNvSpPr>
            <p:nvPr/>
          </p:nvSpPr>
          <p:spPr bwMode="auto">
            <a:xfrm>
              <a:off x="414742" y="4006604"/>
              <a:ext cx="2875112" cy="430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it-IT" sz="1100" b="1">
                  <a:solidFill>
                    <a:srgbClr val="1E4649"/>
                  </a:solidFill>
                  <a:latin typeface="Calibri" pitchFamily="34" charset="0"/>
                </a:rPr>
                <a:t>UNDP retrofitted Avan Residential building </a:t>
              </a:r>
              <a:r>
                <a:rPr lang="en-US" altLang="it-IT" sz="1100">
                  <a:solidFill>
                    <a:srgbClr val="1E4649"/>
                  </a:solidFill>
                  <a:latin typeface="Calibri" pitchFamily="34" charset="0"/>
                </a:rPr>
                <a:t>(60% efficiency gain in heating)</a:t>
              </a:r>
            </a:p>
          </p:txBody>
        </p:sp>
        <p:sp>
          <p:nvSpPr>
            <p:cNvPr id="31767" name="TextBox 10"/>
            <p:cNvSpPr txBox="1">
              <a:spLocks noChangeArrowheads="1"/>
            </p:cNvSpPr>
            <p:nvPr/>
          </p:nvSpPr>
          <p:spPr bwMode="auto">
            <a:xfrm>
              <a:off x="3245499" y="4173439"/>
              <a:ext cx="2190863" cy="26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it-IT" sz="1100" b="1">
                  <a:solidFill>
                    <a:srgbClr val="1E4649"/>
                  </a:solidFill>
                  <a:latin typeface="Calibri" pitchFamily="34" charset="0"/>
                </a:rPr>
                <a:t>Social housing </a:t>
              </a:r>
              <a:r>
                <a:rPr lang="en-US" altLang="it-IT" sz="1100">
                  <a:solidFill>
                    <a:srgbClr val="1E4649"/>
                  </a:solidFill>
                  <a:latin typeface="Calibri" pitchFamily="34" charset="0"/>
                </a:rPr>
                <a:t>(building envelope)</a:t>
              </a:r>
            </a:p>
          </p:txBody>
        </p:sp>
        <p:sp>
          <p:nvSpPr>
            <p:cNvPr id="31768" name="TextBox 11"/>
            <p:cNvSpPr txBox="1">
              <a:spLocks noChangeArrowheads="1"/>
            </p:cNvSpPr>
            <p:nvPr/>
          </p:nvSpPr>
          <p:spPr bwMode="auto">
            <a:xfrm>
              <a:off x="3636308" y="4367135"/>
              <a:ext cx="2190863" cy="261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it-IT" sz="1100" b="1">
                  <a:solidFill>
                    <a:srgbClr val="1E4649"/>
                  </a:solidFill>
                  <a:latin typeface="Calibri" pitchFamily="34" charset="0"/>
                </a:rPr>
                <a:t>Diana Hotel </a:t>
              </a:r>
              <a:r>
                <a:rPr lang="en-US" altLang="it-IT" sz="1100">
                  <a:solidFill>
                    <a:srgbClr val="1E4649"/>
                  </a:solidFill>
                  <a:latin typeface="Calibri" pitchFamily="34" charset="0"/>
                </a:rPr>
                <a:t>(</a:t>
              </a:r>
              <a:r>
                <a:rPr lang="ru-RU" altLang="it-IT" sz="1100">
                  <a:solidFill>
                    <a:srgbClr val="1E4649"/>
                  </a:solidFill>
                  <a:latin typeface="Calibri" pitchFamily="34" charset="0"/>
                </a:rPr>
                <a:t>s</a:t>
              </a:r>
              <a:r>
                <a:rPr lang="en-US" altLang="it-IT" sz="1100">
                  <a:solidFill>
                    <a:srgbClr val="1E4649"/>
                  </a:solidFill>
                  <a:latin typeface="Calibri" pitchFamily="34" charset="0"/>
                </a:rPr>
                <a:t>olar thermal)</a:t>
              </a:r>
            </a:p>
          </p:txBody>
        </p:sp>
        <p:sp>
          <p:nvSpPr>
            <p:cNvPr id="31769" name="TextBox 12"/>
            <p:cNvSpPr txBox="1">
              <a:spLocks noChangeArrowheads="1"/>
            </p:cNvSpPr>
            <p:nvPr/>
          </p:nvSpPr>
          <p:spPr bwMode="auto">
            <a:xfrm>
              <a:off x="2462723" y="2486925"/>
              <a:ext cx="2433764" cy="26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it-IT" sz="1100" b="1">
                  <a:solidFill>
                    <a:srgbClr val="1E4649"/>
                  </a:solidFill>
                  <a:latin typeface="Calibri" pitchFamily="34" charset="0"/>
                </a:rPr>
                <a:t>UWC Dilijan School </a:t>
              </a:r>
              <a:r>
                <a:rPr lang="en-US" altLang="it-IT" sz="1100">
                  <a:solidFill>
                    <a:srgbClr val="1E4649"/>
                  </a:solidFill>
                  <a:latin typeface="Calibri" pitchFamily="34" charset="0"/>
                </a:rPr>
                <a:t>(BREEAM certified)</a:t>
              </a:r>
            </a:p>
          </p:txBody>
        </p:sp>
        <p:sp>
          <p:nvSpPr>
            <p:cNvPr id="31770" name="TextBox 13"/>
            <p:cNvSpPr txBox="1">
              <a:spLocks noChangeArrowheads="1"/>
            </p:cNvSpPr>
            <p:nvPr/>
          </p:nvSpPr>
          <p:spPr bwMode="auto">
            <a:xfrm>
              <a:off x="414742" y="4692474"/>
              <a:ext cx="4061035" cy="260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it-IT" sz="1100" b="1">
                  <a:solidFill>
                    <a:srgbClr val="1E4649"/>
                  </a:solidFill>
                  <a:latin typeface="Calibri" pitchFamily="34" charset="0"/>
                </a:rPr>
                <a:t>Nubarashen Methane Harvesting Plant</a:t>
              </a:r>
            </a:p>
          </p:txBody>
        </p:sp>
        <p:sp>
          <p:nvSpPr>
            <p:cNvPr id="31771" name="TextBox 14"/>
            <p:cNvSpPr txBox="1">
              <a:spLocks noChangeArrowheads="1"/>
            </p:cNvSpPr>
            <p:nvPr/>
          </p:nvSpPr>
          <p:spPr bwMode="auto">
            <a:xfrm>
              <a:off x="414742" y="4433686"/>
              <a:ext cx="4061035" cy="261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it-IT" sz="1100" b="1">
                  <a:solidFill>
                    <a:srgbClr val="1E4649"/>
                  </a:solidFill>
                  <a:latin typeface="Calibri" pitchFamily="34" charset="0"/>
                </a:rPr>
                <a:t>UNDP Avan Cogeneration Plant</a:t>
              </a:r>
              <a:endParaRPr lang="en-US" altLang="it-IT" sz="1100">
                <a:solidFill>
                  <a:srgbClr val="1E4649"/>
                </a:solidFill>
                <a:latin typeface="Calibri" pitchFamily="34" charset="0"/>
              </a:endParaRPr>
            </a:p>
          </p:txBody>
        </p:sp>
        <p:sp>
          <p:nvSpPr>
            <p:cNvPr id="31772" name="TextBox 19"/>
            <p:cNvSpPr txBox="1">
              <a:spLocks noChangeArrowheads="1"/>
            </p:cNvSpPr>
            <p:nvPr/>
          </p:nvSpPr>
          <p:spPr bwMode="auto">
            <a:xfrm>
              <a:off x="414742" y="4949677"/>
              <a:ext cx="4735758" cy="261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it-IT" sz="1100" b="1">
                  <a:solidFill>
                    <a:srgbClr val="1E4649"/>
                  </a:solidFill>
                  <a:latin typeface="Calibri" pitchFamily="34" charset="0"/>
                </a:rPr>
                <a:t>Laboratory on Energy Efficiency in Buildings (NUACA)</a:t>
              </a:r>
            </a:p>
          </p:txBody>
        </p:sp>
      </p:grpSp>
      <p:pic>
        <p:nvPicPr>
          <p:cNvPr id="31750" name="Picture 29" descr="solvenet_blacksea-300x288.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567738" y="5545138"/>
            <a:ext cx="1279525" cy="1228725"/>
          </a:xfrm>
          <a:prstGeom prst="rect">
            <a:avLst/>
          </a:prstGeom>
          <a:noFill/>
          <a:ln>
            <a:noFill/>
          </a:ln>
          <a:extLst>
            <a:ext uri="{909E8E84-426E-40DD-AFC4-6F175D3DCCD1}">
              <a14:hiddenFill xmlns:a14="http://schemas.microsoft.com/office/drawing/2010/main">
                <a:solidFill>
                  <a:srgbClr val="FFFFFF">
                    <a:alpha val="7294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16" descr="Logo-05 (1).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0" y="-74613"/>
            <a:ext cx="2801938" cy="112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6" descr="Caritas1.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105400" y="1336675"/>
            <a:ext cx="2898775" cy="289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3" name="Picture 7" descr="Caritas2.jpg"/>
          <p:cNvPicPr>
            <a:picLocks noChangeAspect="1"/>
          </p:cNvPicPr>
          <p:nvPr/>
        </p:nvPicPr>
        <p:blipFill>
          <a:blip r:embed="rId10">
            <a:extLst>
              <a:ext uri="{28A0092B-C50C-407E-A947-70E740481C1C}">
                <a14:useLocalDpi xmlns:a14="http://schemas.microsoft.com/office/drawing/2010/main" val="0"/>
              </a:ext>
            </a:extLst>
          </a:blip>
          <a:srcRect t="24001" b="11783"/>
          <a:stretch>
            <a:fillRect/>
          </a:stretch>
        </p:blipFill>
        <p:spPr bwMode="auto">
          <a:xfrm>
            <a:off x="5546725" y="3937000"/>
            <a:ext cx="1957388"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4" name="Picture 5" descr="Caritas4.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527925" y="1433513"/>
            <a:ext cx="2278063" cy="170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5" name="Picture 4" descr="Caritas0.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816600" y="5019675"/>
            <a:ext cx="1431925"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6" name="Picture 15" descr="Caritas3.jpg"/>
          <p:cNvPicPr>
            <a:picLocks noChangeAspect="1"/>
          </p:cNvPicPr>
          <p:nvPr/>
        </p:nvPicPr>
        <p:blipFill>
          <a:blip r:embed="rId13">
            <a:extLst>
              <a:ext uri="{28A0092B-C50C-407E-A947-70E740481C1C}">
                <a14:useLocalDpi xmlns:a14="http://schemas.microsoft.com/office/drawing/2010/main" val="0"/>
              </a:ext>
            </a:extLst>
          </a:blip>
          <a:srcRect l="6927" r="15028"/>
          <a:stretch>
            <a:fillRect/>
          </a:stretch>
        </p:blipFill>
        <p:spPr bwMode="auto">
          <a:xfrm>
            <a:off x="7635875" y="3402013"/>
            <a:ext cx="1808163" cy="231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7" name="Rectangle 16"/>
          <p:cNvSpPr>
            <a:spLocks noChangeArrowheads="1"/>
          </p:cNvSpPr>
          <p:nvPr/>
        </p:nvSpPr>
        <p:spPr bwMode="auto">
          <a:xfrm>
            <a:off x="5586413" y="3629025"/>
            <a:ext cx="186372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it-IT" sz="1400" b="1">
                <a:solidFill>
                  <a:srgbClr val="FFFF00"/>
                </a:solidFill>
              </a:rPr>
              <a:t>www.caritasarm.am</a:t>
            </a:r>
          </a:p>
        </p:txBody>
      </p:sp>
      <p:sp>
        <p:nvSpPr>
          <p:cNvPr id="31758" name="TextBox 22"/>
          <p:cNvSpPr txBox="1">
            <a:spLocks noChangeArrowheads="1"/>
          </p:cNvSpPr>
          <p:nvPr/>
        </p:nvSpPr>
        <p:spPr bwMode="auto">
          <a:xfrm>
            <a:off x="6629400" y="5049838"/>
            <a:ext cx="1831975" cy="144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a:lnSpc>
                <a:spcPct val="90000"/>
              </a:lnSpc>
            </a:pPr>
            <a:r>
              <a:rPr lang="en-US" altLang="it-IT" sz="1400" b="1">
                <a:solidFill>
                  <a:srgbClr val="FFFF00"/>
                </a:solidFill>
                <a:latin typeface="Calibri" pitchFamily="34" charset="0"/>
              </a:rPr>
              <a:t>At the Armenian Caritas, the group observed  application of large-scale geothermal heat pumps and solar power.</a:t>
            </a:r>
          </a:p>
        </p:txBody>
      </p:sp>
      <p:sp>
        <p:nvSpPr>
          <p:cNvPr id="31759" name="TextBox 23"/>
          <p:cNvSpPr txBox="1">
            <a:spLocks noChangeArrowheads="1"/>
          </p:cNvSpPr>
          <p:nvPr/>
        </p:nvSpPr>
        <p:spPr bwMode="auto">
          <a:xfrm>
            <a:off x="6711950" y="2330450"/>
            <a:ext cx="3125788"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a:r>
              <a:rPr lang="ru-RU" altLang="it-IT" sz="1300" b="1">
                <a:solidFill>
                  <a:srgbClr val="FFFF00"/>
                </a:solidFill>
                <a:latin typeface="Arian AMU" pitchFamily="2" charset="0"/>
              </a:rPr>
              <a:t>Հայկական Կարիտասում ուսումնական խումբը դիտարկեց </a:t>
            </a:r>
            <a:r>
              <a:rPr lang="hy-AM" altLang="it-IT" sz="1300" b="1">
                <a:solidFill>
                  <a:srgbClr val="FFFF00"/>
                </a:solidFill>
                <a:latin typeface="Arian AMU" pitchFamily="2" charset="0"/>
              </a:rPr>
              <a:t>լայանամասշտաբ </a:t>
            </a:r>
            <a:r>
              <a:rPr lang="ru-RU" altLang="it-IT" sz="1300" b="1">
                <a:solidFill>
                  <a:srgbClr val="FFFF00"/>
                </a:solidFill>
                <a:latin typeface="Arian AMU" pitchFamily="2" charset="0"/>
              </a:rPr>
              <a:t>գեոթերմալ ջեռուցման պոմպերի</a:t>
            </a:r>
            <a:r>
              <a:rPr lang="hy-AM" altLang="it-IT" sz="1300" b="1">
                <a:solidFill>
                  <a:srgbClr val="FFFF00"/>
                </a:solidFill>
                <a:latin typeface="Arian AMU" pitchFamily="2" charset="0"/>
              </a:rPr>
              <a:t> </a:t>
            </a:r>
            <a:r>
              <a:rPr lang="ru-RU" altLang="it-IT" sz="1300" b="1">
                <a:solidFill>
                  <a:srgbClr val="FFFF00"/>
                </a:solidFill>
                <a:latin typeface="Arian AMU" pitchFamily="2" charset="0"/>
              </a:rPr>
              <a:t>և արևային էներգիայի</a:t>
            </a:r>
            <a:r>
              <a:rPr lang="hy-AM" altLang="it-IT" sz="1300" b="1">
                <a:solidFill>
                  <a:srgbClr val="FFFF00"/>
                </a:solidFill>
                <a:latin typeface="Arian AMU" pitchFamily="2" charset="0"/>
              </a:rPr>
              <a:t> կիրառումը</a:t>
            </a:r>
            <a:r>
              <a:rPr lang="ru-RU" altLang="it-IT" sz="1300" b="1">
                <a:solidFill>
                  <a:srgbClr val="FFFF00"/>
                </a:solidFill>
                <a:latin typeface="Arian AMU" pitchFamily="2" charset="0"/>
              </a:rPr>
              <a:t>:</a:t>
            </a:r>
            <a:endParaRPr lang="en-US" altLang="it-IT" sz="1300" b="1">
              <a:solidFill>
                <a:srgbClr val="FFFF00"/>
              </a:solidFill>
              <a:latin typeface="Arian AMU" pitchFamily="2" charset="0"/>
            </a:endParaRPr>
          </a:p>
        </p:txBody>
      </p:sp>
      <p:sp>
        <p:nvSpPr>
          <p:cNvPr id="31760" name="TextBox 40"/>
          <p:cNvSpPr txBox="1">
            <a:spLocks noChangeArrowheads="1"/>
          </p:cNvSpPr>
          <p:nvPr/>
        </p:nvSpPr>
        <p:spPr bwMode="auto">
          <a:xfrm>
            <a:off x="3717925" y="125413"/>
            <a:ext cx="258603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nSpc>
                <a:spcPct val="90000"/>
              </a:lnSpc>
            </a:pPr>
            <a:r>
              <a:rPr lang="en-US" altLang="it-IT" sz="1500" b="1">
                <a:solidFill>
                  <a:srgbClr val="C2E8EE"/>
                </a:solidFill>
                <a:latin typeface="Calibri" pitchFamily="34" charset="0"/>
              </a:rPr>
              <a:t>National Study Tour of Green </a:t>
            </a:r>
          </a:p>
          <a:p>
            <a:pPr>
              <a:lnSpc>
                <a:spcPct val="90000"/>
              </a:lnSpc>
            </a:pPr>
            <a:r>
              <a:rPr lang="en-US" altLang="it-IT" sz="1500" b="1">
                <a:solidFill>
                  <a:srgbClr val="C2E8EE"/>
                </a:solidFill>
                <a:latin typeface="Calibri" pitchFamily="34" charset="0"/>
              </a:rPr>
              <a:t>Buildings and Facilities in </a:t>
            </a:r>
          </a:p>
          <a:p>
            <a:pPr>
              <a:lnSpc>
                <a:spcPct val="90000"/>
              </a:lnSpc>
            </a:pPr>
            <a:r>
              <a:rPr lang="en-US" altLang="it-IT" sz="1500" b="1">
                <a:solidFill>
                  <a:srgbClr val="C2E8EE"/>
                </a:solidFill>
                <a:latin typeface="Calibri" pitchFamily="34" charset="0"/>
              </a:rPr>
              <a:t>Armenia</a:t>
            </a:r>
            <a:r>
              <a:rPr lang="hy-AM" altLang="it-IT" sz="1500" b="1">
                <a:solidFill>
                  <a:srgbClr val="C2E8EE"/>
                </a:solidFill>
                <a:latin typeface="Calibri" pitchFamily="34" charset="0"/>
              </a:rPr>
              <a:t> – </a:t>
            </a:r>
            <a:r>
              <a:rPr lang="en-US" altLang="it-IT" sz="1500" b="1">
                <a:solidFill>
                  <a:srgbClr val="C2E8EE"/>
                </a:solidFill>
                <a:latin typeface="Calibri" pitchFamily="34" charset="0"/>
              </a:rPr>
              <a:t>May 18-21, 2015</a:t>
            </a:r>
          </a:p>
        </p:txBody>
      </p:sp>
      <p:sp>
        <p:nvSpPr>
          <p:cNvPr id="31761" name="TextBox 41"/>
          <p:cNvSpPr txBox="1">
            <a:spLocks noChangeArrowheads="1"/>
          </p:cNvSpPr>
          <p:nvPr/>
        </p:nvSpPr>
        <p:spPr bwMode="auto">
          <a:xfrm>
            <a:off x="1730375" y="5394325"/>
            <a:ext cx="2409825"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nSpc>
                <a:spcPct val="90000"/>
              </a:lnSpc>
            </a:pPr>
            <a:r>
              <a:rPr lang="en-US" altLang="it-IT" sz="900" b="1">
                <a:solidFill>
                  <a:srgbClr val="C2E8EE"/>
                </a:solidFill>
                <a:latin typeface="Arian AMU" pitchFamily="2" charset="0"/>
              </a:rPr>
              <a:t>Քարտեզում ներկայացված չեն բոլոր շենքերն ու կառույցները, որոնք ունեն էկո լուծումներ: Ցուցադրված են միայն այն շենքերն ու կառույցները, ուր ացելել են </a:t>
            </a:r>
            <a:r>
              <a:rPr lang="hy-AM" altLang="it-IT" sz="900" b="1">
                <a:solidFill>
                  <a:srgbClr val="C2E8EE"/>
                </a:solidFill>
                <a:latin typeface="Arian AMU" pitchFamily="2" charset="0"/>
              </a:rPr>
              <a:t>ուսումնական շրջայցի մասնակիցները: </a:t>
            </a:r>
            <a:endParaRPr lang="en-US" altLang="it-IT" sz="900" b="1">
              <a:solidFill>
                <a:srgbClr val="C2E8EE"/>
              </a:solidFill>
              <a:latin typeface="Arian AMU" pitchFamily="2" charset="0"/>
            </a:endParaRPr>
          </a:p>
          <a:p>
            <a:pPr>
              <a:lnSpc>
                <a:spcPct val="90000"/>
              </a:lnSpc>
            </a:pPr>
            <a:endParaRPr lang="en-US" altLang="it-IT" sz="900" b="1">
              <a:solidFill>
                <a:srgbClr val="C2E8EE"/>
              </a:solidFill>
              <a:latin typeface="Arian AMU" pitchFamily="2" charset="0"/>
            </a:endParaRPr>
          </a:p>
          <a:p>
            <a:pPr>
              <a:lnSpc>
                <a:spcPct val="90000"/>
              </a:lnSpc>
            </a:pPr>
            <a:r>
              <a:rPr lang="en-US" altLang="it-IT" sz="900" b="1">
                <a:solidFill>
                  <a:srgbClr val="C2E8EE"/>
                </a:solidFill>
              </a:rPr>
              <a:t>The map does not represent all buildings and facilities that offer green solutions. It shows only facilities visited during the Study Tour.</a:t>
            </a:r>
          </a:p>
        </p:txBody>
      </p:sp>
      <p:sp>
        <p:nvSpPr>
          <p:cNvPr id="31762" name="TextBox 42"/>
          <p:cNvSpPr txBox="1">
            <a:spLocks noChangeArrowheads="1"/>
          </p:cNvSpPr>
          <p:nvPr/>
        </p:nvSpPr>
        <p:spPr bwMode="auto">
          <a:xfrm>
            <a:off x="6300788" y="131763"/>
            <a:ext cx="3354387"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a:lnSpc>
                <a:spcPct val="90000"/>
              </a:lnSpc>
            </a:pPr>
            <a:r>
              <a:rPr lang="hy-AM" altLang="it-IT" sz="1400" b="1">
                <a:solidFill>
                  <a:srgbClr val="C2E8EE"/>
                </a:solidFill>
                <a:latin typeface="Arian AMU" pitchFamily="2" charset="0"/>
              </a:rPr>
              <a:t>Էկո </a:t>
            </a:r>
            <a:r>
              <a:rPr lang="en-US" altLang="it-IT" sz="1400" b="1">
                <a:solidFill>
                  <a:srgbClr val="C2E8EE"/>
                </a:solidFill>
                <a:latin typeface="Arian AMU" pitchFamily="2" charset="0"/>
              </a:rPr>
              <a:t>շենքեր և կառույցներ </a:t>
            </a:r>
            <a:r>
              <a:rPr lang="hy-AM" altLang="it-IT" sz="1400" b="1">
                <a:solidFill>
                  <a:srgbClr val="C2E8EE"/>
                </a:solidFill>
                <a:latin typeface="Arian AMU" pitchFamily="2" charset="0"/>
              </a:rPr>
              <a:t>Հայաստանում. ուսումնական շրջայց</a:t>
            </a:r>
          </a:p>
          <a:p>
            <a:pPr algn="r">
              <a:lnSpc>
                <a:spcPct val="90000"/>
              </a:lnSpc>
            </a:pPr>
            <a:r>
              <a:rPr lang="en-US" altLang="it-IT" sz="1400" b="1">
                <a:solidFill>
                  <a:srgbClr val="C2E8EE"/>
                </a:solidFill>
                <a:latin typeface="Arian AMU" pitchFamily="2" charset="0"/>
              </a:rPr>
              <a:t>մայիսի 18 – 21, 2015թ.</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 y="-65088"/>
            <a:ext cx="10050463" cy="693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8750" y="6007100"/>
            <a:ext cx="1046163" cy="696913"/>
          </a:xfrm>
          <a:prstGeom prst="rect">
            <a:avLst/>
          </a:prstGeom>
          <a:noFill/>
          <a:ln>
            <a:noFill/>
          </a:ln>
          <a:extLst>
            <a:ext uri="{909E8E84-426E-40DD-AFC4-6F175D3DCCD1}">
              <a14:hiddenFill xmlns:a14="http://schemas.microsoft.com/office/drawing/2010/main">
                <a:solidFill>
                  <a:srgbClr val="FFFFFF">
                    <a:alpha val="74901"/>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27" descr="BSBEEP.png"/>
          <p:cNvPicPr>
            <a:picLocks noChangeAspect="1"/>
          </p:cNvPicPr>
          <p:nvPr/>
        </p:nvPicPr>
        <p:blipFill>
          <a:blip r:embed="rId5">
            <a:extLst>
              <a:ext uri="{28A0092B-C50C-407E-A947-70E740481C1C}">
                <a14:useLocalDpi xmlns:a14="http://schemas.microsoft.com/office/drawing/2010/main" val="0"/>
              </a:ext>
            </a:extLst>
          </a:blip>
          <a:srcRect b="16956"/>
          <a:stretch>
            <a:fillRect/>
          </a:stretch>
        </p:blipFill>
        <p:spPr bwMode="auto">
          <a:xfrm>
            <a:off x="4784725" y="5705475"/>
            <a:ext cx="1019175" cy="1127125"/>
          </a:xfrm>
          <a:prstGeom prst="rect">
            <a:avLst/>
          </a:prstGeom>
          <a:noFill/>
          <a:ln>
            <a:noFill/>
          </a:ln>
          <a:extLst>
            <a:ext uri="{909E8E84-426E-40DD-AFC4-6F175D3DCCD1}">
              <a14:hiddenFill xmlns:a14="http://schemas.microsoft.com/office/drawing/2010/main">
                <a:solidFill>
                  <a:srgbClr val="FFFFFF">
                    <a:alpha val="74901"/>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4" descr="Study tour map-05.jpg"/>
          <p:cNvPicPr>
            <a:picLocks noChangeAspect="1"/>
          </p:cNvPicPr>
          <p:nvPr/>
        </p:nvPicPr>
        <p:blipFill>
          <a:blip r:embed="rId6">
            <a:extLst>
              <a:ext uri="{28A0092B-C50C-407E-A947-70E740481C1C}">
                <a14:useLocalDpi xmlns:a14="http://schemas.microsoft.com/office/drawing/2010/main" val="0"/>
              </a:ext>
            </a:extLst>
          </a:blip>
          <a:srcRect l="10486"/>
          <a:stretch>
            <a:fillRect/>
          </a:stretch>
        </p:blipFill>
        <p:spPr bwMode="auto">
          <a:xfrm>
            <a:off x="130175" y="658813"/>
            <a:ext cx="6718300" cy="496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797" name="Group 2"/>
          <p:cNvGrpSpPr>
            <a:grpSpLocks/>
          </p:cNvGrpSpPr>
          <p:nvPr/>
        </p:nvGrpSpPr>
        <p:grpSpPr bwMode="auto">
          <a:xfrm>
            <a:off x="101600" y="1644650"/>
            <a:ext cx="5595938" cy="3308350"/>
            <a:chOff x="345482" y="1903034"/>
            <a:chExt cx="5595996" cy="3308608"/>
          </a:xfrm>
        </p:grpSpPr>
        <p:sp>
          <p:nvSpPr>
            <p:cNvPr id="2" name="TextBox 1"/>
            <p:cNvSpPr txBox="1"/>
            <p:nvPr/>
          </p:nvSpPr>
          <p:spPr bwMode="auto">
            <a:xfrm>
              <a:off x="345482" y="1903034"/>
              <a:ext cx="2894043" cy="430247"/>
            </a:xfrm>
            <a:prstGeom prst="rect">
              <a:avLst/>
            </a:prstGeom>
            <a:noFill/>
          </p:spPr>
          <p:txBody>
            <a:bodyPr>
              <a:spAutoFit/>
            </a:bodyPr>
            <a:lstStyle/>
            <a:p>
              <a:pPr>
                <a:defRPr/>
              </a:pPr>
              <a:r>
                <a:rPr lang="en-US" sz="1100" b="1" dirty="0">
                  <a:solidFill>
                    <a:schemeClr val="accent1">
                      <a:lumMod val="25000"/>
                    </a:schemeClr>
                  </a:solidFill>
                  <a:latin typeface="Calibri"/>
                  <a:ea typeface="MS PGothic" charset="0"/>
                  <a:cs typeface="Calibri"/>
                </a:rPr>
                <a:t>Armenian Caritas </a:t>
              </a:r>
              <a:r>
                <a:rPr lang="en-US" sz="1100" dirty="0">
                  <a:solidFill>
                    <a:schemeClr val="accent1">
                      <a:lumMod val="25000"/>
                    </a:schemeClr>
                  </a:solidFill>
                  <a:latin typeface="Calibri"/>
                  <a:ea typeface="MS PGothic" charset="0"/>
                  <a:cs typeface="Calibri"/>
                </a:rPr>
                <a:t>(geothermal heat pumps, solar power, building envelope) </a:t>
              </a:r>
            </a:p>
          </p:txBody>
        </p:sp>
        <p:sp>
          <p:nvSpPr>
            <p:cNvPr id="3089" name="TextBox 7"/>
            <p:cNvSpPr txBox="1">
              <a:spLocks noChangeArrowheads="1"/>
            </p:cNvSpPr>
            <p:nvPr/>
          </p:nvSpPr>
          <p:spPr bwMode="auto">
            <a:xfrm>
              <a:off x="415333" y="3346185"/>
              <a:ext cx="2922618" cy="261957"/>
            </a:xfrm>
            <a:prstGeom prst="rect">
              <a:avLst/>
            </a:prstGeom>
            <a:noFill/>
            <a:ln w="9525">
              <a:noFill/>
              <a:miter lim="800000"/>
              <a:headEnd/>
              <a:tailEnd/>
            </a:ln>
          </p:spPr>
          <p:txBody>
            <a:bodyPr>
              <a:spAutoFit/>
            </a:bodyPr>
            <a:lstStyle/>
            <a:p>
              <a:pPr>
                <a:defRPr/>
              </a:pPr>
              <a:r>
                <a:rPr lang="en-US" sz="1100" b="1" dirty="0" err="1">
                  <a:solidFill>
                    <a:schemeClr val="accent1">
                      <a:lumMod val="25000"/>
                    </a:schemeClr>
                  </a:solidFill>
                  <a:latin typeface="Calibri" pitchFamily="34" charset="0"/>
                  <a:ea typeface="MS PGothic" charset="0"/>
                </a:rPr>
                <a:t>Avedisian</a:t>
              </a:r>
              <a:r>
                <a:rPr lang="en-US" sz="1100" b="1" dirty="0">
                  <a:solidFill>
                    <a:schemeClr val="accent1">
                      <a:lumMod val="25000"/>
                    </a:schemeClr>
                  </a:solidFill>
                  <a:latin typeface="Calibri" pitchFamily="34" charset="0"/>
                  <a:ea typeface="MS PGothic" charset="0"/>
                </a:rPr>
                <a:t> School </a:t>
              </a:r>
              <a:r>
                <a:rPr lang="en-US" sz="1100" dirty="0">
                  <a:solidFill>
                    <a:schemeClr val="accent1">
                      <a:lumMod val="25000"/>
                    </a:schemeClr>
                  </a:solidFill>
                  <a:latin typeface="Calibri" pitchFamily="34" charset="0"/>
                  <a:ea typeface="MS PGothic" charset="0"/>
                </a:rPr>
                <a:t>(LEED certified)</a:t>
              </a:r>
            </a:p>
          </p:txBody>
        </p:sp>
        <p:sp>
          <p:nvSpPr>
            <p:cNvPr id="33812" name="TextBox 8"/>
            <p:cNvSpPr txBox="1">
              <a:spLocks noChangeArrowheads="1"/>
            </p:cNvSpPr>
            <p:nvPr/>
          </p:nvSpPr>
          <p:spPr bwMode="auto">
            <a:xfrm>
              <a:off x="414742" y="3577932"/>
              <a:ext cx="3181513" cy="430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it-IT" sz="1100" b="1">
                  <a:solidFill>
                    <a:srgbClr val="1E4649"/>
                  </a:solidFill>
                  <a:latin typeface="Calibri" pitchFamily="34" charset="0"/>
                </a:rPr>
                <a:t>American University of Armenia </a:t>
              </a:r>
              <a:r>
                <a:rPr lang="en-US" altLang="it-IT" sz="1100">
                  <a:solidFill>
                    <a:srgbClr val="1E4649"/>
                  </a:solidFill>
                  <a:latin typeface="Calibri" pitchFamily="34" charset="0"/>
                </a:rPr>
                <a:t>(building envelope, shading, heat recovery, solar heat and power)</a:t>
              </a:r>
            </a:p>
          </p:txBody>
        </p:sp>
        <p:sp>
          <p:nvSpPr>
            <p:cNvPr id="33813" name="TextBox 9"/>
            <p:cNvSpPr txBox="1">
              <a:spLocks noChangeArrowheads="1"/>
            </p:cNvSpPr>
            <p:nvPr/>
          </p:nvSpPr>
          <p:spPr bwMode="auto">
            <a:xfrm>
              <a:off x="414742" y="4006604"/>
              <a:ext cx="2875112" cy="430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it-IT" sz="1100" b="1">
                  <a:solidFill>
                    <a:srgbClr val="1E4649"/>
                  </a:solidFill>
                  <a:latin typeface="Calibri" pitchFamily="34" charset="0"/>
                </a:rPr>
                <a:t>UNDP retrofitted Avan Residential building </a:t>
              </a:r>
              <a:r>
                <a:rPr lang="en-US" altLang="it-IT" sz="1100">
                  <a:solidFill>
                    <a:srgbClr val="1E4649"/>
                  </a:solidFill>
                  <a:latin typeface="Calibri" pitchFamily="34" charset="0"/>
                </a:rPr>
                <a:t>(60% efficiency gain in heating)</a:t>
              </a:r>
            </a:p>
          </p:txBody>
        </p:sp>
        <p:sp>
          <p:nvSpPr>
            <p:cNvPr id="33814" name="TextBox 10"/>
            <p:cNvSpPr txBox="1">
              <a:spLocks noChangeArrowheads="1"/>
            </p:cNvSpPr>
            <p:nvPr/>
          </p:nvSpPr>
          <p:spPr bwMode="auto">
            <a:xfrm>
              <a:off x="3359803" y="4122633"/>
              <a:ext cx="2190863" cy="26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it-IT" sz="1100" b="1">
                  <a:solidFill>
                    <a:srgbClr val="1E4649"/>
                  </a:solidFill>
                  <a:latin typeface="Calibri" pitchFamily="34" charset="0"/>
                </a:rPr>
                <a:t>Social housing </a:t>
              </a:r>
              <a:r>
                <a:rPr lang="en-US" altLang="it-IT" sz="1100">
                  <a:solidFill>
                    <a:srgbClr val="1E4649"/>
                  </a:solidFill>
                  <a:latin typeface="Calibri" pitchFamily="34" charset="0"/>
                </a:rPr>
                <a:t>(building envelope)</a:t>
              </a:r>
            </a:p>
          </p:txBody>
        </p:sp>
        <p:sp>
          <p:nvSpPr>
            <p:cNvPr id="33815" name="TextBox 11"/>
            <p:cNvSpPr txBox="1">
              <a:spLocks noChangeArrowheads="1"/>
            </p:cNvSpPr>
            <p:nvPr/>
          </p:nvSpPr>
          <p:spPr bwMode="auto">
            <a:xfrm>
              <a:off x="3750615" y="4316329"/>
              <a:ext cx="2190863" cy="261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it-IT" sz="1100" b="1">
                  <a:solidFill>
                    <a:srgbClr val="1E4649"/>
                  </a:solidFill>
                  <a:latin typeface="Calibri" pitchFamily="34" charset="0"/>
                </a:rPr>
                <a:t>Diana Hotel </a:t>
              </a:r>
              <a:r>
                <a:rPr lang="en-US" altLang="it-IT" sz="1100">
                  <a:solidFill>
                    <a:srgbClr val="1E4649"/>
                  </a:solidFill>
                  <a:latin typeface="Calibri" pitchFamily="34" charset="0"/>
                </a:rPr>
                <a:t>(</a:t>
              </a:r>
              <a:r>
                <a:rPr lang="hy-AM" altLang="it-IT" sz="1100">
                  <a:solidFill>
                    <a:srgbClr val="1E4649"/>
                  </a:solidFill>
                  <a:latin typeface="Calibri" pitchFamily="34" charset="0"/>
                </a:rPr>
                <a:t>s</a:t>
              </a:r>
              <a:r>
                <a:rPr lang="en-US" altLang="it-IT" sz="1100">
                  <a:solidFill>
                    <a:srgbClr val="1E4649"/>
                  </a:solidFill>
                  <a:latin typeface="Calibri" pitchFamily="34" charset="0"/>
                </a:rPr>
                <a:t>olar thermal)</a:t>
              </a:r>
            </a:p>
          </p:txBody>
        </p:sp>
        <p:sp>
          <p:nvSpPr>
            <p:cNvPr id="33816" name="TextBox 13"/>
            <p:cNvSpPr txBox="1">
              <a:spLocks noChangeArrowheads="1"/>
            </p:cNvSpPr>
            <p:nvPr/>
          </p:nvSpPr>
          <p:spPr bwMode="auto">
            <a:xfrm>
              <a:off x="414742" y="4692474"/>
              <a:ext cx="4061035" cy="260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it-IT" sz="1100" b="1">
                  <a:solidFill>
                    <a:srgbClr val="1E4649"/>
                  </a:solidFill>
                  <a:latin typeface="Calibri" pitchFamily="34" charset="0"/>
                </a:rPr>
                <a:t>Nubarashen Methane Harvesting Plant</a:t>
              </a:r>
            </a:p>
          </p:txBody>
        </p:sp>
        <p:sp>
          <p:nvSpPr>
            <p:cNvPr id="33817" name="TextBox 14"/>
            <p:cNvSpPr txBox="1">
              <a:spLocks noChangeArrowheads="1"/>
            </p:cNvSpPr>
            <p:nvPr/>
          </p:nvSpPr>
          <p:spPr bwMode="auto">
            <a:xfrm>
              <a:off x="414742" y="4433686"/>
              <a:ext cx="4061035" cy="261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it-IT" sz="1100" b="1">
                  <a:solidFill>
                    <a:srgbClr val="1E4649"/>
                  </a:solidFill>
                  <a:latin typeface="Calibri" pitchFamily="34" charset="0"/>
                </a:rPr>
                <a:t>UNDP Avan Cogeneration Plant</a:t>
              </a:r>
              <a:endParaRPr lang="en-US" altLang="it-IT" sz="1100">
                <a:solidFill>
                  <a:srgbClr val="1E4649"/>
                </a:solidFill>
                <a:latin typeface="Calibri" pitchFamily="34" charset="0"/>
              </a:endParaRPr>
            </a:p>
          </p:txBody>
        </p:sp>
        <p:sp>
          <p:nvSpPr>
            <p:cNvPr id="33818" name="TextBox 19"/>
            <p:cNvSpPr txBox="1">
              <a:spLocks noChangeArrowheads="1"/>
            </p:cNvSpPr>
            <p:nvPr/>
          </p:nvSpPr>
          <p:spPr bwMode="auto">
            <a:xfrm>
              <a:off x="414742" y="4949677"/>
              <a:ext cx="4735758" cy="261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it-IT" sz="1100" b="1">
                  <a:solidFill>
                    <a:srgbClr val="1E4649"/>
                  </a:solidFill>
                  <a:latin typeface="Calibri" pitchFamily="34" charset="0"/>
                </a:rPr>
                <a:t>Laboratory on Energy Efficiency in Buildings (NUACA)</a:t>
              </a:r>
            </a:p>
          </p:txBody>
        </p:sp>
      </p:grpSp>
      <p:pic>
        <p:nvPicPr>
          <p:cNvPr id="33798" name="Picture 29" descr="solvenet_blacksea-300x288.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567738" y="5545138"/>
            <a:ext cx="1279525" cy="1228725"/>
          </a:xfrm>
          <a:prstGeom prst="rect">
            <a:avLst/>
          </a:prstGeom>
          <a:noFill/>
          <a:ln>
            <a:noFill/>
          </a:ln>
          <a:extLst>
            <a:ext uri="{909E8E84-426E-40DD-AFC4-6F175D3DCCD1}">
              <a14:hiddenFill xmlns:a14="http://schemas.microsoft.com/office/drawing/2010/main">
                <a:solidFill>
                  <a:srgbClr val="FFFFFF">
                    <a:alpha val="74901"/>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16" descr="Logo-05 (1).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0" y="-74613"/>
            <a:ext cx="2801938" cy="112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34" descr="dilijan 4.jpg"/>
          <p:cNvPicPr>
            <a:picLocks noChangeAspect="1"/>
          </p:cNvPicPr>
          <p:nvPr/>
        </p:nvPicPr>
        <p:blipFill>
          <a:blip r:embed="rId9">
            <a:extLst>
              <a:ext uri="{28A0092B-C50C-407E-A947-70E740481C1C}">
                <a14:useLocalDpi xmlns:a14="http://schemas.microsoft.com/office/drawing/2010/main" val="0"/>
              </a:ext>
            </a:extLst>
          </a:blip>
          <a:srcRect l="20647" b="4419"/>
          <a:stretch>
            <a:fillRect/>
          </a:stretch>
        </p:blipFill>
        <p:spPr bwMode="auto">
          <a:xfrm>
            <a:off x="4043363" y="1963738"/>
            <a:ext cx="2022475" cy="162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35" descr="Dilijan school.JPG"/>
          <p:cNvPicPr>
            <a:picLocks noChangeAspect="1"/>
          </p:cNvPicPr>
          <p:nvPr/>
        </p:nvPicPr>
        <p:blipFill>
          <a:blip r:embed="rId10">
            <a:extLst>
              <a:ext uri="{28A0092B-C50C-407E-A947-70E740481C1C}">
                <a14:useLocalDpi xmlns:a14="http://schemas.microsoft.com/office/drawing/2010/main" val="0"/>
              </a:ext>
            </a:extLst>
          </a:blip>
          <a:srcRect l="20285" t="54984" r="28168" b="20560"/>
          <a:stretch>
            <a:fillRect/>
          </a:stretch>
        </p:blipFill>
        <p:spPr bwMode="auto">
          <a:xfrm>
            <a:off x="5346700" y="3471863"/>
            <a:ext cx="4521200" cy="143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2" name="TextBox 21"/>
          <p:cNvSpPr txBox="1">
            <a:spLocks noChangeArrowheads="1"/>
          </p:cNvSpPr>
          <p:nvPr/>
        </p:nvSpPr>
        <p:spPr bwMode="auto">
          <a:xfrm>
            <a:off x="5422900" y="4859338"/>
            <a:ext cx="450691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a:r>
              <a:rPr lang="en-US" altLang="it-IT" sz="1400" b="1">
                <a:solidFill>
                  <a:srgbClr val="FFFF00"/>
                </a:solidFill>
                <a:latin typeface="Calibri" pitchFamily="34" charset="0"/>
              </a:rPr>
              <a:t>In UWC Dilijan School the study tour observed the eco solutions in buildings and modern building envelope. </a:t>
            </a:r>
          </a:p>
        </p:txBody>
      </p:sp>
      <p:sp>
        <p:nvSpPr>
          <p:cNvPr id="33803" name="Rectangle 39"/>
          <p:cNvSpPr>
            <a:spLocks noChangeArrowheads="1"/>
          </p:cNvSpPr>
          <p:nvPr/>
        </p:nvSpPr>
        <p:spPr bwMode="auto">
          <a:xfrm rot="-5400000">
            <a:off x="4795838" y="2852737"/>
            <a:ext cx="1854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it-IT" sz="1400" b="1">
                <a:solidFill>
                  <a:srgbClr val="FFFF00"/>
                </a:solidFill>
              </a:rPr>
              <a:t>www.uwcdilijan.org</a:t>
            </a:r>
          </a:p>
        </p:txBody>
      </p:sp>
      <p:pic>
        <p:nvPicPr>
          <p:cNvPr id="33804" name="Picture 41"/>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829300" y="1473200"/>
            <a:ext cx="4038600" cy="20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5" name="TextBox 23"/>
          <p:cNvSpPr txBox="1">
            <a:spLocks noChangeArrowheads="1"/>
          </p:cNvSpPr>
          <p:nvPr/>
        </p:nvSpPr>
        <p:spPr bwMode="auto">
          <a:xfrm>
            <a:off x="4044950" y="1439863"/>
            <a:ext cx="58610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a:r>
              <a:rPr lang="en-US" altLang="it-IT" sz="1400" b="1">
                <a:solidFill>
                  <a:srgbClr val="FFFF00"/>
                </a:solidFill>
                <a:latin typeface="Calibri" pitchFamily="34" charset="0"/>
              </a:rPr>
              <a:t>UWC </a:t>
            </a:r>
            <a:r>
              <a:rPr lang="en-US" altLang="it-IT" sz="1400" b="1">
                <a:solidFill>
                  <a:srgbClr val="FFFF00"/>
                </a:solidFill>
                <a:latin typeface="Arian AMU" pitchFamily="2" charset="0"/>
              </a:rPr>
              <a:t>Դիլիջանի դպրոցում ուսումնական խումբը </a:t>
            </a:r>
            <a:r>
              <a:rPr lang="ru-RU" altLang="it-IT" sz="1400" b="1">
                <a:solidFill>
                  <a:srgbClr val="FFFF00"/>
                </a:solidFill>
                <a:latin typeface="Arian AMU" pitchFamily="2" charset="0"/>
              </a:rPr>
              <a:t>դիտարկ</a:t>
            </a:r>
            <a:r>
              <a:rPr lang="en-US" altLang="it-IT" sz="1400" b="1">
                <a:solidFill>
                  <a:srgbClr val="FFFF00"/>
                </a:solidFill>
                <a:latin typeface="Arian AMU" pitchFamily="2" charset="0"/>
              </a:rPr>
              <a:t>եց դպրոցի նորարար</a:t>
            </a:r>
            <a:r>
              <a:rPr lang="ru-RU" altLang="it-IT" sz="1400" b="1">
                <a:solidFill>
                  <a:srgbClr val="FFFF00"/>
                </a:solidFill>
                <a:latin typeface="Arian AMU" pitchFamily="2" charset="0"/>
              </a:rPr>
              <a:t> </a:t>
            </a:r>
            <a:r>
              <a:rPr lang="en-US" altLang="it-IT" sz="1400" b="1">
                <a:solidFill>
                  <a:srgbClr val="FFFF00"/>
                </a:solidFill>
                <a:latin typeface="Arian AMU" pitchFamily="2" charset="0"/>
              </a:rPr>
              <a:t>էկո լուծումն</a:t>
            </a:r>
            <a:r>
              <a:rPr lang="ru-RU" altLang="it-IT" sz="1400" b="1">
                <a:solidFill>
                  <a:srgbClr val="FFFF00"/>
                </a:solidFill>
                <a:latin typeface="Arian AMU" pitchFamily="2" charset="0"/>
              </a:rPr>
              <a:t>ե</a:t>
            </a:r>
            <a:r>
              <a:rPr lang="en-US" altLang="it-IT" sz="1400" b="1">
                <a:solidFill>
                  <a:srgbClr val="FFFF00"/>
                </a:solidFill>
                <a:latin typeface="Arian AMU" pitchFamily="2" charset="0"/>
              </a:rPr>
              <a:t>րը</a:t>
            </a:r>
            <a:r>
              <a:rPr lang="ru-RU" altLang="it-IT" sz="1400" b="1">
                <a:solidFill>
                  <a:srgbClr val="FFFF00"/>
                </a:solidFill>
                <a:latin typeface="Arian AMU" pitchFamily="2" charset="0"/>
              </a:rPr>
              <a:t> և շենքի ժամանակակից </a:t>
            </a:r>
            <a:r>
              <a:rPr lang="hy-AM" altLang="it-IT" sz="1400" b="1">
                <a:solidFill>
                  <a:srgbClr val="FFFF00"/>
                </a:solidFill>
                <a:latin typeface="Arian AMU" pitchFamily="2" charset="0"/>
              </a:rPr>
              <a:t>ծածկը</a:t>
            </a:r>
            <a:r>
              <a:rPr lang="en-US" altLang="it-IT" sz="1400" b="1">
                <a:solidFill>
                  <a:srgbClr val="FFFF00"/>
                </a:solidFill>
                <a:latin typeface="Arian AMU" pitchFamily="2" charset="0"/>
              </a:rPr>
              <a:t>:</a:t>
            </a:r>
          </a:p>
        </p:txBody>
      </p:sp>
      <p:sp>
        <p:nvSpPr>
          <p:cNvPr id="33806" name="TextBox 41"/>
          <p:cNvSpPr txBox="1">
            <a:spLocks noChangeArrowheads="1"/>
          </p:cNvSpPr>
          <p:nvPr/>
        </p:nvSpPr>
        <p:spPr bwMode="auto">
          <a:xfrm>
            <a:off x="1955800" y="2206625"/>
            <a:ext cx="2120900" cy="87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nSpc>
                <a:spcPct val="90000"/>
              </a:lnSpc>
            </a:pPr>
            <a:r>
              <a:rPr lang="en-US" altLang="it-IT" sz="1400" b="1">
                <a:solidFill>
                  <a:srgbClr val="CACB01"/>
                </a:solidFill>
                <a:latin typeface="Calibri" pitchFamily="34" charset="0"/>
              </a:rPr>
              <a:t>UWC </a:t>
            </a:r>
            <a:r>
              <a:rPr lang="en-US" altLang="it-IT" sz="1400" b="1">
                <a:solidFill>
                  <a:srgbClr val="CACB01"/>
                </a:solidFill>
                <a:latin typeface="Arian AMU" pitchFamily="2" charset="0"/>
              </a:rPr>
              <a:t>Դիլիջանի դպրոց  </a:t>
            </a:r>
            <a:r>
              <a:rPr lang="en-US" altLang="it-IT" sz="1400" b="1">
                <a:solidFill>
                  <a:srgbClr val="CACB01"/>
                </a:solidFill>
                <a:latin typeface="Calibri" pitchFamily="34" charset="0"/>
              </a:rPr>
              <a:t>(BREEAM </a:t>
            </a:r>
            <a:r>
              <a:rPr lang="en-US" altLang="it-IT" sz="1400" b="1">
                <a:solidFill>
                  <a:srgbClr val="CACB01"/>
                </a:solidFill>
                <a:latin typeface="Arian AMU" pitchFamily="2" charset="0"/>
              </a:rPr>
              <a:t>վկայագիր</a:t>
            </a:r>
            <a:r>
              <a:rPr lang="en-US" altLang="it-IT" sz="1400" b="1">
                <a:solidFill>
                  <a:srgbClr val="CACB01"/>
                </a:solidFill>
                <a:latin typeface="Calibri" pitchFamily="34" charset="0"/>
              </a:rPr>
              <a:t>)</a:t>
            </a:r>
          </a:p>
          <a:p>
            <a:pPr>
              <a:lnSpc>
                <a:spcPct val="90000"/>
              </a:lnSpc>
            </a:pPr>
            <a:r>
              <a:rPr lang="en-US" altLang="it-IT" sz="1400" b="1">
                <a:solidFill>
                  <a:srgbClr val="CACB01"/>
                </a:solidFill>
                <a:latin typeface="Calibri" pitchFamily="34" charset="0"/>
              </a:rPr>
              <a:t>UWC Dilijan School (BREEAM certified)</a:t>
            </a:r>
          </a:p>
        </p:txBody>
      </p:sp>
      <p:sp>
        <p:nvSpPr>
          <p:cNvPr id="33807" name="TextBox 43"/>
          <p:cNvSpPr txBox="1">
            <a:spLocks noChangeArrowheads="1"/>
          </p:cNvSpPr>
          <p:nvPr/>
        </p:nvSpPr>
        <p:spPr bwMode="auto">
          <a:xfrm>
            <a:off x="3854450" y="125413"/>
            <a:ext cx="258603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nSpc>
                <a:spcPct val="90000"/>
              </a:lnSpc>
            </a:pPr>
            <a:r>
              <a:rPr lang="en-US" altLang="it-IT" sz="1500" b="1">
                <a:solidFill>
                  <a:srgbClr val="C2E8EE"/>
                </a:solidFill>
                <a:latin typeface="Calibri" pitchFamily="34" charset="0"/>
              </a:rPr>
              <a:t>National Study Tour of Green </a:t>
            </a:r>
          </a:p>
          <a:p>
            <a:pPr>
              <a:lnSpc>
                <a:spcPct val="90000"/>
              </a:lnSpc>
            </a:pPr>
            <a:r>
              <a:rPr lang="en-US" altLang="it-IT" sz="1500" b="1">
                <a:solidFill>
                  <a:srgbClr val="C2E8EE"/>
                </a:solidFill>
                <a:latin typeface="Calibri" pitchFamily="34" charset="0"/>
              </a:rPr>
              <a:t>Buildings and Facilities in </a:t>
            </a:r>
          </a:p>
          <a:p>
            <a:pPr>
              <a:lnSpc>
                <a:spcPct val="90000"/>
              </a:lnSpc>
            </a:pPr>
            <a:r>
              <a:rPr lang="en-US" altLang="it-IT" sz="1500" b="1">
                <a:solidFill>
                  <a:srgbClr val="C2E8EE"/>
                </a:solidFill>
                <a:latin typeface="Calibri" pitchFamily="34" charset="0"/>
              </a:rPr>
              <a:t>Armenia</a:t>
            </a:r>
            <a:r>
              <a:rPr lang="hy-AM" altLang="it-IT" sz="1500" b="1">
                <a:solidFill>
                  <a:srgbClr val="C2E8EE"/>
                </a:solidFill>
                <a:latin typeface="Calibri" pitchFamily="34" charset="0"/>
              </a:rPr>
              <a:t> – </a:t>
            </a:r>
            <a:r>
              <a:rPr lang="en-US" altLang="it-IT" sz="1500" b="1">
                <a:solidFill>
                  <a:srgbClr val="C2E8EE"/>
                </a:solidFill>
                <a:latin typeface="Calibri" pitchFamily="34" charset="0"/>
              </a:rPr>
              <a:t>May 18-21, 2015</a:t>
            </a:r>
          </a:p>
        </p:txBody>
      </p:sp>
      <p:sp>
        <p:nvSpPr>
          <p:cNvPr id="33808" name="TextBox 44"/>
          <p:cNvSpPr txBox="1">
            <a:spLocks noChangeArrowheads="1"/>
          </p:cNvSpPr>
          <p:nvPr/>
        </p:nvSpPr>
        <p:spPr bwMode="auto">
          <a:xfrm>
            <a:off x="1730375" y="5394325"/>
            <a:ext cx="2409825"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nSpc>
                <a:spcPct val="90000"/>
              </a:lnSpc>
            </a:pPr>
            <a:r>
              <a:rPr lang="en-US" altLang="it-IT" sz="900" b="1">
                <a:solidFill>
                  <a:srgbClr val="C2E8EE"/>
                </a:solidFill>
                <a:latin typeface="Arian AMU" pitchFamily="2" charset="0"/>
              </a:rPr>
              <a:t>Քարտեզում ներկայացված չեն բոլոր շենքերն ու կառույցները, որոնք ունեն էկո լուծումներ: Ցուցադրված են միայն այն շենքերն ու կառույցները, ուր ացելել են </a:t>
            </a:r>
            <a:r>
              <a:rPr lang="hy-AM" altLang="it-IT" sz="900" b="1">
                <a:solidFill>
                  <a:srgbClr val="C2E8EE"/>
                </a:solidFill>
                <a:latin typeface="Arian AMU" pitchFamily="2" charset="0"/>
              </a:rPr>
              <a:t>ուսումնական շրջայցի մասնակիցները: </a:t>
            </a:r>
            <a:endParaRPr lang="en-US" altLang="it-IT" sz="900" b="1">
              <a:solidFill>
                <a:srgbClr val="C2E8EE"/>
              </a:solidFill>
              <a:latin typeface="Arian AMU" pitchFamily="2" charset="0"/>
            </a:endParaRPr>
          </a:p>
          <a:p>
            <a:pPr>
              <a:lnSpc>
                <a:spcPct val="90000"/>
              </a:lnSpc>
            </a:pPr>
            <a:endParaRPr lang="en-US" altLang="it-IT" sz="900" b="1">
              <a:solidFill>
                <a:srgbClr val="C2E8EE"/>
              </a:solidFill>
              <a:latin typeface="Arian AMU" pitchFamily="2" charset="0"/>
            </a:endParaRPr>
          </a:p>
          <a:p>
            <a:pPr>
              <a:lnSpc>
                <a:spcPct val="90000"/>
              </a:lnSpc>
            </a:pPr>
            <a:r>
              <a:rPr lang="en-US" altLang="it-IT" sz="900" b="1">
                <a:solidFill>
                  <a:srgbClr val="C2E8EE"/>
                </a:solidFill>
              </a:rPr>
              <a:t>The map does not represent all buildings and facilities that offer green solutions. It shows only facilities visited during the Study Tour.</a:t>
            </a:r>
          </a:p>
        </p:txBody>
      </p:sp>
      <p:sp>
        <p:nvSpPr>
          <p:cNvPr id="33809" name="TextBox 45"/>
          <p:cNvSpPr txBox="1">
            <a:spLocks noChangeArrowheads="1"/>
          </p:cNvSpPr>
          <p:nvPr/>
        </p:nvSpPr>
        <p:spPr bwMode="auto">
          <a:xfrm>
            <a:off x="6437313" y="131763"/>
            <a:ext cx="3354387"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a:lnSpc>
                <a:spcPct val="90000"/>
              </a:lnSpc>
            </a:pPr>
            <a:r>
              <a:rPr lang="hy-AM" altLang="it-IT" sz="1400" b="1">
                <a:solidFill>
                  <a:srgbClr val="C2E8EE"/>
                </a:solidFill>
                <a:latin typeface="Arian AMU" pitchFamily="2" charset="0"/>
              </a:rPr>
              <a:t>Էկո </a:t>
            </a:r>
            <a:r>
              <a:rPr lang="en-US" altLang="it-IT" sz="1400" b="1">
                <a:solidFill>
                  <a:srgbClr val="C2E8EE"/>
                </a:solidFill>
                <a:latin typeface="Arian AMU" pitchFamily="2" charset="0"/>
              </a:rPr>
              <a:t>շենքեր և կառույցներ </a:t>
            </a:r>
            <a:r>
              <a:rPr lang="hy-AM" altLang="it-IT" sz="1400" b="1">
                <a:solidFill>
                  <a:srgbClr val="C2E8EE"/>
                </a:solidFill>
                <a:latin typeface="Arian AMU" pitchFamily="2" charset="0"/>
              </a:rPr>
              <a:t>Հայաստանում. ուսումնական շրջայց</a:t>
            </a:r>
          </a:p>
          <a:p>
            <a:pPr algn="r">
              <a:lnSpc>
                <a:spcPct val="90000"/>
              </a:lnSpc>
            </a:pPr>
            <a:r>
              <a:rPr lang="en-US" altLang="it-IT" sz="1400" b="1">
                <a:solidFill>
                  <a:srgbClr val="C2E8EE"/>
                </a:solidFill>
                <a:latin typeface="Arian AMU" pitchFamily="2" charset="0"/>
              </a:rPr>
              <a:t>մայիսի 18 – 21, 2015թ.</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ChangeArrowheads="1"/>
          </p:cNvSpPr>
          <p:nvPr/>
        </p:nvSpPr>
        <p:spPr bwMode="auto">
          <a:xfrm rot="369512">
            <a:off x="4211638" y="2781300"/>
            <a:ext cx="1471612" cy="1214438"/>
          </a:xfrm>
          <a:prstGeom prst="rect">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it-IT" altLang="it-IT"/>
          </a:p>
        </p:txBody>
      </p:sp>
      <p:pic>
        <p:nvPicPr>
          <p:cNvPr id="35842" name="Picture 1" descr="AUA ACE.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20038" y="6100763"/>
            <a:ext cx="1985962" cy="757237"/>
          </a:xfrm>
          <a:prstGeom prst="rect">
            <a:avLst/>
          </a:prstGeom>
          <a:noFill/>
          <a:ln w="9525">
            <a:solidFill>
              <a:srgbClr val="E8D10E"/>
            </a:solidFill>
            <a:miter lim="800000"/>
            <a:headEnd/>
            <a:tailEnd/>
          </a:ln>
          <a:extLst>
            <a:ext uri="{909E8E84-426E-40DD-AFC4-6F175D3DCCD1}">
              <a14:hiddenFill xmlns:a14="http://schemas.microsoft.com/office/drawing/2010/main">
                <a:solidFill>
                  <a:srgbClr val="FFFFFF"/>
                </a:solidFill>
              </a14:hiddenFill>
            </a:ext>
          </a:extLst>
        </p:spPr>
      </p:pic>
      <p:pic>
        <p:nvPicPr>
          <p:cNvPr id="35843" name="Picture 4" descr="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 y="6015038"/>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Rectangle 5"/>
          <p:cNvSpPr>
            <a:spLocks noChangeArrowheads="1"/>
          </p:cNvSpPr>
          <p:nvPr/>
        </p:nvSpPr>
        <p:spPr bwMode="auto">
          <a:xfrm>
            <a:off x="909638" y="6315075"/>
            <a:ext cx="31305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it-IT" sz="1800" b="1"/>
              <a:t>MEP Consulting Engineers</a:t>
            </a:r>
            <a:r>
              <a:rPr lang="en-US" altLang="it-IT" sz="1800"/>
              <a:t> </a:t>
            </a:r>
          </a:p>
        </p:txBody>
      </p:sp>
      <p:pic>
        <p:nvPicPr>
          <p:cNvPr id="35845" name="Picture 6" descr="IMG_875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0425" y="777875"/>
            <a:ext cx="8234363" cy="512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TextBox 7"/>
          <p:cNvSpPr txBox="1">
            <a:spLocks noChangeArrowheads="1"/>
          </p:cNvSpPr>
          <p:nvPr/>
        </p:nvSpPr>
        <p:spPr bwMode="auto">
          <a:xfrm>
            <a:off x="3216275" y="720725"/>
            <a:ext cx="60833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b="1" dirty="0" smtClean="0"/>
              <a:t>Make Energy Efficient and Independent</a:t>
            </a:r>
          </a:p>
          <a:p>
            <a:pPr marL="285750" indent="-285750">
              <a:buFont typeface="Arial"/>
              <a:buChar char="•"/>
              <a:defRPr/>
            </a:pPr>
            <a:r>
              <a:rPr lang="en-US" sz="1800" b="1" dirty="0" smtClean="0"/>
              <a:t>Insulation</a:t>
            </a:r>
          </a:p>
          <a:p>
            <a:pPr marL="285750" indent="-285750">
              <a:buFont typeface="Arial"/>
              <a:buChar char="•"/>
              <a:defRPr/>
            </a:pPr>
            <a:r>
              <a:rPr lang="en-US" sz="1800" b="1" dirty="0" smtClean="0"/>
              <a:t>Geothermal heat pump</a:t>
            </a:r>
          </a:p>
          <a:p>
            <a:pPr marL="285750" indent="-285750">
              <a:buFont typeface="Arial"/>
              <a:buChar char="•"/>
              <a:defRPr/>
            </a:pPr>
            <a:r>
              <a:rPr lang="en-US" sz="1800" b="1" dirty="0" smtClean="0"/>
              <a:t>Solar thermal </a:t>
            </a:r>
          </a:p>
          <a:p>
            <a:pPr marL="285750" indent="-285750">
              <a:buFont typeface="Arial"/>
              <a:buChar char="•"/>
              <a:defRPr/>
            </a:pPr>
            <a:r>
              <a:rPr lang="en-US" sz="1800" b="1" dirty="0" smtClean="0"/>
              <a:t>Photovoltaic</a:t>
            </a:r>
          </a:p>
          <a:p>
            <a:pPr marL="285750" indent="-285750">
              <a:buFont typeface="Arial"/>
              <a:buChar char="•"/>
              <a:defRPr/>
            </a:pPr>
            <a:r>
              <a:rPr lang="en-US" sz="1800" b="1" dirty="0" err="1" smtClean="0"/>
              <a:t>Trombe</a:t>
            </a:r>
            <a:r>
              <a:rPr lang="en-US" sz="1800" b="1" dirty="0" smtClean="0"/>
              <a:t> wall</a:t>
            </a:r>
          </a:p>
          <a:p>
            <a:pPr marL="285750" indent="-285750">
              <a:buFont typeface="Arial"/>
              <a:buChar char="•"/>
              <a:defRPr/>
            </a:pPr>
            <a:r>
              <a:rPr lang="en-US" sz="1800" b="1" dirty="0" smtClean="0"/>
              <a:t>Biomass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31750"/>
                                        </p:tgtEl>
                                        <p:attrNameLst>
                                          <p:attrName>style.visibility</p:attrName>
                                        </p:attrNameLst>
                                      </p:cBhvr>
                                      <p:to>
                                        <p:strVal val="visible"/>
                                      </p:to>
                                    </p:set>
                                    <p:anim calcmode="lin" valueType="num">
                                      <p:cBhvr additive="base">
                                        <p:cTn id="7" dur="500"/>
                                        <p:tgtEl>
                                          <p:spTgt spid="31750"/>
                                        </p:tgtEl>
                                        <p:attrNameLst>
                                          <p:attrName>ppt_y</p:attrName>
                                        </p:attrNameLst>
                                      </p:cBhvr>
                                      <p:tavLst>
                                        <p:tav tm="0">
                                          <p:val>
                                            <p:strVal val="#ppt_y-#ppt_h*1.125000"/>
                                          </p:val>
                                        </p:tav>
                                        <p:tav tm="100000">
                                          <p:val>
                                            <p:strVal val="#ppt_y"/>
                                          </p:val>
                                        </p:tav>
                                      </p:tavLst>
                                    </p:anim>
                                    <p:animEffect transition="in" filter="wipe(down)">
                                      <p:cBhvr>
                                        <p:cTn id="8" dur="500"/>
                                        <p:tgtEl>
                                          <p:spTgt spid="317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 descr="Google Earth picture.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2238" y="-246063"/>
            <a:ext cx="970915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ChangeArrowheads="1"/>
          </p:cNvSpPr>
          <p:nvPr/>
        </p:nvSpPr>
        <p:spPr bwMode="auto">
          <a:xfrm rot="369512">
            <a:off x="4211638" y="2781300"/>
            <a:ext cx="1471612" cy="1214438"/>
          </a:xfrm>
          <a:prstGeom prst="rect">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it-IT" altLang="it-IT"/>
          </a:p>
        </p:txBody>
      </p:sp>
      <p:pic>
        <p:nvPicPr>
          <p:cNvPr id="36867" name="Picture 1" descr="AUA ACE.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20038" y="6100763"/>
            <a:ext cx="1985962" cy="757237"/>
          </a:xfrm>
          <a:prstGeom prst="rect">
            <a:avLst/>
          </a:prstGeom>
          <a:noFill/>
          <a:ln w="9525">
            <a:solidFill>
              <a:srgbClr val="E8D10E"/>
            </a:solidFill>
            <a:miter lim="800000"/>
            <a:headEnd/>
            <a:tailEnd/>
          </a:ln>
          <a:extLst>
            <a:ext uri="{909E8E84-426E-40DD-AFC4-6F175D3DCCD1}">
              <a14:hiddenFill xmlns:a14="http://schemas.microsoft.com/office/drawing/2010/main">
                <a:solidFill>
                  <a:srgbClr val="FFFFFF"/>
                </a:solidFill>
              </a14:hiddenFill>
            </a:ext>
          </a:extLst>
        </p:spPr>
      </p:pic>
      <p:pic>
        <p:nvPicPr>
          <p:cNvPr id="36868" name="Picture 4" descr="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650" y="6015038"/>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Rectangle 5"/>
          <p:cNvSpPr>
            <a:spLocks noChangeArrowheads="1"/>
          </p:cNvSpPr>
          <p:nvPr/>
        </p:nvSpPr>
        <p:spPr bwMode="auto">
          <a:xfrm>
            <a:off x="909638" y="6315075"/>
            <a:ext cx="31305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it-IT" sz="1800" b="1"/>
              <a:t>MEP Consulting Engineers</a:t>
            </a:r>
            <a:r>
              <a:rPr lang="en-US" altLang="it-IT" sz="1800"/>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1" descr="AUA ACE.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20038" y="6100763"/>
            <a:ext cx="1985962" cy="757237"/>
          </a:xfrm>
          <a:prstGeom prst="rect">
            <a:avLst/>
          </a:prstGeom>
          <a:noFill/>
          <a:ln w="9525">
            <a:solidFill>
              <a:srgbClr val="E8D10E"/>
            </a:solidFill>
            <a:miter lim="800000"/>
            <a:headEnd/>
            <a:tailEnd/>
          </a:ln>
          <a:extLst>
            <a:ext uri="{909E8E84-426E-40DD-AFC4-6F175D3DCCD1}">
              <a14:hiddenFill xmlns:a14="http://schemas.microsoft.com/office/drawing/2010/main">
                <a:solidFill>
                  <a:srgbClr val="FFFFFF"/>
                </a:solidFill>
              </a14:hiddenFill>
            </a:ext>
          </a:extLst>
        </p:spPr>
      </p:pic>
      <p:grpSp>
        <p:nvGrpSpPr>
          <p:cNvPr id="37890" name="Group 2"/>
          <p:cNvGrpSpPr>
            <a:grpSpLocks/>
          </p:cNvGrpSpPr>
          <p:nvPr/>
        </p:nvGrpSpPr>
        <p:grpSpPr bwMode="auto">
          <a:xfrm>
            <a:off x="0" y="0"/>
            <a:ext cx="9709150" cy="6858000"/>
            <a:chOff x="0" y="0"/>
            <a:chExt cx="9709150" cy="6858000"/>
          </a:xfrm>
        </p:grpSpPr>
        <p:pic>
          <p:nvPicPr>
            <p:cNvPr id="37891" name="Picture 1" descr="Solar graph.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709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3" descr="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650" y="6015038"/>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Rectangle 4"/>
            <p:cNvSpPr>
              <a:spLocks noChangeArrowheads="1"/>
            </p:cNvSpPr>
            <p:nvPr/>
          </p:nvSpPr>
          <p:spPr bwMode="auto">
            <a:xfrm>
              <a:off x="909638" y="6315075"/>
              <a:ext cx="31305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it-IT" sz="1800" b="1"/>
                <a:t>MEP Consulting Engineers</a:t>
              </a:r>
              <a:r>
                <a:rPr lang="en-US" altLang="it-IT" sz="1800"/>
                <a:t> </a:t>
              </a:r>
            </a:p>
          </p:txBody>
        </p:sp>
        <p:sp>
          <p:nvSpPr>
            <p:cNvPr id="2" name="TextBox 1"/>
            <p:cNvSpPr txBox="1"/>
            <p:nvPr/>
          </p:nvSpPr>
          <p:spPr>
            <a:xfrm>
              <a:off x="8585200" y="1760538"/>
              <a:ext cx="439738" cy="307975"/>
            </a:xfrm>
            <a:prstGeom prst="rect">
              <a:avLst/>
            </a:prstGeom>
            <a:solidFill>
              <a:schemeClr val="bg2">
                <a:lumMod val="20000"/>
                <a:lumOff val="80000"/>
              </a:schemeClr>
            </a:solidFill>
          </p:spPr>
          <p:txBody>
            <a:bodyPr>
              <a:spAutoFit/>
            </a:bodyPr>
            <a:lstStyle/>
            <a:p>
              <a:pPr>
                <a:defRPr/>
              </a:pPr>
              <a:r>
                <a:rPr lang="en-US" sz="1400" dirty="0">
                  <a:latin typeface="Arial" charset="0"/>
                  <a:ea typeface="ＭＳ Ｐゴシック" charset="0"/>
                </a:rPr>
                <a:t>am</a:t>
              </a:r>
            </a:p>
          </p:txBody>
        </p:sp>
        <p:sp>
          <p:nvSpPr>
            <p:cNvPr id="7" name="TextBox 6"/>
            <p:cNvSpPr txBox="1"/>
            <p:nvPr/>
          </p:nvSpPr>
          <p:spPr>
            <a:xfrm>
              <a:off x="8483600" y="4046538"/>
              <a:ext cx="439738" cy="307975"/>
            </a:xfrm>
            <a:prstGeom prst="rect">
              <a:avLst/>
            </a:prstGeom>
            <a:solidFill>
              <a:schemeClr val="bg2">
                <a:lumMod val="20000"/>
                <a:lumOff val="80000"/>
              </a:schemeClr>
            </a:solidFill>
          </p:spPr>
          <p:txBody>
            <a:bodyPr>
              <a:spAutoFit/>
            </a:bodyPr>
            <a:lstStyle/>
            <a:p>
              <a:pPr>
                <a:defRPr/>
              </a:pPr>
              <a:r>
                <a:rPr lang="en-US" sz="1400" dirty="0">
                  <a:latin typeface="Arial" charset="0"/>
                  <a:ea typeface="ＭＳ Ｐゴシック" charset="0"/>
                </a:rPr>
                <a:t>am</a:t>
              </a:r>
            </a:p>
          </p:txBody>
        </p:sp>
        <p:sp>
          <p:nvSpPr>
            <p:cNvPr id="8" name="TextBox 7"/>
            <p:cNvSpPr txBox="1"/>
            <p:nvPr/>
          </p:nvSpPr>
          <p:spPr>
            <a:xfrm>
              <a:off x="3894138" y="5740400"/>
              <a:ext cx="441325" cy="307975"/>
            </a:xfrm>
            <a:prstGeom prst="rect">
              <a:avLst/>
            </a:prstGeom>
            <a:solidFill>
              <a:schemeClr val="bg2">
                <a:lumMod val="20000"/>
                <a:lumOff val="80000"/>
              </a:schemeClr>
            </a:solidFill>
          </p:spPr>
          <p:txBody>
            <a:bodyPr>
              <a:spAutoFit/>
            </a:bodyPr>
            <a:lstStyle/>
            <a:p>
              <a:pPr>
                <a:defRPr/>
              </a:pPr>
              <a:r>
                <a:rPr lang="en-US" sz="1400" dirty="0">
                  <a:latin typeface="Arial" charset="0"/>
                  <a:ea typeface="ＭＳ Ｐゴシック" charset="0"/>
                </a:rPr>
                <a:t>pm</a:t>
              </a:r>
            </a:p>
          </p:txBody>
        </p:sp>
        <p:sp>
          <p:nvSpPr>
            <p:cNvPr id="9" name="TextBox 8"/>
            <p:cNvSpPr txBox="1"/>
            <p:nvPr/>
          </p:nvSpPr>
          <p:spPr>
            <a:xfrm>
              <a:off x="1150938" y="3149600"/>
              <a:ext cx="441325" cy="307975"/>
            </a:xfrm>
            <a:prstGeom prst="rect">
              <a:avLst/>
            </a:prstGeom>
            <a:solidFill>
              <a:schemeClr val="bg2">
                <a:lumMod val="20000"/>
                <a:lumOff val="80000"/>
              </a:schemeClr>
            </a:solidFill>
          </p:spPr>
          <p:txBody>
            <a:bodyPr>
              <a:spAutoFit/>
            </a:bodyPr>
            <a:lstStyle/>
            <a:p>
              <a:pPr>
                <a:defRPr/>
              </a:pPr>
              <a:r>
                <a:rPr lang="en-US" sz="1400" dirty="0">
                  <a:latin typeface="Arial" charset="0"/>
                  <a:ea typeface="ＭＳ Ｐゴシック" charset="0"/>
                </a:rPr>
                <a:t>pm</a:t>
              </a:r>
            </a:p>
          </p:txBody>
        </p:sp>
        <p:sp>
          <p:nvSpPr>
            <p:cNvPr id="10" name="TextBox 9"/>
            <p:cNvSpPr txBox="1"/>
            <p:nvPr/>
          </p:nvSpPr>
          <p:spPr>
            <a:xfrm>
              <a:off x="1185863" y="2522538"/>
              <a:ext cx="439737" cy="307975"/>
            </a:xfrm>
            <a:prstGeom prst="rect">
              <a:avLst/>
            </a:prstGeom>
            <a:solidFill>
              <a:schemeClr val="bg2">
                <a:lumMod val="20000"/>
                <a:lumOff val="80000"/>
              </a:schemeClr>
            </a:solidFill>
          </p:spPr>
          <p:txBody>
            <a:bodyPr>
              <a:spAutoFit/>
            </a:bodyPr>
            <a:lstStyle/>
            <a:p>
              <a:pPr>
                <a:defRPr/>
              </a:pPr>
              <a:r>
                <a:rPr lang="en-US" sz="1400" dirty="0">
                  <a:latin typeface="Arial" charset="0"/>
                  <a:ea typeface="ＭＳ Ｐゴシック" charset="0"/>
                </a:rPr>
                <a:t>pm</a:t>
              </a:r>
            </a:p>
          </p:txBody>
        </p:sp>
      </p:gr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descr="Trombe wall sections and construction details.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913" y="-163513"/>
            <a:ext cx="10240962" cy="7242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4" name="Picture 1" descr="AUA ACE.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20038" y="6100763"/>
            <a:ext cx="1985962" cy="757237"/>
          </a:xfrm>
          <a:prstGeom prst="rect">
            <a:avLst/>
          </a:prstGeom>
          <a:noFill/>
          <a:ln w="9525">
            <a:solidFill>
              <a:srgbClr val="E8D10E"/>
            </a:solidFill>
            <a:miter lim="800000"/>
            <a:headEnd/>
            <a:tailEnd/>
          </a:ln>
          <a:extLst>
            <a:ext uri="{909E8E84-426E-40DD-AFC4-6F175D3DCCD1}">
              <a14:hiddenFill xmlns:a14="http://schemas.microsoft.com/office/drawing/2010/main">
                <a:solidFill>
                  <a:srgbClr val="FFFFFF"/>
                </a:solidFill>
              </a14:hiddenFill>
            </a:ext>
          </a:extLst>
        </p:spPr>
      </p:pic>
      <p:pic>
        <p:nvPicPr>
          <p:cNvPr id="38915" name="Picture 3" descr="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650" y="6015038"/>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Rectangle 4"/>
          <p:cNvSpPr>
            <a:spLocks noChangeArrowheads="1"/>
          </p:cNvSpPr>
          <p:nvPr/>
        </p:nvSpPr>
        <p:spPr bwMode="auto">
          <a:xfrm>
            <a:off x="909638" y="6315075"/>
            <a:ext cx="31305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it-IT" sz="1800" b="1"/>
              <a:t>MEP Consulting Engineers</a:t>
            </a:r>
            <a:r>
              <a:rPr lang="en-US" altLang="it-IT" sz="1800"/>
              <a:t> </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 descr="AUA ACE.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20038" y="6100763"/>
            <a:ext cx="1985962" cy="757237"/>
          </a:xfrm>
          <a:prstGeom prst="rect">
            <a:avLst/>
          </a:prstGeom>
          <a:noFill/>
          <a:ln w="9525">
            <a:solidFill>
              <a:srgbClr val="E8D10E"/>
            </a:solidFill>
            <a:miter lim="800000"/>
            <a:headEnd/>
            <a:tailEnd/>
          </a:ln>
          <a:extLst>
            <a:ext uri="{909E8E84-426E-40DD-AFC4-6F175D3DCCD1}">
              <a14:hiddenFill xmlns:a14="http://schemas.microsoft.com/office/drawing/2010/main">
                <a:solidFill>
                  <a:srgbClr val="FFFFFF"/>
                </a:solidFill>
              </a14:hiddenFill>
            </a:ext>
          </a:extLst>
        </p:spPr>
      </p:pic>
      <p:pic>
        <p:nvPicPr>
          <p:cNvPr id="39938" name="Picture 3" descr="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 y="6015038"/>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Rectangle 4"/>
          <p:cNvSpPr>
            <a:spLocks noChangeArrowheads="1"/>
          </p:cNvSpPr>
          <p:nvPr/>
        </p:nvSpPr>
        <p:spPr bwMode="auto">
          <a:xfrm>
            <a:off x="909638" y="6315075"/>
            <a:ext cx="31305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it-IT" sz="1800" b="1"/>
              <a:t>MEP Consulting Engineers</a:t>
            </a:r>
            <a:r>
              <a:rPr lang="en-US" altLang="it-IT" sz="1800"/>
              <a:t> </a:t>
            </a:r>
          </a:p>
        </p:txBody>
      </p:sp>
      <p:pic>
        <p:nvPicPr>
          <p:cNvPr id="39940"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638" y="1249363"/>
            <a:ext cx="9988551" cy="426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ChangeArrowheads="1"/>
          </p:cNvSpPr>
          <p:nvPr/>
        </p:nvSpPr>
        <p:spPr bwMode="auto">
          <a:xfrm>
            <a:off x="776288" y="520700"/>
            <a:ext cx="8405812" cy="495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sz="3200" b="1" dirty="0">
                <a:latin typeface="Arial" charset="0"/>
                <a:ea typeface="MS PGothic" charset="0"/>
              </a:rPr>
              <a:t>What is happening at AUA on </a:t>
            </a:r>
            <a:r>
              <a:rPr lang="en-US" sz="3200" b="1" dirty="0">
                <a:latin typeface="Arial" charset="0"/>
                <a:ea typeface="MS PGothic" charset="0"/>
              </a:rPr>
              <a:t>renewables, energy efficiency, and environment</a:t>
            </a:r>
          </a:p>
          <a:p>
            <a:pPr>
              <a:defRPr/>
            </a:pPr>
            <a:endParaRPr lang="en-US" sz="1800" b="1" dirty="0">
              <a:latin typeface="Arial" charset="0"/>
              <a:ea typeface="MS PGothic" charset="0"/>
            </a:endParaRPr>
          </a:p>
          <a:p>
            <a:pPr>
              <a:defRPr/>
            </a:pPr>
            <a:endParaRPr lang="en-US" sz="1800" b="1" dirty="0">
              <a:latin typeface="Arial" charset="0"/>
              <a:ea typeface="MS PGothic" charset="0"/>
            </a:endParaRPr>
          </a:p>
          <a:p>
            <a:pPr marL="914400" lvl="1" indent="-457200">
              <a:buFont typeface="+mj-lt"/>
              <a:buAutoNum type="arabicPeriod"/>
              <a:defRPr/>
            </a:pPr>
            <a:r>
              <a:rPr lang="en-US" b="1" dirty="0">
                <a:latin typeface="Arial" charset="0"/>
                <a:ea typeface="MS PGothic" charset="0"/>
              </a:rPr>
              <a:t>Courses, research and operations</a:t>
            </a:r>
          </a:p>
          <a:p>
            <a:pPr marL="914400" lvl="1" indent="-457200">
              <a:buFont typeface="+mj-lt"/>
              <a:buAutoNum type="arabicPeriod"/>
              <a:defRPr/>
            </a:pPr>
            <a:endParaRPr lang="en-US" b="1" dirty="0">
              <a:latin typeface="Arial" charset="0"/>
              <a:ea typeface="MS PGothic" charset="0"/>
            </a:endParaRPr>
          </a:p>
          <a:p>
            <a:pPr marL="914400" lvl="1" indent="-457200">
              <a:buFont typeface="+mj-lt"/>
              <a:buAutoNum type="arabicPeriod"/>
              <a:defRPr/>
            </a:pPr>
            <a:r>
              <a:rPr lang="en-US" b="1" dirty="0">
                <a:latin typeface="Arial" charset="0"/>
                <a:ea typeface="MS PGothic" charset="0"/>
              </a:rPr>
              <a:t>Pilots and </a:t>
            </a:r>
            <a:r>
              <a:rPr lang="en-US" b="1" dirty="0">
                <a:latin typeface="Arial" charset="0"/>
                <a:ea typeface="MS PGothic" charset="0"/>
              </a:rPr>
              <a:t>pioneers</a:t>
            </a:r>
            <a:endParaRPr lang="en-US" b="1" dirty="0">
              <a:latin typeface="Arial" charset="0"/>
              <a:ea typeface="MS PGothic" charset="0"/>
            </a:endParaRPr>
          </a:p>
          <a:p>
            <a:pPr lvl="1">
              <a:buFontTx/>
              <a:buAutoNum type="arabicPeriod"/>
              <a:defRPr/>
            </a:pPr>
            <a:endParaRPr lang="en-US" b="1" dirty="0">
              <a:latin typeface="Arial" charset="0"/>
              <a:ea typeface="MS PGothic" charset="0"/>
            </a:endParaRPr>
          </a:p>
          <a:p>
            <a:pPr marL="914400" lvl="1" indent="-457200">
              <a:buFont typeface="+mj-lt"/>
              <a:buAutoNum type="arabicPeriod"/>
              <a:defRPr/>
            </a:pPr>
            <a:r>
              <a:rPr lang="en-US" b="1" dirty="0">
                <a:latin typeface="Arial" charset="0"/>
                <a:ea typeface="MS PGothic" charset="0"/>
              </a:rPr>
              <a:t>Accumulating and transferring knowledge</a:t>
            </a:r>
          </a:p>
          <a:p>
            <a:pPr marL="914400" lvl="1" indent="-457200">
              <a:buFont typeface="+mj-lt"/>
              <a:buAutoNum type="arabicPeriod"/>
              <a:defRPr/>
            </a:pPr>
            <a:endParaRPr lang="en-US" b="1" dirty="0">
              <a:latin typeface="Arial" charset="0"/>
              <a:ea typeface="MS PGothic" charset="0"/>
            </a:endParaRPr>
          </a:p>
          <a:p>
            <a:pPr marL="914400" lvl="1" indent="-457200">
              <a:buFont typeface="+mj-lt"/>
              <a:buAutoNum type="arabicPeriod"/>
              <a:defRPr/>
            </a:pPr>
            <a:r>
              <a:rPr lang="en-US" b="1" dirty="0">
                <a:latin typeface="Arial" charset="0"/>
                <a:ea typeface="MS PGothic" charset="0"/>
              </a:rPr>
              <a:t>Seeking </a:t>
            </a:r>
            <a:r>
              <a:rPr lang="en-US" b="1" dirty="0">
                <a:latin typeface="Arial" charset="0"/>
                <a:ea typeface="MS PGothic" charset="0"/>
              </a:rPr>
              <a:t>synergies </a:t>
            </a:r>
            <a:r>
              <a:rPr lang="en-US" b="1" dirty="0">
                <a:latin typeface="Arial" charset="0"/>
                <a:ea typeface="MS PGothic" charset="0"/>
              </a:rPr>
              <a:t>(ADB)</a:t>
            </a:r>
          </a:p>
          <a:p>
            <a:pPr lvl="1">
              <a:defRPr/>
            </a:pPr>
            <a:endParaRPr lang="en-US" b="1" dirty="0">
              <a:latin typeface="Arial" charset="0"/>
              <a:ea typeface="MS PGothic" charset="0"/>
            </a:endParaRPr>
          </a:p>
          <a:p>
            <a:pPr marL="914400" lvl="1" indent="-457200">
              <a:buFont typeface="+mj-lt"/>
              <a:buAutoNum type="arabicPeriod"/>
              <a:defRPr/>
            </a:pPr>
            <a:r>
              <a:rPr lang="en-US" b="1" dirty="0">
                <a:latin typeface="Arial" charset="0"/>
                <a:ea typeface="MS PGothic" charset="0"/>
              </a:rPr>
              <a:t>Start early (in schools)</a:t>
            </a:r>
          </a:p>
        </p:txBody>
      </p:sp>
      <p:sp>
        <p:nvSpPr>
          <p:cNvPr id="40962" name="Right Arrow 4"/>
          <p:cNvSpPr>
            <a:spLocks noChangeArrowheads="1"/>
          </p:cNvSpPr>
          <p:nvPr/>
        </p:nvSpPr>
        <p:spPr bwMode="auto">
          <a:xfrm>
            <a:off x="236538" y="3476625"/>
            <a:ext cx="971550" cy="542925"/>
          </a:xfrm>
          <a:prstGeom prst="rightArrow">
            <a:avLst>
              <a:gd name="adj1" fmla="val 50000"/>
              <a:gd name="adj2" fmla="val 49890"/>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it-IT" altLang="it-IT">
              <a:solidFill>
                <a:srgbClr val="FF0000"/>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4" descr="Yerevan 2015.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87800" y="6589713"/>
            <a:ext cx="1930400"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36550"/>
            <a:ext cx="9906000" cy="618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2632075" y="-17463"/>
            <a:ext cx="5943600" cy="2190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6" name="Picture 1"/>
          <p:cNvPicPr>
            <a:picLocks noChangeAspect="1"/>
          </p:cNvPicPr>
          <p:nvPr/>
        </p:nvPicPr>
        <p:blipFill>
          <a:blip r:embed="rId4">
            <a:extLst>
              <a:ext uri="{28A0092B-C50C-407E-A947-70E740481C1C}">
                <a14:useLocalDpi xmlns:a14="http://schemas.microsoft.com/office/drawing/2010/main" val="0"/>
              </a:ext>
            </a:extLst>
          </a:blip>
          <a:srcRect t="10493" b="8643"/>
          <a:stretch>
            <a:fillRect/>
          </a:stretch>
        </p:blipFill>
        <p:spPr bwMode="auto">
          <a:xfrm>
            <a:off x="0" y="-17463"/>
            <a:ext cx="2649538" cy="2190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7"/>
          <p:cNvSpPr>
            <a:spLocks noChangeArrowheads="1"/>
          </p:cNvSpPr>
          <p:nvPr/>
        </p:nvSpPr>
        <p:spPr bwMode="auto">
          <a:xfrm>
            <a:off x="731838" y="2665413"/>
            <a:ext cx="7772400" cy="367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nSpc>
                <a:spcPct val="130000"/>
              </a:lnSpc>
              <a:buFont typeface="Arial" pitchFamily="34" charset="0"/>
              <a:buChar char="•"/>
            </a:pPr>
            <a:r>
              <a:rPr lang="en-US" altLang="it-IT" sz="2000" b="1">
                <a:latin typeface="Lantinghei SC Demibold" pitchFamily="2" charset="0"/>
              </a:rPr>
              <a:t>All courses taught in English</a:t>
            </a:r>
          </a:p>
          <a:p>
            <a:pPr>
              <a:lnSpc>
                <a:spcPct val="130000"/>
              </a:lnSpc>
              <a:buFont typeface="Arial" pitchFamily="34" charset="0"/>
              <a:buChar char="•"/>
            </a:pPr>
            <a:endParaRPr lang="en-US" altLang="it-IT" sz="2000" b="1">
              <a:latin typeface="Lantinghei SC Demibold" pitchFamily="2" charset="0"/>
            </a:endParaRPr>
          </a:p>
          <a:p>
            <a:pPr>
              <a:lnSpc>
                <a:spcPct val="130000"/>
              </a:lnSpc>
              <a:buFont typeface="Arial" pitchFamily="34" charset="0"/>
              <a:buChar char="•"/>
            </a:pPr>
            <a:r>
              <a:rPr lang="en-US" altLang="it-IT" sz="2000" b="1">
                <a:latin typeface="Lantinghei SC Demibold" pitchFamily="2" charset="0"/>
              </a:rPr>
              <a:t>The only US-accredited university in the region</a:t>
            </a:r>
          </a:p>
          <a:p>
            <a:pPr>
              <a:lnSpc>
                <a:spcPct val="130000"/>
              </a:lnSpc>
              <a:buFont typeface="Arial" pitchFamily="34" charset="0"/>
              <a:buChar char="•"/>
            </a:pPr>
            <a:endParaRPr lang="en-US" altLang="it-IT" sz="2000" b="1">
              <a:latin typeface="Lantinghei SC Demibold" pitchFamily="2" charset="0"/>
            </a:endParaRPr>
          </a:p>
          <a:p>
            <a:pPr>
              <a:lnSpc>
                <a:spcPct val="130000"/>
              </a:lnSpc>
              <a:buFont typeface="Arial" pitchFamily="34" charset="0"/>
              <a:buChar char="•"/>
            </a:pPr>
            <a:r>
              <a:rPr lang="en-US" altLang="it-IT" sz="2000" b="1">
                <a:latin typeface="Lantinghei SC Demibold" pitchFamily="2" charset="0"/>
              </a:rPr>
              <a:t>Formal affiliation with the University of California system</a:t>
            </a:r>
          </a:p>
          <a:p>
            <a:pPr>
              <a:lnSpc>
                <a:spcPct val="130000"/>
              </a:lnSpc>
              <a:buFont typeface="Arial" pitchFamily="34" charset="0"/>
              <a:buChar char="•"/>
            </a:pPr>
            <a:endParaRPr lang="en-US" altLang="it-IT" sz="2000" b="1">
              <a:latin typeface="Lantinghei SC Demibold" pitchFamily="2" charset="0"/>
            </a:endParaRPr>
          </a:p>
          <a:p>
            <a:pPr>
              <a:lnSpc>
                <a:spcPct val="130000"/>
              </a:lnSpc>
              <a:buFont typeface="Arial" pitchFamily="34" charset="0"/>
              <a:buChar char="•"/>
            </a:pPr>
            <a:r>
              <a:rPr lang="en-US" altLang="it-IT" sz="2000" b="1">
                <a:latin typeface="Lantinghei SC Demibold" pitchFamily="2" charset="0"/>
              </a:rPr>
              <a:t>Currently 1600 students, growing to 2000 over the next year</a:t>
            </a:r>
          </a:p>
        </p:txBody>
      </p:sp>
      <p:pic>
        <p:nvPicPr>
          <p:cNvPr id="16388" name="Picture 3"/>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8512175" y="-12700"/>
            <a:ext cx="1430338" cy="690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TextBox 5"/>
          <p:cNvSpPr txBox="1">
            <a:spLocks noChangeArrowheads="1"/>
          </p:cNvSpPr>
          <p:nvPr/>
        </p:nvSpPr>
        <p:spPr bwMode="auto">
          <a:xfrm rot="-5400000">
            <a:off x="-2151062" y="4295775"/>
            <a:ext cx="4706937" cy="461963"/>
          </a:xfrm>
          <a:prstGeom prst="rect">
            <a:avLst/>
          </a:prstGeom>
          <a:solidFill>
            <a:srgbClr val="B38B2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US" altLang="it-IT" b="1">
                <a:solidFill>
                  <a:srgbClr val="254061"/>
                </a:solidFill>
              </a:rPr>
              <a:t>OVERVIEW</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ppt_x</p:attrName>
                                        </p:attrNameLst>
                                      </p:cBhvr>
                                      <p:tavLst>
                                        <p:tav tm="0">
                                          <p:val>
                                            <p:strVal val="#ppt_x-#ppt_w*1.125000"/>
                                          </p:val>
                                        </p:tav>
                                        <p:tav tm="100000">
                                          <p:val>
                                            <p:strVal val="#ppt_x"/>
                                          </p:val>
                                        </p:tav>
                                      </p:tavLst>
                                    </p:anim>
                                    <p:animEffect transition="in" filter="wipe(right)">
                                      <p:cBhvr>
                                        <p:cTn id="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a:grpSpLocks/>
          </p:cNvGrpSpPr>
          <p:nvPr/>
        </p:nvGrpSpPr>
        <p:grpSpPr bwMode="auto">
          <a:xfrm>
            <a:off x="4138613" y="280988"/>
            <a:ext cx="6173787" cy="6891337"/>
            <a:chOff x="3820887" y="281068"/>
            <a:chExt cx="5698464" cy="6891529"/>
          </a:xfrm>
        </p:grpSpPr>
        <p:sp>
          <p:nvSpPr>
            <p:cNvPr id="2" name="Rectangle 1"/>
            <p:cNvSpPr>
              <a:spLocks noChangeArrowheads="1"/>
            </p:cNvSpPr>
            <p:nvPr/>
          </p:nvSpPr>
          <p:spPr bwMode="auto">
            <a:xfrm>
              <a:off x="3951296" y="685891"/>
              <a:ext cx="5062534" cy="6073944"/>
            </a:xfrm>
            <a:prstGeom prst="rect">
              <a:avLst/>
            </a:prstGeom>
            <a:solidFill>
              <a:srgbClr val="FFFFFF"/>
            </a:solidFill>
            <a:ln w="28575">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pic>
          <p:nvPicPr>
            <p:cNvPr id="43016" name="Picture 3" descr="Module 1 contents page.pdf"/>
            <p:cNvPicPr>
              <a:picLocks noChangeAspect="1"/>
            </p:cNvPicPr>
            <p:nvPr/>
          </p:nvPicPr>
          <p:blipFill>
            <a:blip r:embed="rId2">
              <a:extLst>
                <a:ext uri="{28A0092B-C50C-407E-A947-70E740481C1C}">
                  <a14:useLocalDpi xmlns:a14="http://schemas.microsoft.com/office/drawing/2010/main" val="0"/>
                </a:ext>
              </a:extLst>
            </a:blip>
            <a:srcRect b="14540"/>
            <a:stretch>
              <a:fillRect/>
            </a:stretch>
          </p:blipFill>
          <p:spPr bwMode="auto">
            <a:xfrm>
              <a:off x="3820887" y="281068"/>
              <a:ext cx="5698464" cy="6891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TextBox 2"/>
          <p:cNvSpPr txBox="1"/>
          <p:nvPr/>
        </p:nvSpPr>
        <p:spPr>
          <a:xfrm>
            <a:off x="206375" y="814388"/>
            <a:ext cx="3868738" cy="5630862"/>
          </a:xfrm>
          <a:prstGeom prst="rect">
            <a:avLst/>
          </a:prstGeom>
          <a:solidFill>
            <a:srgbClr val="008000"/>
          </a:solidFill>
          <a:ln w="28575">
            <a:solidFill>
              <a:schemeClr val="tx1"/>
            </a:solidFill>
          </a:ln>
        </p:spPr>
        <p:txBody>
          <a:bodyPr>
            <a:spAutoFit/>
          </a:bodyPr>
          <a:lstStyle/>
          <a:p>
            <a:pPr marL="171450" indent="-171450">
              <a:buFont typeface="Arial"/>
              <a:buChar char="•"/>
              <a:defRPr/>
            </a:pPr>
            <a:r>
              <a:rPr lang="en-US" sz="1800" b="1" dirty="0">
                <a:solidFill>
                  <a:schemeClr val="accent3">
                    <a:lumMod val="20000"/>
                    <a:lumOff val="80000"/>
                  </a:schemeClr>
                </a:solidFill>
                <a:latin typeface="Agency FB" panose="020B0503020202020204" pitchFamily="34" charset="0"/>
                <a:ea typeface="MS PGothic" charset="0"/>
              </a:rPr>
              <a:t>Ten (10) modules</a:t>
            </a:r>
          </a:p>
          <a:p>
            <a:pPr>
              <a:defRPr/>
            </a:pPr>
            <a:endParaRPr lang="en-US" sz="1800" b="1" dirty="0">
              <a:solidFill>
                <a:schemeClr val="accent3">
                  <a:lumMod val="20000"/>
                  <a:lumOff val="80000"/>
                </a:schemeClr>
              </a:solidFill>
              <a:latin typeface="Agency FB" panose="020B0503020202020204" pitchFamily="34" charset="0"/>
              <a:ea typeface="MS PGothic" charset="0"/>
            </a:endParaRPr>
          </a:p>
          <a:p>
            <a:pPr marL="171450" indent="-171450">
              <a:buFont typeface="Arial"/>
              <a:buChar char="•"/>
              <a:defRPr/>
            </a:pPr>
            <a:r>
              <a:rPr lang="en-US" sz="1800" b="1" dirty="0">
                <a:solidFill>
                  <a:schemeClr val="accent3">
                    <a:lumMod val="20000"/>
                    <a:lumOff val="80000"/>
                  </a:schemeClr>
                </a:solidFill>
                <a:latin typeface="Agency FB" panose="020B0503020202020204" pitchFamily="34" charset="0"/>
                <a:ea typeface="MS PGothic" charset="0"/>
              </a:rPr>
              <a:t>Each module: </a:t>
            </a:r>
          </a:p>
          <a:p>
            <a:pPr marL="171450" indent="-171450">
              <a:buFont typeface="Arial"/>
              <a:buChar char="•"/>
              <a:defRPr/>
            </a:pPr>
            <a:endParaRPr lang="en-US" sz="1800" b="1" dirty="0">
              <a:solidFill>
                <a:schemeClr val="accent3">
                  <a:lumMod val="20000"/>
                  <a:lumOff val="80000"/>
                </a:schemeClr>
              </a:solidFill>
              <a:latin typeface="Agency FB" panose="020B0503020202020204" pitchFamily="34" charset="0"/>
              <a:ea typeface="MS PGothic" charset="0"/>
            </a:endParaRPr>
          </a:p>
          <a:p>
            <a:pPr marL="342900" indent="-168275">
              <a:buFont typeface="Agency FB" panose="020B0503020202020204" pitchFamily="34" charset="0"/>
              <a:buChar char="ˉ"/>
              <a:defRPr/>
            </a:pPr>
            <a:r>
              <a:rPr lang="en-US" sz="1800" b="1" dirty="0">
                <a:solidFill>
                  <a:schemeClr val="accent3">
                    <a:lumMod val="20000"/>
                    <a:lumOff val="80000"/>
                  </a:schemeClr>
                </a:solidFill>
                <a:latin typeface="Agency FB" panose="020B0503020202020204" pitchFamily="34" charset="0"/>
                <a:ea typeface="MS PGothic" charset="0"/>
              </a:rPr>
              <a:t>Key concepts</a:t>
            </a:r>
          </a:p>
          <a:p>
            <a:pPr marL="174625">
              <a:defRPr/>
            </a:pPr>
            <a:endParaRPr lang="en-US" sz="1800" b="1" dirty="0">
              <a:solidFill>
                <a:schemeClr val="accent3">
                  <a:lumMod val="20000"/>
                  <a:lumOff val="80000"/>
                </a:schemeClr>
              </a:solidFill>
              <a:latin typeface="Agency FB" panose="020B0503020202020204" pitchFamily="34" charset="0"/>
              <a:ea typeface="MS PGothic" charset="0"/>
            </a:endParaRPr>
          </a:p>
          <a:p>
            <a:pPr marL="342900" indent="-168275">
              <a:buFont typeface="Agency FB" panose="020B0503020202020204" pitchFamily="34" charset="0"/>
              <a:buChar char="ˉ"/>
              <a:defRPr/>
            </a:pPr>
            <a:r>
              <a:rPr lang="en-US" sz="1800" b="1" dirty="0">
                <a:solidFill>
                  <a:schemeClr val="accent3">
                    <a:lumMod val="20000"/>
                    <a:lumOff val="80000"/>
                  </a:schemeClr>
                </a:solidFill>
                <a:latin typeface="Agency FB" panose="020B0503020202020204" pitchFamily="34" charset="0"/>
                <a:ea typeface="MS PGothic" charset="0"/>
              </a:rPr>
              <a:t>Learning outcomes</a:t>
            </a:r>
          </a:p>
          <a:p>
            <a:pPr marL="342900" indent="-168275">
              <a:buFont typeface="Agency FB" panose="020B0503020202020204" pitchFamily="34" charset="0"/>
              <a:buChar char="ˉ"/>
              <a:defRPr/>
            </a:pPr>
            <a:endParaRPr lang="en-US" sz="1800" b="1" dirty="0">
              <a:solidFill>
                <a:schemeClr val="accent3">
                  <a:lumMod val="20000"/>
                  <a:lumOff val="80000"/>
                </a:schemeClr>
              </a:solidFill>
              <a:latin typeface="Agency FB" panose="020B0503020202020204" pitchFamily="34" charset="0"/>
              <a:ea typeface="MS PGothic" charset="0"/>
            </a:endParaRPr>
          </a:p>
          <a:p>
            <a:pPr marL="342900" indent="-168275">
              <a:buFont typeface="Agency FB" panose="020B0503020202020204" pitchFamily="34" charset="0"/>
              <a:buChar char="ˉ"/>
              <a:defRPr/>
            </a:pPr>
            <a:r>
              <a:rPr lang="en-US" sz="1800" b="1" dirty="0">
                <a:solidFill>
                  <a:schemeClr val="accent3">
                    <a:lumMod val="20000"/>
                    <a:lumOff val="80000"/>
                  </a:schemeClr>
                </a:solidFill>
                <a:latin typeface="Agency FB" panose="020B0503020202020204" pitchFamily="34" charset="0"/>
                <a:ea typeface="MS PGothic" charset="0"/>
              </a:rPr>
              <a:t>Presentation of key concepts, issues, solutions, and challenges</a:t>
            </a:r>
          </a:p>
          <a:p>
            <a:pPr marL="342900" indent="-168275">
              <a:buFont typeface="Agency FB" panose="020B0503020202020204" pitchFamily="34" charset="0"/>
              <a:buChar char="ˉ"/>
              <a:defRPr/>
            </a:pPr>
            <a:endParaRPr lang="en-US" sz="1800" b="1" dirty="0">
              <a:solidFill>
                <a:schemeClr val="accent3">
                  <a:lumMod val="20000"/>
                  <a:lumOff val="80000"/>
                </a:schemeClr>
              </a:solidFill>
              <a:latin typeface="Agency FB" panose="020B0503020202020204" pitchFamily="34" charset="0"/>
              <a:ea typeface="MS PGothic" charset="0"/>
            </a:endParaRPr>
          </a:p>
          <a:p>
            <a:pPr marL="342900" indent="-168275">
              <a:buFont typeface="Agency FB" panose="020B0503020202020204" pitchFamily="34" charset="0"/>
              <a:buChar char="ˉ"/>
              <a:defRPr/>
            </a:pPr>
            <a:r>
              <a:rPr lang="en-US" sz="1800" b="1" dirty="0">
                <a:solidFill>
                  <a:schemeClr val="accent3">
                    <a:lumMod val="20000"/>
                    <a:lumOff val="80000"/>
                  </a:schemeClr>
                </a:solidFill>
                <a:latin typeface="Agency FB" panose="020B0503020202020204" pitchFamily="34" charset="0"/>
                <a:ea typeface="MS PGothic" charset="0"/>
              </a:rPr>
              <a:t>Additional reading and audio-visual materials</a:t>
            </a:r>
          </a:p>
          <a:p>
            <a:pPr marL="342900" indent="-168275">
              <a:buFont typeface="Agency FB" panose="020B0503020202020204" pitchFamily="34" charset="0"/>
              <a:buChar char="ˉ"/>
              <a:defRPr/>
            </a:pPr>
            <a:endParaRPr lang="en-US" sz="1800" b="1" dirty="0">
              <a:solidFill>
                <a:schemeClr val="accent3">
                  <a:lumMod val="20000"/>
                  <a:lumOff val="80000"/>
                </a:schemeClr>
              </a:solidFill>
              <a:latin typeface="Agency FB" panose="020B0503020202020204" pitchFamily="34" charset="0"/>
              <a:ea typeface="MS PGothic" charset="0"/>
            </a:endParaRPr>
          </a:p>
          <a:p>
            <a:pPr marL="342900" indent="-168275">
              <a:buFont typeface="Agency FB" panose="020B0503020202020204" pitchFamily="34" charset="0"/>
              <a:buChar char="ˉ"/>
              <a:defRPr/>
            </a:pPr>
            <a:r>
              <a:rPr lang="en-US" sz="1800" b="1" dirty="0">
                <a:solidFill>
                  <a:schemeClr val="accent3">
                    <a:lumMod val="20000"/>
                    <a:lumOff val="80000"/>
                  </a:schemeClr>
                </a:solidFill>
                <a:latin typeface="Agency FB" panose="020B0503020202020204" pitchFamily="34" charset="0"/>
                <a:ea typeface="MS PGothic" charset="0"/>
              </a:rPr>
              <a:t>Discussion questions</a:t>
            </a:r>
          </a:p>
          <a:p>
            <a:pPr marL="342900" indent="-168275">
              <a:buFont typeface="Agency FB" panose="020B0503020202020204" pitchFamily="34" charset="0"/>
              <a:buChar char="ˉ"/>
              <a:defRPr/>
            </a:pPr>
            <a:endParaRPr lang="en-US" sz="1800" b="1" dirty="0">
              <a:solidFill>
                <a:schemeClr val="accent3">
                  <a:lumMod val="20000"/>
                  <a:lumOff val="80000"/>
                </a:schemeClr>
              </a:solidFill>
              <a:latin typeface="Agency FB" panose="020B0503020202020204" pitchFamily="34" charset="0"/>
              <a:ea typeface="MS PGothic" charset="0"/>
            </a:endParaRPr>
          </a:p>
          <a:p>
            <a:pPr marL="174625" indent="-174625">
              <a:buFont typeface="Arial" panose="020B0604020202020204" pitchFamily="34" charset="0"/>
              <a:buChar char="•"/>
              <a:defRPr/>
            </a:pPr>
            <a:r>
              <a:rPr lang="en-US" sz="1800" b="1" dirty="0">
                <a:solidFill>
                  <a:schemeClr val="accent3">
                    <a:lumMod val="20000"/>
                    <a:lumOff val="80000"/>
                  </a:schemeClr>
                </a:solidFill>
                <a:latin typeface="Agency FB" panose="020B0503020202020204" pitchFamily="34" charset="0"/>
                <a:ea typeface="MS PGothic" charset="0"/>
              </a:rPr>
              <a:t>The ranges of topics covered in the 10 modules are numerous and (we believe) comprehensive</a:t>
            </a:r>
          </a:p>
        </p:txBody>
      </p:sp>
      <p:grpSp>
        <p:nvGrpSpPr>
          <p:cNvPr id="43011" name="Group 4"/>
          <p:cNvGrpSpPr>
            <a:grpSpLocks/>
          </p:cNvGrpSpPr>
          <p:nvPr/>
        </p:nvGrpSpPr>
        <p:grpSpPr bwMode="auto">
          <a:xfrm>
            <a:off x="0" y="0"/>
            <a:ext cx="9906000" cy="528638"/>
            <a:chOff x="0" y="0"/>
            <a:chExt cx="9144000" cy="528372"/>
          </a:xfrm>
        </p:grpSpPr>
        <p:sp>
          <p:nvSpPr>
            <p:cNvPr id="6" name="TextBox 5"/>
            <p:cNvSpPr txBox="1"/>
            <p:nvPr/>
          </p:nvSpPr>
          <p:spPr>
            <a:xfrm>
              <a:off x="5495192" y="19040"/>
              <a:ext cx="3648808" cy="504571"/>
            </a:xfrm>
            <a:prstGeom prst="rect">
              <a:avLst/>
            </a:prstGeom>
            <a:noFill/>
          </p:spPr>
          <p:txBody>
            <a:bodyPr>
              <a:spAutoFit/>
            </a:bodyPr>
            <a:lstStyle/>
            <a:p>
              <a:pPr>
                <a:lnSpc>
                  <a:spcPts val="1600"/>
                </a:lnSpc>
                <a:defRPr/>
              </a:pPr>
              <a:r>
                <a:rPr lang="en-US" b="1" dirty="0">
                  <a:solidFill>
                    <a:schemeClr val="accent3">
                      <a:lumMod val="50000"/>
                    </a:schemeClr>
                  </a:solidFill>
                  <a:latin typeface="Arial" charset="0"/>
                  <a:ea typeface="MS PGothic" charset="0"/>
                </a:rPr>
                <a:t>GREEN ARCHITECTURE:</a:t>
              </a:r>
            </a:p>
            <a:p>
              <a:pPr>
                <a:lnSpc>
                  <a:spcPts val="1600"/>
                </a:lnSpc>
                <a:defRPr/>
              </a:pPr>
              <a:r>
                <a:rPr lang="en-US" sz="1400" b="1" dirty="0">
                  <a:latin typeface="Arial" charset="0"/>
                  <a:ea typeface="MS PGothic" charset="0"/>
                </a:rPr>
                <a:t>Energy Efficiency and Renewable Energy</a:t>
              </a:r>
            </a:p>
          </p:txBody>
        </p:sp>
        <p:sp>
          <p:nvSpPr>
            <p:cNvPr id="43013" name="TextBox 6"/>
            <p:cNvSpPr txBox="1">
              <a:spLocks noChangeArrowheads="1"/>
            </p:cNvSpPr>
            <p:nvPr/>
          </p:nvSpPr>
          <p:spPr bwMode="auto">
            <a:xfrm>
              <a:off x="0" y="19040"/>
              <a:ext cx="5495192" cy="50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a:lnSpc>
                  <a:spcPts val="1600"/>
                </a:lnSpc>
              </a:pPr>
              <a:r>
                <a:rPr lang="hy-AM" altLang="it-IT" b="1">
                  <a:solidFill>
                    <a:srgbClr val="7F7F7F"/>
                  </a:solidFill>
                  <a:latin typeface="Arian AMU" pitchFamily="2" charset="0"/>
                </a:rPr>
                <a:t>ԿԱՆԱՉ ՃԱՐՏԱՐԱՊԵՏՈՒԹՅՈՒՆ՝</a:t>
              </a:r>
              <a:endParaRPr lang="en-US" altLang="it-IT" b="1">
                <a:solidFill>
                  <a:srgbClr val="7F7F7F"/>
                </a:solidFill>
                <a:latin typeface="Arian AMU" pitchFamily="2" charset="0"/>
              </a:endParaRPr>
            </a:p>
            <a:p>
              <a:pPr algn="r">
                <a:lnSpc>
                  <a:spcPts val="1600"/>
                </a:lnSpc>
              </a:pPr>
              <a:r>
                <a:rPr lang="hy-AM" altLang="it-IT" sz="1600" b="1">
                  <a:latin typeface="Arian AMU" pitchFamily="2" charset="0"/>
                </a:rPr>
                <a:t>Էներգաարդյունավետություն և վերականգնվող էներգիա</a:t>
              </a:r>
              <a:endParaRPr lang="en-US" altLang="it-IT" sz="1600" b="1">
                <a:latin typeface="Arian AMU" pitchFamily="2" charset="0"/>
              </a:endParaRPr>
            </a:p>
          </p:txBody>
        </p:sp>
        <p:cxnSp>
          <p:nvCxnSpPr>
            <p:cNvPr id="8" name="Straight Connector 7"/>
            <p:cNvCxnSpPr>
              <a:cxnSpLocks noChangeShapeType="1"/>
            </p:cNvCxnSpPr>
            <p:nvPr/>
          </p:nvCxnSpPr>
          <p:spPr bwMode="auto">
            <a:xfrm>
              <a:off x="5495192" y="0"/>
              <a:ext cx="0" cy="522025"/>
            </a:xfrm>
            <a:prstGeom prst="line">
              <a:avLst/>
            </a:prstGeom>
            <a:noFill/>
            <a:ln w="38100">
              <a:solidFill>
                <a:srgbClr val="FFC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ChangeArrowheads="1"/>
          </p:cNvSpPr>
          <p:nvPr/>
        </p:nvSpPr>
        <p:spPr bwMode="auto">
          <a:xfrm>
            <a:off x="776288" y="520700"/>
            <a:ext cx="8405812" cy="523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sz="3200" b="1" dirty="0">
                <a:latin typeface="Arial" charset="0"/>
                <a:ea typeface="MS PGothic" charset="0"/>
              </a:rPr>
              <a:t>What is happening at AUA on renewables, energy efficiency, and environment</a:t>
            </a:r>
          </a:p>
          <a:p>
            <a:pPr>
              <a:defRPr/>
            </a:pPr>
            <a:endParaRPr lang="en-US" sz="1800" b="1" dirty="0">
              <a:latin typeface="Arial" charset="0"/>
              <a:ea typeface="MS PGothic" charset="0"/>
            </a:endParaRPr>
          </a:p>
          <a:p>
            <a:pPr>
              <a:defRPr/>
            </a:pPr>
            <a:endParaRPr lang="en-US" sz="1800" b="1" dirty="0">
              <a:latin typeface="Arial" charset="0"/>
              <a:ea typeface="MS PGothic" charset="0"/>
            </a:endParaRPr>
          </a:p>
          <a:p>
            <a:pPr>
              <a:defRPr/>
            </a:pPr>
            <a:endParaRPr lang="en-US" sz="1800" b="1" dirty="0">
              <a:latin typeface="Arial" charset="0"/>
              <a:ea typeface="MS PGothic" charset="0"/>
            </a:endParaRPr>
          </a:p>
          <a:p>
            <a:pPr marL="914400" lvl="1" indent="-457200">
              <a:buFont typeface="+mj-lt"/>
              <a:buAutoNum type="arabicPeriod"/>
              <a:defRPr/>
            </a:pPr>
            <a:r>
              <a:rPr lang="en-US" b="1" dirty="0">
                <a:latin typeface="Arial" charset="0"/>
                <a:ea typeface="MS PGothic" charset="0"/>
              </a:rPr>
              <a:t>Courses, research and operations</a:t>
            </a:r>
          </a:p>
          <a:p>
            <a:pPr marL="914400" lvl="1" indent="-457200">
              <a:buFont typeface="+mj-lt"/>
              <a:buAutoNum type="arabicPeriod"/>
              <a:defRPr/>
            </a:pPr>
            <a:endParaRPr lang="en-US" b="1" dirty="0">
              <a:latin typeface="Arial" charset="0"/>
              <a:ea typeface="MS PGothic" charset="0"/>
            </a:endParaRPr>
          </a:p>
          <a:p>
            <a:pPr marL="914400" lvl="1" indent="-457200">
              <a:buFont typeface="+mj-lt"/>
              <a:buAutoNum type="arabicPeriod"/>
              <a:defRPr/>
            </a:pPr>
            <a:r>
              <a:rPr lang="en-US" b="1" dirty="0">
                <a:latin typeface="Arial" charset="0"/>
                <a:ea typeface="MS PGothic" charset="0"/>
              </a:rPr>
              <a:t>Pilots and </a:t>
            </a:r>
            <a:r>
              <a:rPr lang="en-US" b="1" dirty="0">
                <a:latin typeface="Arial" charset="0"/>
                <a:ea typeface="MS PGothic" charset="0"/>
              </a:rPr>
              <a:t>pioneers</a:t>
            </a:r>
            <a:endParaRPr lang="en-US" b="1" dirty="0">
              <a:latin typeface="Arial" charset="0"/>
              <a:ea typeface="MS PGothic" charset="0"/>
            </a:endParaRPr>
          </a:p>
          <a:p>
            <a:pPr lvl="1">
              <a:buFontTx/>
              <a:buAutoNum type="arabicPeriod"/>
              <a:defRPr/>
            </a:pPr>
            <a:endParaRPr lang="en-US" b="1" dirty="0">
              <a:latin typeface="Arial" charset="0"/>
              <a:ea typeface="MS PGothic" charset="0"/>
            </a:endParaRPr>
          </a:p>
          <a:p>
            <a:pPr marL="914400" lvl="1" indent="-457200">
              <a:buFont typeface="+mj-lt"/>
              <a:buAutoNum type="arabicPeriod"/>
              <a:defRPr/>
            </a:pPr>
            <a:r>
              <a:rPr lang="en-US" b="1" dirty="0">
                <a:latin typeface="Arial" charset="0"/>
                <a:ea typeface="MS PGothic" charset="0"/>
              </a:rPr>
              <a:t>Accumulating and transferring knowledge</a:t>
            </a:r>
          </a:p>
          <a:p>
            <a:pPr marL="914400" lvl="1" indent="-457200">
              <a:buFont typeface="+mj-lt"/>
              <a:buAutoNum type="arabicPeriod"/>
              <a:defRPr/>
            </a:pPr>
            <a:endParaRPr lang="en-US" b="1" dirty="0">
              <a:latin typeface="Arial" charset="0"/>
              <a:ea typeface="MS PGothic" charset="0"/>
            </a:endParaRPr>
          </a:p>
          <a:p>
            <a:pPr marL="914400" lvl="1" indent="-457200">
              <a:buFont typeface="+mj-lt"/>
              <a:buAutoNum type="arabicPeriod"/>
              <a:defRPr/>
            </a:pPr>
            <a:r>
              <a:rPr lang="en-US" b="1" dirty="0">
                <a:latin typeface="Arial" charset="0"/>
                <a:ea typeface="MS PGothic" charset="0"/>
              </a:rPr>
              <a:t>Seeking </a:t>
            </a:r>
            <a:r>
              <a:rPr lang="en-US" b="1" dirty="0">
                <a:latin typeface="Arial" charset="0"/>
                <a:ea typeface="MS PGothic" charset="0"/>
              </a:rPr>
              <a:t>synergies </a:t>
            </a:r>
            <a:r>
              <a:rPr lang="en-US" b="1" dirty="0">
                <a:latin typeface="Arial" charset="0"/>
                <a:ea typeface="MS PGothic" charset="0"/>
              </a:rPr>
              <a:t>(ADB)</a:t>
            </a:r>
          </a:p>
          <a:p>
            <a:pPr lvl="1">
              <a:defRPr/>
            </a:pPr>
            <a:endParaRPr lang="en-US" b="1" dirty="0">
              <a:latin typeface="Arial" charset="0"/>
              <a:ea typeface="MS PGothic" charset="0"/>
            </a:endParaRPr>
          </a:p>
          <a:p>
            <a:pPr marL="914400" lvl="1" indent="-457200">
              <a:buFont typeface="+mj-lt"/>
              <a:buAutoNum type="arabicPeriod"/>
              <a:defRPr/>
            </a:pPr>
            <a:r>
              <a:rPr lang="en-US" b="1" dirty="0">
                <a:latin typeface="Arial" charset="0"/>
                <a:ea typeface="MS PGothic" charset="0"/>
              </a:rPr>
              <a:t>Start early (in schools)</a:t>
            </a:r>
          </a:p>
        </p:txBody>
      </p:sp>
      <p:sp>
        <p:nvSpPr>
          <p:cNvPr id="44034" name="Right Arrow 4"/>
          <p:cNvSpPr>
            <a:spLocks noChangeArrowheads="1"/>
          </p:cNvSpPr>
          <p:nvPr/>
        </p:nvSpPr>
        <p:spPr bwMode="auto">
          <a:xfrm>
            <a:off x="236538" y="4476750"/>
            <a:ext cx="971550" cy="542925"/>
          </a:xfrm>
          <a:prstGeom prst="rightArrow">
            <a:avLst>
              <a:gd name="adj1" fmla="val 50000"/>
              <a:gd name="adj2" fmla="val 49890"/>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it-IT" altLang="it-IT">
              <a:solidFill>
                <a:srgbClr val="FF0000"/>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
          <p:cNvSpPr>
            <a:spLocks noChangeArrowheads="1"/>
          </p:cNvSpPr>
          <p:nvPr/>
        </p:nvSpPr>
        <p:spPr bwMode="auto">
          <a:xfrm>
            <a:off x="407988" y="211138"/>
            <a:ext cx="40163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it-IT" sz="1800" b="1"/>
              <a:t>Inclusive and Resilient Schools: Schoolhouses for Armenia</a:t>
            </a:r>
            <a:r>
              <a:rPr lang="en-US" altLang="en-US" sz="1800" b="1"/>
              <a:t>’</a:t>
            </a:r>
            <a:r>
              <a:rPr lang="en-US" altLang="it-IT" sz="1800" b="1"/>
              <a:t>s Children in the 21</a:t>
            </a:r>
            <a:r>
              <a:rPr lang="en-US" altLang="it-IT" sz="1800" b="1" baseline="30000"/>
              <a:t>st</a:t>
            </a:r>
            <a:r>
              <a:rPr lang="en-US" altLang="it-IT" sz="1800" b="1"/>
              <a:t> Century</a:t>
            </a:r>
            <a:endParaRPr lang="en-US" altLang="it-IT" sz="1800"/>
          </a:p>
        </p:txBody>
      </p:sp>
      <p:pic>
        <p:nvPicPr>
          <p:cNvPr id="45058" name="Picture 1" descr="AUA ACE.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20038" y="6100763"/>
            <a:ext cx="1985962" cy="757237"/>
          </a:xfrm>
          <a:prstGeom prst="rect">
            <a:avLst/>
          </a:prstGeom>
          <a:noFill/>
          <a:ln w="9525">
            <a:solidFill>
              <a:srgbClr val="E8D10E"/>
            </a:solidFill>
            <a:miter lim="800000"/>
            <a:headEnd/>
            <a:tailEnd/>
          </a:ln>
          <a:extLst>
            <a:ext uri="{909E8E84-426E-40DD-AFC4-6F175D3DCCD1}">
              <a14:hiddenFill xmlns:a14="http://schemas.microsoft.com/office/drawing/2010/main">
                <a:solidFill>
                  <a:srgbClr val="FFFFFF"/>
                </a:solidFill>
              </a14:hiddenFill>
            </a:ext>
          </a:extLst>
        </p:spPr>
      </p:pic>
      <p:pic>
        <p:nvPicPr>
          <p:cNvPr id="45059" name="Picture 3" descr="111"/>
          <p:cNvPicPr>
            <a:picLocks noChangeAspect="1" noChangeArrowheads="1"/>
          </p:cNvPicPr>
          <p:nvPr/>
        </p:nvPicPr>
        <p:blipFill>
          <a:blip r:embed="rId3">
            <a:lum bright="-10000" contrast="20000"/>
            <a:extLst>
              <a:ext uri="{28A0092B-C50C-407E-A947-70E740481C1C}">
                <a14:useLocalDpi xmlns:a14="http://schemas.microsoft.com/office/drawing/2010/main" val="0"/>
              </a:ext>
            </a:extLst>
          </a:blip>
          <a:srcRect/>
          <a:stretch>
            <a:fillRect/>
          </a:stretch>
        </p:blipFill>
        <p:spPr bwMode="auto">
          <a:xfrm>
            <a:off x="6689725" y="119063"/>
            <a:ext cx="99060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4888" y="444500"/>
            <a:ext cx="21907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1" descr="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44975" y="455613"/>
            <a:ext cx="2454275"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5" descr="Inclusive and Resilient Schools.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575" y="1789113"/>
            <a:ext cx="7620000" cy="506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3" name="TextBox 6"/>
          <p:cNvSpPr txBox="1">
            <a:spLocks noChangeArrowheads="1"/>
          </p:cNvSpPr>
          <p:nvPr/>
        </p:nvSpPr>
        <p:spPr bwMode="auto">
          <a:xfrm>
            <a:off x="7874000" y="1382713"/>
            <a:ext cx="1919288"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it-IT" sz="1800" b="1"/>
              <a:t>ADB is extending a loan to Armenia to rebuilt seismically safe schools.</a:t>
            </a:r>
          </a:p>
          <a:p>
            <a:endParaRPr lang="en-US" altLang="it-IT" sz="1800" b="1"/>
          </a:p>
          <a:p>
            <a:r>
              <a:rPr lang="en-US" altLang="it-IT" sz="1800" b="1"/>
              <a:t>We are working to make sure the new schools will also  address inclusiveness and resource/energy concerns</a:t>
            </a:r>
          </a:p>
        </p:txBody>
      </p:sp>
      <p:sp>
        <p:nvSpPr>
          <p:cNvPr id="45064" name="Rectangle 7"/>
          <p:cNvSpPr>
            <a:spLocks noChangeArrowheads="1"/>
          </p:cNvSpPr>
          <p:nvPr/>
        </p:nvSpPr>
        <p:spPr bwMode="auto">
          <a:xfrm>
            <a:off x="444500" y="1254125"/>
            <a:ext cx="72326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1600"/>
              <a:t>“</a:t>
            </a:r>
            <a:r>
              <a:rPr lang="en-US" altLang="it-IT" sz="1600"/>
              <a:t>The 21st century school facilities should themselves serve as pedagogical tools, teaching students about using energy and water optimally and generating energy from renewable sources, creating an environment where children learn about life-cycles of materials and health impacts of materials.</a:t>
            </a:r>
            <a:r>
              <a:rPr lang="en-US" altLang="en-US" sz="1600"/>
              <a:t>”</a:t>
            </a:r>
            <a:endParaRPr lang="en-US" altLang="it-IT" sz="160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ChangeArrowheads="1"/>
          </p:cNvSpPr>
          <p:nvPr/>
        </p:nvSpPr>
        <p:spPr bwMode="auto">
          <a:xfrm>
            <a:off x="776288" y="520700"/>
            <a:ext cx="8405812" cy="523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sz="3200" b="1" dirty="0">
                <a:latin typeface="Arial" charset="0"/>
                <a:ea typeface="MS PGothic" charset="0"/>
              </a:rPr>
              <a:t>What is happening at AUA on renewables, energy efficiency, and environment</a:t>
            </a:r>
          </a:p>
          <a:p>
            <a:pPr>
              <a:defRPr/>
            </a:pPr>
            <a:endParaRPr lang="en-US" sz="1800" b="1" dirty="0">
              <a:latin typeface="Arial" charset="0"/>
              <a:ea typeface="MS PGothic" charset="0"/>
            </a:endParaRPr>
          </a:p>
          <a:p>
            <a:pPr>
              <a:defRPr/>
            </a:pPr>
            <a:endParaRPr lang="en-US" sz="1800" b="1" dirty="0">
              <a:latin typeface="Arial" charset="0"/>
              <a:ea typeface="MS PGothic" charset="0"/>
            </a:endParaRPr>
          </a:p>
          <a:p>
            <a:pPr>
              <a:defRPr/>
            </a:pPr>
            <a:endParaRPr lang="en-US" sz="1800" b="1" dirty="0">
              <a:latin typeface="Arial" charset="0"/>
              <a:ea typeface="MS PGothic" charset="0"/>
            </a:endParaRPr>
          </a:p>
          <a:p>
            <a:pPr marL="914400" lvl="1" indent="-457200">
              <a:buFont typeface="+mj-lt"/>
              <a:buAutoNum type="arabicPeriod"/>
              <a:defRPr/>
            </a:pPr>
            <a:r>
              <a:rPr lang="en-US" b="1" dirty="0">
                <a:latin typeface="Arial" charset="0"/>
                <a:ea typeface="MS PGothic" charset="0"/>
              </a:rPr>
              <a:t>Courses, research and operations</a:t>
            </a:r>
          </a:p>
          <a:p>
            <a:pPr marL="914400" lvl="1" indent="-457200">
              <a:buFont typeface="+mj-lt"/>
              <a:buAutoNum type="arabicPeriod"/>
              <a:defRPr/>
            </a:pPr>
            <a:endParaRPr lang="en-US" b="1" dirty="0">
              <a:latin typeface="Arial" charset="0"/>
              <a:ea typeface="MS PGothic" charset="0"/>
            </a:endParaRPr>
          </a:p>
          <a:p>
            <a:pPr marL="914400" lvl="1" indent="-457200">
              <a:buFont typeface="+mj-lt"/>
              <a:buAutoNum type="arabicPeriod"/>
              <a:defRPr/>
            </a:pPr>
            <a:r>
              <a:rPr lang="en-US" b="1" dirty="0">
                <a:latin typeface="Arial" charset="0"/>
                <a:ea typeface="MS PGothic" charset="0"/>
              </a:rPr>
              <a:t>Pilots and Pioneers</a:t>
            </a:r>
          </a:p>
          <a:p>
            <a:pPr lvl="1">
              <a:buFontTx/>
              <a:buAutoNum type="arabicPeriod"/>
              <a:defRPr/>
            </a:pPr>
            <a:endParaRPr lang="en-US" b="1" dirty="0">
              <a:latin typeface="Arial" charset="0"/>
              <a:ea typeface="MS PGothic" charset="0"/>
            </a:endParaRPr>
          </a:p>
          <a:p>
            <a:pPr marL="914400" lvl="1" indent="-457200">
              <a:buFont typeface="+mj-lt"/>
              <a:buAutoNum type="arabicPeriod"/>
              <a:defRPr/>
            </a:pPr>
            <a:r>
              <a:rPr lang="en-US" b="1" dirty="0">
                <a:latin typeface="Arial" charset="0"/>
                <a:ea typeface="MS PGothic" charset="0"/>
              </a:rPr>
              <a:t>Accumulating and transferring knowledge</a:t>
            </a:r>
          </a:p>
          <a:p>
            <a:pPr marL="914400" lvl="1" indent="-457200">
              <a:buFont typeface="+mj-lt"/>
              <a:buAutoNum type="arabicPeriod"/>
              <a:defRPr/>
            </a:pPr>
            <a:endParaRPr lang="en-US" b="1" dirty="0">
              <a:latin typeface="Arial" charset="0"/>
              <a:ea typeface="MS PGothic" charset="0"/>
            </a:endParaRPr>
          </a:p>
          <a:p>
            <a:pPr marL="914400" lvl="1" indent="-457200">
              <a:buFont typeface="+mj-lt"/>
              <a:buAutoNum type="arabicPeriod"/>
              <a:defRPr/>
            </a:pPr>
            <a:r>
              <a:rPr lang="en-US" b="1" dirty="0">
                <a:latin typeface="Arial" charset="0"/>
                <a:ea typeface="MS PGothic" charset="0"/>
              </a:rPr>
              <a:t>Seeking Synergies (ADB)</a:t>
            </a:r>
          </a:p>
          <a:p>
            <a:pPr lvl="1">
              <a:defRPr/>
            </a:pPr>
            <a:endParaRPr lang="en-US" b="1" dirty="0">
              <a:latin typeface="Arial" charset="0"/>
              <a:ea typeface="MS PGothic" charset="0"/>
            </a:endParaRPr>
          </a:p>
          <a:p>
            <a:pPr marL="914400" lvl="1" indent="-457200">
              <a:buFont typeface="+mj-lt"/>
              <a:buAutoNum type="arabicPeriod"/>
              <a:defRPr/>
            </a:pPr>
            <a:r>
              <a:rPr lang="en-US" b="1" dirty="0">
                <a:latin typeface="Arial" charset="0"/>
                <a:ea typeface="MS PGothic" charset="0"/>
              </a:rPr>
              <a:t>Start early (in schools)</a:t>
            </a:r>
          </a:p>
        </p:txBody>
      </p:sp>
      <p:sp>
        <p:nvSpPr>
          <p:cNvPr id="46082" name="Right Arrow 4"/>
          <p:cNvSpPr>
            <a:spLocks noChangeArrowheads="1"/>
          </p:cNvSpPr>
          <p:nvPr/>
        </p:nvSpPr>
        <p:spPr bwMode="auto">
          <a:xfrm>
            <a:off x="236538" y="5203825"/>
            <a:ext cx="971550" cy="542925"/>
          </a:xfrm>
          <a:prstGeom prst="rightArrow">
            <a:avLst>
              <a:gd name="adj1" fmla="val 50000"/>
              <a:gd name="adj2" fmla="val 49890"/>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it-IT" altLang="it-IT">
              <a:solidFill>
                <a:srgbClr val="FF0000"/>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645150" y="735013"/>
            <a:ext cx="3668713" cy="4994275"/>
          </a:xfrm>
          <a:prstGeom prst="rect">
            <a:avLst/>
          </a:prstGeom>
          <a:ln>
            <a:solidFill>
              <a:schemeClr val="tx1">
                <a:lumMod val="95000"/>
                <a:lumOff val="5000"/>
              </a:schemeClr>
            </a:solidFill>
          </a:ln>
        </p:spPr>
      </p:pic>
      <p:sp>
        <p:nvSpPr>
          <p:cNvPr id="47106" name="TextBox 2"/>
          <p:cNvSpPr txBox="1">
            <a:spLocks noChangeArrowheads="1"/>
          </p:cNvSpPr>
          <p:nvPr/>
        </p:nvSpPr>
        <p:spPr bwMode="auto">
          <a:xfrm>
            <a:off x="439738" y="1873250"/>
            <a:ext cx="5192712"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buFont typeface="Arial" pitchFamily="34" charset="0"/>
              <a:buChar char="•"/>
            </a:pPr>
            <a:r>
              <a:rPr lang="en-US" altLang="it-IT" sz="1800" b="1"/>
              <a:t>Extracurricular educational activities</a:t>
            </a:r>
          </a:p>
          <a:p>
            <a:pPr>
              <a:buFont typeface="Arial" pitchFamily="34" charset="0"/>
              <a:buChar char="•"/>
            </a:pPr>
            <a:endParaRPr lang="en-US" altLang="it-IT" sz="1800" b="1"/>
          </a:p>
          <a:p>
            <a:pPr>
              <a:buFont typeface="Arial" pitchFamily="34" charset="0"/>
              <a:buChar char="•"/>
            </a:pPr>
            <a:r>
              <a:rPr lang="en-US" altLang="it-IT" sz="1800" b="1"/>
              <a:t>Edible schoolyards</a:t>
            </a:r>
          </a:p>
          <a:p>
            <a:pPr>
              <a:buFont typeface="Arial" pitchFamily="34" charset="0"/>
              <a:buChar char="•"/>
            </a:pPr>
            <a:endParaRPr lang="en-US" altLang="it-IT" sz="1800" b="1"/>
          </a:p>
          <a:p>
            <a:pPr>
              <a:buFont typeface="Arial" pitchFamily="34" charset="0"/>
              <a:buChar char="•"/>
            </a:pPr>
            <a:r>
              <a:rPr lang="en-US" altLang="it-IT" sz="1800" b="1"/>
              <a:t>Curriculum integration</a:t>
            </a:r>
          </a:p>
          <a:p>
            <a:pPr>
              <a:buFont typeface="Arial" pitchFamily="34" charset="0"/>
              <a:buChar char="•"/>
            </a:pPr>
            <a:endParaRPr lang="en-US" altLang="it-IT" sz="1800" b="1"/>
          </a:p>
          <a:p>
            <a:pPr>
              <a:buFont typeface="Arial" pitchFamily="34" charset="0"/>
              <a:buChar char="•"/>
            </a:pPr>
            <a:r>
              <a:rPr lang="en-US" altLang="it-IT" sz="1800" b="1"/>
              <a:t>Green Schools – school students conducting energy and water audits of their school houses</a:t>
            </a:r>
          </a:p>
        </p:txBody>
      </p:sp>
      <p:pic>
        <p:nvPicPr>
          <p:cNvPr id="47107" name="Picture 1" descr="AUA ACE.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20038" y="6100763"/>
            <a:ext cx="1985962" cy="757237"/>
          </a:xfrm>
          <a:prstGeom prst="rect">
            <a:avLst/>
          </a:prstGeom>
          <a:noFill/>
          <a:ln w="9525">
            <a:solidFill>
              <a:srgbClr val="E8D10E"/>
            </a:solidFill>
            <a:miter lim="800000"/>
            <a:headEnd/>
            <a:tailEnd/>
          </a:ln>
          <a:extLst>
            <a:ext uri="{909E8E84-426E-40DD-AFC4-6F175D3DCCD1}">
              <a14:hiddenFill xmlns:a14="http://schemas.microsoft.com/office/drawing/2010/main">
                <a:solidFill>
                  <a:srgbClr val="FFFFFF"/>
                </a:solidFill>
              </a14:hiddenFill>
            </a:ext>
          </a:extLst>
        </p:spPr>
      </p:pic>
      <p:sp>
        <p:nvSpPr>
          <p:cNvPr id="47108" name="Rectangle 6"/>
          <p:cNvSpPr>
            <a:spLocks noChangeArrowheads="1"/>
          </p:cNvSpPr>
          <p:nvPr/>
        </p:nvSpPr>
        <p:spPr bwMode="auto">
          <a:xfrm>
            <a:off x="461963" y="601663"/>
            <a:ext cx="35020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sz="2400">
                <a:solidFill>
                  <a:schemeClr val="tx1"/>
                </a:solidFill>
                <a:latin typeface="Arial" pitchFamily="34" charset="0"/>
                <a:ea typeface="ＭＳ Ｐゴシック" pitchFamily="34" charset="-128"/>
              </a:defRPr>
            </a:lvl1pPr>
            <a:lvl2pPr marL="6350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lvl="1"/>
            <a:r>
              <a:rPr lang="en-US" altLang="it-IT" b="1"/>
              <a:t>Start early (in schools)</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2632075" y="-17463"/>
            <a:ext cx="5943600" cy="2190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0" name="Picture 1"/>
          <p:cNvPicPr>
            <a:picLocks noChangeAspect="1"/>
          </p:cNvPicPr>
          <p:nvPr/>
        </p:nvPicPr>
        <p:blipFill>
          <a:blip r:embed="rId4">
            <a:extLst>
              <a:ext uri="{28A0092B-C50C-407E-A947-70E740481C1C}">
                <a14:useLocalDpi xmlns:a14="http://schemas.microsoft.com/office/drawing/2010/main" val="0"/>
              </a:ext>
            </a:extLst>
          </a:blip>
          <a:srcRect t="10493" b="8643"/>
          <a:stretch>
            <a:fillRect/>
          </a:stretch>
        </p:blipFill>
        <p:spPr bwMode="auto">
          <a:xfrm>
            <a:off x="0" y="-17463"/>
            <a:ext cx="2649538" cy="2190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7"/>
          <p:cNvSpPr>
            <a:spLocks noChangeArrowheads="1"/>
          </p:cNvSpPr>
          <p:nvPr/>
        </p:nvSpPr>
        <p:spPr bwMode="auto">
          <a:xfrm>
            <a:off x="647700" y="2835275"/>
            <a:ext cx="7772400" cy="343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30000"/>
              </a:lnSpc>
              <a:defRPr/>
            </a:pPr>
            <a:r>
              <a:rPr lang="en-US" sz="2800" b="1" dirty="0">
                <a:latin typeface="+mn-lt"/>
                <a:ea typeface="ＭＳ Ｐゴシック" charset="0"/>
                <a:cs typeface="Lantinghei SC Demibold" charset="0"/>
              </a:rPr>
              <a:t>THANK YOU</a:t>
            </a:r>
          </a:p>
          <a:p>
            <a:pPr>
              <a:lnSpc>
                <a:spcPct val="130000"/>
              </a:lnSpc>
              <a:defRPr/>
            </a:pPr>
            <a:endParaRPr lang="en-US" sz="2000" dirty="0">
              <a:latin typeface="+mn-lt"/>
              <a:ea typeface="ＭＳ Ｐゴシック" charset="0"/>
              <a:cs typeface="Lantinghei SC Demibold" charset="0"/>
            </a:endParaRPr>
          </a:p>
          <a:p>
            <a:pPr>
              <a:lnSpc>
                <a:spcPct val="130000"/>
              </a:lnSpc>
              <a:defRPr/>
            </a:pPr>
            <a:r>
              <a:rPr lang="en-US" sz="2000" dirty="0">
                <a:latin typeface="+mn-lt"/>
                <a:ea typeface="ＭＳ Ｐゴシック" charset="0"/>
                <a:cs typeface="Lantinghei SC Demibold" charset="0"/>
              </a:rPr>
              <a:t>Alen Amirkhanian, Director</a:t>
            </a:r>
          </a:p>
          <a:p>
            <a:pPr>
              <a:lnSpc>
                <a:spcPct val="130000"/>
              </a:lnSpc>
              <a:defRPr/>
            </a:pPr>
            <a:r>
              <a:rPr lang="en-US" sz="2000" dirty="0">
                <a:latin typeface="+mn-lt"/>
                <a:ea typeface="ＭＳ Ｐゴシック" charset="0"/>
                <a:cs typeface="Lantinghei SC Demibold" charset="0"/>
              </a:rPr>
              <a:t>AUA Acopian Center for the Environment</a:t>
            </a:r>
          </a:p>
          <a:p>
            <a:pPr>
              <a:lnSpc>
                <a:spcPct val="130000"/>
              </a:lnSpc>
              <a:defRPr/>
            </a:pPr>
            <a:r>
              <a:rPr lang="en-US" sz="2000" dirty="0">
                <a:latin typeface="+mn-lt"/>
                <a:ea typeface="ＭＳ Ｐゴシック" charset="0"/>
                <a:cs typeface="Lantinghei SC Demibold" charset="0"/>
              </a:rPr>
              <a:t>American University of Armenia</a:t>
            </a:r>
          </a:p>
          <a:p>
            <a:pPr>
              <a:lnSpc>
                <a:spcPct val="130000"/>
              </a:lnSpc>
              <a:defRPr/>
            </a:pPr>
            <a:r>
              <a:rPr lang="en-US" sz="2000" dirty="0">
                <a:latin typeface="+mn-lt"/>
                <a:ea typeface="ＭＳ Ｐゴシック" charset="0"/>
                <a:cs typeface="Lantinghei SC Demibold" charset="0"/>
                <a:hlinkClick r:id="rId5"/>
              </a:rPr>
              <a:t>alen@aua.am</a:t>
            </a:r>
            <a:endParaRPr lang="en-US" sz="2000" dirty="0">
              <a:latin typeface="+mn-lt"/>
              <a:ea typeface="ＭＳ Ｐゴシック" charset="0"/>
              <a:cs typeface="Lantinghei SC Demibold" charset="0"/>
            </a:endParaRPr>
          </a:p>
          <a:p>
            <a:pPr>
              <a:lnSpc>
                <a:spcPct val="130000"/>
              </a:lnSpc>
              <a:defRPr/>
            </a:pPr>
            <a:r>
              <a:rPr lang="en-US" sz="2000" dirty="0">
                <a:latin typeface="+mn-lt"/>
                <a:ea typeface="ＭＳ Ｐゴシック" charset="0"/>
                <a:cs typeface="Lantinghei SC Demibold" charset="0"/>
                <a:hlinkClick r:id="rId6"/>
              </a:rPr>
              <a:t>http://ace.aua.am</a:t>
            </a:r>
            <a:r>
              <a:rPr lang="en-US" sz="2000" dirty="0">
                <a:latin typeface="+mn-lt"/>
                <a:ea typeface="ＭＳ Ｐゴシック" charset="0"/>
                <a:cs typeface="Lantinghei SC Demibold" charset="0"/>
              </a:rPr>
              <a:t> </a:t>
            </a:r>
          </a:p>
          <a:p>
            <a:pPr>
              <a:lnSpc>
                <a:spcPct val="130000"/>
              </a:lnSpc>
              <a:defRPr/>
            </a:pPr>
            <a:endParaRPr lang="en-US" sz="2000" b="1" dirty="0">
              <a:latin typeface="+mn-lt"/>
              <a:ea typeface="ＭＳ Ｐゴシック" charset="0"/>
              <a:cs typeface="Lantinghei SC Demibold" charset="0"/>
            </a:endParaRPr>
          </a:p>
        </p:txBody>
      </p:sp>
      <p:pic>
        <p:nvPicPr>
          <p:cNvPr id="48132" name="Picture 3"/>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8512175" y="-12700"/>
            <a:ext cx="1430338" cy="690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ppt_x</p:attrName>
                                        </p:attrNameLst>
                                      </p:cBhvr>
                                      <p:tavLst>
                                        <p:tav tm="0">
                                          <p:val>
                                            <p:strVal val="#ppt_x-#ppt_w*1.125000"/>
                                          </p:val>
                                        </p:tav>
                                        <p:tav tm="100000">
                                          <p:val>
                                            <p:strVal val="#ppt_x"/>
                                          </p:val>
                                        </p:tav>
                                      </p:tavLst>
                                    </p:anim>
                                    <p:animEffect transition="in" filter="wipe(right)">
                                      <p:cBhvr>
                                        <p:cTn id="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rcRect l="3333" t="24409" b="17503"/>
          <a:stretch>
            <a:fillRect/>
          </a:stretch>
        </p:blipFill>
        <p:spPr bwMode="auto">
          <a:xfrm>
            <a:off x="2632075" y="-17463"/>
            <a:ext cx="5935663" cy="2190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4" name="Picture 1"/>
          <p:cNvPicPr>
            <a:picLocks noChangeAspect="1"/>
          </p:cNvPicPr>
          <p:nvPr/>
        </p:nvPicPr>
        <p:blipFill>
          <a:blip r:embed="rId4">
            <a:extLst>
              <a:ext uri="{28A0092B-C50C-407E-A947-70E740481C1C}">
                <a14:useLocalDpi xmlns:a14="http://schemas.microsoft.com/office/drawing/2010/main" val="0"/>
              </a:ext>
            </a:extLst>
          </a:blip>
          <a:srcRect t="10493" b="8643"/>
          <a:stretch>
            <a:fillRect/>
          </a:stretch>
        </p:blipFill>
        <p:spPr bwMode="auto">
          <a:xfrm>
            <a:off x="0" y="-17463"/>
            <a:ext cx="2649538" cy="2190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3"/>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8512175" y="-12700"/>
            <a:ext cx="1430338" cy="690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Box 2"/>
          <p:cNvSpPr txBox="1">
            <a:spLocks noChangeArrowheads="1"/>
          </p:cNvSpPr>
          <p:nvPr/>
        </p:nvSpPr>
        <p:spPr bwMode="auto">
          <a:xfrm>
            <a:off x="806450" y="2359025"/>
            <a:ext cx="3427413" cy="631825"/>
          </a:xfrm>
          <a:prstGeom prst="rect">
            <a:avLst/>
          </a:prstGeom>
          <a:solidFill>
            <a:srgbClr val="B38B2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US" altLang="it-IT" sz="2000" b="1">
                <a:solidFill>
                  <a:srgbClr val="254061"/>
                </a:solidFill>
              </a:rPr>
              <a:t>Degree Programs</a:t>
            </a:r>
          </a:p>
        </p:txBody>
      </p:sp>
      <p:sp>
        <p:nvSpPr>
          <p:cNvPr id="18437" name="TextBox 7"/>
          <p:cNvSpPr txBox="1">
            <a:spLocks noChangeArrowheads="1"/>
          </p:cNvSpPr>
          <p:nvPr/>
        </p:nvSpPr>
        <p:spPr bwMode="auto">
          <a:xfrm>
            <a:off x="4745038" y="2359025"/>
            <a:ext cx="3429000" cy="639763"/>
          </a:xfrm>
          <a:prstGeom prst="rect">
            <a:avLst/>
          </a:prstGeom>
          <a:solidFill>
            <a:srgbClr val="B38B2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US" altLang="it-IT" sz="2000" b="1">
                <a:solidFill>
                  <a:srgbClr val="254061"/>
                </a:solidFill>
              </a:rPr>
              <a:t>Research</a:t>
            </a:r>
          </a:p>
        </p:txBody>
      </p:sp>
      <p:sp>
        <p:nvSpPr>
          <p:cNvPr id="11" name="Rectangle 10"/>
          <p:cNvSpPr/>
          <p:nvPr/>
        </p:nvSpPr>
        <p:spPr>
          <a:xfrm>
            <a:off x="4724400" y="3013075"/>
            <a:ext cx="3708400" cy="2254250"/>
          </a:xfrm>
          <a:prstGeom prst="rect">
            <a:avLst/>
          </a:prstGeom>
        </p:spPr>
        <p:txBody>
          <a:bodyPr>
            <a:spAutoFit/>
          </a:bodyPr>
          <a:lstStyle/>
          <a:p>
            <a:pPr>
              <a:lnSpc>
                <a:spcPct val="130000"/>
              </a:lnSpc>
              <a:defRPr/>
            </a:pPr>
            <a:r>
              <a:rPr lang="en-US" sz="1400" b="1" dirty="0">
                <a:latin typeface="Lantinghei SC Demibold"/>
                <a:ea typeface="ＭＳ Ｐゴシック" charset="0"/>
                <a:cs typeface="Lantinghei SC Demibold"/>
              </a:rPr>
              <a:t>9 Centers/Labs</a:t>
            </a:r>
          </a:p>
          <a:p>
            <a:pPr marL="171450" indent="-171450">
              <a:lnSpc>
                <a:spcPct val="130000"/>
              </a:lnSpc>
              <a:buFont typeface="Arial"/>
              <a:buChar char="•"/>
              <a:defRPr/>
            </a:pPr>
            <a:r>
              <a:rPr lang="en-US" sz="1050" dirty="0">
                <a:latin typeface="Lantinghei SC Demibold"/>
                <a:ea typeface="ＭＳ Ｐゴシック" charset="0"/>
                <a:cs typeface="Lantinghei SC Demibold"/>
              </a:rPr>
              <a:t>Acopian Center for the Environment </a:t>
            </a:r>
          </a:p>
          <a:p>
            <a:pPr marL="171450" indent="-171450">
              <a:lnSpc>
                <a:spcPct val="130000"/>
              </a:lnSpc>
              <a:buFont typeface="Arial"/>
              <a:buChar char="•"/>
              <a:defRPr/>
            </a:pPr>
            <a:r>
              <a:rPr lang="en-US" sz="1050" dirty="0">
                <a:latin typeface="Lantinghei SC Demibold"/>
                <a:ea typeface="ＭＳ Ｐゴシック" charset="0"/>
                <a:cs typeface="Lantinghei SC Demibold"/>
              </a:rPr>
              <a:t>Center for Responsible Mining</a:t>
            </a:r>
          </a:p>
          <a:p>
            <a:pPr marL="171450" indent="-171450">
              <a:lnSpc>
                <a:spcPct val="130000"/>
              </a:lnSpc>
              <a:buFont typeface="Arial"/>
              <a:buChar char="•"/>
              <a:defRPr/>
            </a:pPr>
            <a:r>
              <a:rPr lang="en-US" sz="1050" dirty="0">
                <a:latin typeface="Lantinghei SC Demibold"/>
                <a:ea typeface="ＭＳ Ｐゴシック" charset="0"/>
                <a:cs typeface="Lantinghei SC Demibold"/>
              </a:rPr>
              <a:t>[GIS &amp; Remote Sensing Lab] </a:t>
            </a:r>
          </a:p>
          <a:p>
            <a:pPr marL="171450" indent="-171450">
              <a:lnSpc>
                <a:spcPct val="130000"/>
              </a:lnSpc>
              <a:buFont typeface="Arial"/>
              <a:buChar char="•"/>
              <a:defRPr/>
            </a:pPr>
            <a:r>
              <a:rPr lang="en-US" sz="1050" dirty="0">
                <a:latin typeface="Lantinghei SC Demibold"/>
                <a:ea typeface="ＭＳ Ｐゴシック" charset="0"/>
                <a:cs typeface="Lantinghei SC Demibold"/>
              </a:rPr>
              <a:t>Entrepreneurship &amp; Product Innovation Center</a:t>
            </a:r>
          </a:p>
          <a:p>
            <a:pPr marL="171450" indent="-171450">
              <a:lnSpc>
                <a:spcPct val="130000"/>
              </a:lnSpc>
              <a:buFont typeface="Arial"/>
              <a:buChar char="•"/>
              <a:defRPr/>
            </a:pPr>
            <a:r>
              <a:rPr lang="en-US" sz="1050" dirty="0">
                <a:latin typeface="Lantinghei SC Demibold"/>
                <a:ea typeface="ＭＳ Ｐゴシック" charset="0"/>
                <a:cs typeface="Lantinghei SC Demibold"/>
              </a:rPr>
              <a:t>Engineering Research Center</a:t>
            </a:r>
          </a:p>
          <a:p>
            <a:pPr marL="171450" indent="-171450">
              <a:lnSpc>
                <a:spcPct val="130000"/>
              </a:lnSpc>
              <a:buFont typeface="Arial"/>
              <a:buChar char="•"/>
              <a:defRPr/>
            </a:pPr>
            <a:r>
              <a:rPr lang="en-US" sz="1050" dirty="0">
                <a:latin typeface="Lantinghei SC Demibold"/>
                <a:ea typeface="ＭＳ Ｐゴシック" charset="0"/>
                <a:cs typeface="Lantinghei SC Demibold"/>
              </a:rPr>
              <a:t>Center for Public Health Research &amp; Dev.</a:t>
            </a:r>
          </a:p>
          <a:p>
            <a:pPr marL="171450" indent="-171450">
              <a:lnSpc>
                <a:spcPct val="130000"/>
              </a:lnSpc>
              <a:buFont typeface="Arial"/>
              <a:buChar char="•"/>
              <a:defRPr/>
            </a:pPr>
            <a:r>
              <a:rPr lang="en-US" sz="1050" dirty="0">
                <a:latin typeface="Lantinghei SC Demibold"/>
                <a:ea typeface="ＭＳ Ｐゴシック" charset="0"/>
                <a:cs typeface="Lantinghei SC Demibold"/>
              </a:rPr>
              <a:t>Center for Applied Linguistics</a:t>
            </a:r>
          </a:p>
          <a:p>
            <a:pPr marL="171450" indent="-171450">
              <a:lnSpc>
                <a:spcPct val="130000"/>
              </a:lnSpc>
              <a:buFont typeface="Arial"/>
              <a:buChar char="•"/>
              <a:defRPr/>
            </a:pPr>
            <a:r>
              <a:rPr lang="en-US" sz="1050" dirty="0" err="1">
                <a:latin typeface="Lantinghei SC Demibold"/>
                <a:ea typeface="ＭＳ Ｐゴシック" charset="0"/>
                <a:cs typeface="Lantinghei SC Demibold"/>
              </a:rPr>
              <a:t>Turpanjian</a:t>
            </a:r>
            <a:r>
              <a:rPr lang="en-US" sz="1050" dirty="0">
                <a:latin typeface="Lantinghei SC Demibold"/>
                <a:ea typeface="ＭＳ Ｐゴシック" charset="0"/>
                <a:cs typeface="Lantinghei SC Demibold"/>
              </a:rPr>
              <a:t> Center for Policy Analysis</a:t>
            </a:r>
          </a:p>
          <a:p>
            <a:pPr marL="171450" indent="-171450">
              <a:lnSpc>
                <a:spcPct val="130000"/>
              </a:lnSpc>
              <a:buFont typeface="Arial"/>
              <a:buChar char="•"/>
              <a:defRPr/>
            </a:pPr>
            <a:r>
              <a:rPr lang="en-US" sz="1050" dirty="0">
                <a:latin typeface="Lantinghei SC Demibold"/>
                <a:ea typeface="ＭＳ Ｐゴシック" charset="0"/>
                <a:cs typeface="Lantinghei SC Demibold"/>
              </a:rPr>
              <a:t>Legal Resources Center</a:t>
            </a:r>
          </a:p>
        </p:txBody>
      </p:sp>
      <p:sp>
        <p:nvSpPr>
          <p:cNvPr id="18439" name="TextBox 11"/>
          <p:cNvSpPr txBox="1">
            <a:spLocks noChangeArrowheads="1"/>
          </p:cNvSpPr>
          <p:nvPr/>
        </p:nvSpPr>
        <p:spPr bwMode="auto">
          <a:xfrm rot="-5400000">
            <a:off x="-2151062" y="4295775"/>
            <a:ext cx="4706937" cy="461963"/>
          </a:xfrm>
          <a:prstGeom prst="rect">
            <a:avLst/>
          </a:prstGeom>
          <a:solidFill>
            <a:srgbClr val="B38B2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US" altLang="it-IT" b="1">
                <a:solidFill>
                  <a:srgbClr val="254061"/>
                </a:solidFill>
              </a:rPr>
              <a:t>ACADEMIC</a:t>
            </a:r>
          </a:p>
        </p:txBody>
      </p:sp>
      <p:sp>
        <p:nvSpPr>
          <p:cNvPr id="13" name="Rectangle 12"/>
          <p:cNvSpPr/>
          <p:nvPr/>
        </p:nvSpPr>
        <p:spPr>
          <a:xfrm>
            <a:off x="841375" y="3013075"/>
            <a:ext cx="3049588" cy="3582988"/>
          </a:xfrm>
          <a:prstGeom prst="rect">
            <a:avLst/>
          </a:prstGeom>
        </p:spPr>
        <p:txBody>
          <a:bodyPr>
            <a:spAutoFit/>
          </a:bodyPr>
          <a:lstStyle/>
          <a:p>
            <a:pPr>
              <a:lnSpc>
                <a:spcPct val="130000"/>
              </a:lnSpc>
              <a:defRPr/>
            </a:pPr>
            <a:r>
              <a:rPr lang="en-US" sz="1400" b="1" dirty="0">
                <a:latin typeface="Lantinghei SC Demibold"/>
                <a:ea typeface="ＭＳ Ｐゴシック" charset="0"/>
                <a:cs typeface="Lantinghei SC Demibold"/>
              </a:rPr>
              <a:t>8 Masters degrees</a:t>
            </a:r>
          </a:p>
          <a:p>
            <a:pPr marL="230188" lvl="1" indent="-169863">
              <a:lnSpc>
                <a:spcPct val="130000"/>
              </a:lnSpc>
              <a:buFont typeface="Arial"/>
              <a:buChar char="•"/>
              <a:defRPr/>
            </a:pPr>
            <a:r>
              <a:rPr lang="en-US" sz="1050" dirty="0">
                <a:latin typeface="Lantinghei SC Demibold"/>
                <a:ea typeface="ＭＳ Ｐゴシック" charset="0"/>
                <a:cs typeface="Lantinghei SC Demibold"/>
              </a:rPr>
              <a:t>Public Health</a:t>
            </a:r>
          </a:p>
          <a:p>
            <a:pPr marL="230188" lvl="1" indent="-169863">
              <a:lnSpc>
                <a:spcPct val="130000"/>
              </a:lnSpc>
              <a:buFont typeface="Arial"/>
              <a:buChar char="•"/>
              <a:defRPr/>
            </a:pPr>
            <a:r>
              <a:rPr lang="en-US" sz="1050" dirty="0">
                <a:latin typeface="Lantinghei SC Demibold"/>
                <a:ea typeface="ＭＳ Ｐゴシック" charset="0"/>
                <a:cs typeface="Lantinghei SC Demibold"/>
              </a:rPr>
              <a:t>Computer &amp; Info Science</a:t>
            </a:r>
          </a:p>
          <a:p>
            <a:pPr marL="230188" lvl="1" indent="-169863">
              <a:lnSpc>
                <a:spcPct val="130000"/>
              </a:lnSpc>
              <a:buFont typeface="Arial"/>
              <a:buChar char="•"/>
              <a:defRPr/>
            </a:pPr>
            <a:r>
              <a:rPr lang="en-US" sz="1050" dirty="0">
                <a:latin typeface="Lantinghei SC Demibold"/>
                <a:ea typeface="ＭＳ Ｐゴシック" charset="0"/>
                <a:cs typeface="Lantinghei SC Demibold"/>
              </a:rPr>
              <a:t>Industrial </a:t>
            </a:r>
            <a:r>
              <a:rPr lang="en-US" sz="1050" dirty="0" err="1">
                <a:latin typeface="Lantinghei SC Demibold"/>
                <a:ea typeface="ＭＳ Ｐゴシック" charset="0"/>
                <a:cs typeface="Lantinghei SC Demibold"/>
              </a:rPr>
              <a:t>Eng</a:t>
            </a:r>
            <a:r>
              <a:rPr lang="en-US" sz="1050" dirty="0">
                <a:latin typeface="Lantinghei SC Demibold"/>
                <a:ea typeface="ＭＳ Ｐゴシック" charset="0"/>
                <a:cs typeface="Lantinghei SC Demibold"/>
              </a:rPr>
              <a:t> &amp; Systems </a:t>
            </a:r>
            <a:r>
              <a:rPr lang="en-US" sz="1050" dirty="0" err="1">
                <a:latin typeface="Lantinghei SC Demibold"/>
                <a:ea typeface="ＭＳ Ｐゴシック" charset="0"/>
                <a:cs typeface="Lantinghei SC Demibold"/>
              </a:rPr>
              <a:t>Mngmt</a:t>
            </a:r>
            <a:endParaRPr lang="en-US" sz="1050" dirty="0">
              <a:latin typeface="Lantinghei SC Demibold"/>
              <a:ea typeface="ＭＳ Ｐゴシック" charset="0"/>
              <a:cs typeface="Lantinghei SC Demibold"/>
            </a:endParaRPr>
          </a:p>
          <a:p>
            <a:pPr marL="230188" lvl="1" indent="-169863">
              <a:lnSpc>
                <a:spcPct val="130000"/>
              </a:lnSpc>
              <a:buFont typeface="Arial"/>
              <a:buChar char="•"/>
              <a:defRPr/>
            </a:pPr>
            <a:r>
              <a:rPr lang="en-US" sz="1050" dirty="0">
                <a:latin typeface="Lantinghei SC Demibold"/>
                <a:ea typeface="ＭＳ Ｐゴシック" charset="0"/>
                <a:cs typeface="Lantinghei SC Demibold"/>
              </a:rPr>
              <a:t>TEFL</a:t>
            </a:r>
          </a:p>
          <a:p>
            <a:pPr marL="230188" lvl="1" indent="-169863">
              <a:lnSpc>
                <a:spcPct val="130000"/>
              </a:lnSpc>
              <a:buFont typeface="Arial"/>
              <a:buChar char="•"/>
              <a:defRPr/>
            </a:pPr>
            <a:r>
              <a:rPr lang="en-US" sz="1050" dirty="0" err="1">
                <a:latin typeface="Lantinghei SC Demibold"/>
                <a:ea typeface="ＭＳ Ｐゴシック" charset="0"/>
                <a:cs typeface="Lantinghei SC Demibold"/>
              </a:rPr>
              <a:t>Poli</a:t>
            </a:r>
            <a:r>
              <a:rPr lang="en-US" sz="1050" dirty="0">
                <a:latin typeface="Lantinghei SC Demibold"/>
                <a:ea typeface="ＭＳ Ｐゴシック" charset="0"/>
                <a:cs typeface="Lantinghei SC Demibold"/>
              </a:rPr>
              <a:t> </a:t>
            </a:r>
            <a:r>
              <a:rPr lang="en-US" sz="1050" dirty="0" err="1">
                <a:latin typeface="Lantinghei SC Demibold"/>
                <a:ea typeface="ＭＳ Ｐゴシック" charset="0"/>
                <a:cs typeface="Lantinghei SC Demibold"/>
              </a:rPr>
              <a:t>Sci</a:t>
            </a:r>
            <a:r>
              <a:rPr lang="en-US" sz="1050" dirty="0">
                <a:latin typeface="Lantinghei SC Demibold"/>
                <a:ea typeface="ＭＳ Ｐゴシック" charset="0"/>
                <a:cs typeface="Lantinghei SC Demibold"/>
              </a:rPr>
              <a:t> and Intl Affairs</a:t>
            </a:r>
          </a:p>
          <a:p>
            <a:pPr marL="230188" lvl="1" indent="-169863">
              <a:lnSpc>
                <a:spcPct val="130000"/>
              </a:lnSpc>
              <a:buFont typeface="Arial"/>
              <a:buChar char="•"/>
              <a:defRPr/>
            </a:pPr>
            <a:r>
              <a:rPr lang="en-US" sz="1050" dirty="0">
                <a:latin typeface="Lantinghei SC Demibold"/>
                <a:ea typeface="ＭＳ Ｐゴシック" charset="0"/>
                <a:cs typeface="Lantinghei SC Demibold"/>
              </a:rPr>
              <a:t>Law</a:t>
            </a:r>
          </a:p>
          <a:p>
            <a:pPr marL="230188" lvl="1" indent="-169863">
              <a:lnSpc>
                <a:spcPct val="130000"/>
              </a:lnSpc>
              <a:buFont typeface="Arial"/>
              <a:buChar char="•"/>
              <a:defRPr/>
            </a:pPr>
            <a:r>
              <a:rPr lang="en-US" sz="1050" dirty="0">
                <a:latin typeface="Lantinghei SC Demibold"/>
                <a:ea typeface="ＭＳ Ｐゴシック" charset="0"/>
                <a:cs typeface="Lantinghei SC Demibold"/>
              </a:rPr>
              <a:t>MBA</a:t>
            </a:r>
          </a:p>
          <a:p>
            <a:pPr marL="230188" lvl="1" indent="-169863">
              <a:lnSpc>
                <a:spcPct val="130000"/>
              </a:lnSpc>
              <a:buFont typeface="Arial"/>
              <a:buChar char="•"/>
              <a:defRPr/>
            </a:pPr>
            <a:r>
              <a:rPr lang="en-US" sz="1050" dirty="0">
                <a:latin typeface="Lantinghei SC Demibold"/>
                <a:ea typeface="ＭＳ Ｐゴシック" charset="0"/>
                <a:cs typeface="Lantinghei SC Demibold"/>
              </a:rPr>
              <a:t>Economics</a:t>
            </a:r>
          </a:p>
          <a:p>
            <a:pPr>
              <a:lnSpc>
                <a:spcPct val="130000"/>
              </a:lnSpc>
              <a:defRPr/>
            </a:pPr>
            <a:endParaRPr lang="en-US" sz="900" b="1" dirty="0">
              <a:latin typeface="Lantinghei SC Demibold"/>
              <a:ea typeface="ＭＳ Ｐゴシック" charset="0"/>
              <a:cs typeface="Lantinghei SC Demibold"/>
            </a:endParaRPr>
          </a:p>
          <a:p>
            <a:pPr>
              <a:lnSpc>
                <a:spcPct val="130000"/>
              </a:lnSpc>
              <a:defRPr/>
            </a:pPr>
            <a:r>
              <a:rPr lang="en-US" sz="1400" b="1" dirty="0">
                <a:latin typeface="Lantinghei SC Demibold"/>
                <a:ea typeface="ＭＳ Ｐゴシック" charset="0"/>
                <a:cs typeface="Lantinghei SC Demibold"/>
              </a:rPr>
              <a:t>3 Bachelors degrees</a:t>
            </a:r>
          </a:p>
          <a:p>
            <a:pPr marL="230188" lvl="1" indent="-169863">
              <a:lnSpc>
                <a:spcPct val="130000"/>
              </a:lnSpc>
              <a:buFont typeface="Arial"/>
              <a:buChar char="•"/>
              <a:defRPr/>
            </a:pPr>
            <a:r>
              <a:rPr lang="en-US" sz="1050" dirty="0">
                <a:latin typeface="Lantinghei SC Demibold"/>
                <a:ea typeface="ＭＳ Ｐゴシック" charset="0"/>
                <a:cs typeface="Lantinghei SC Demibold"/>
              </a:rPr>
              <a:t>Computational Sciences</a:t>
            </a:r>
          </a:p>
          <a:p>
            <a:pPr marL="230188" lvl="1" indent="-169863">
              <a:lnSpc>
                <a:spcPct val="130000"/>
              </a:lnSpc>
              <a:buFont typeface="Arial"/>
              <a:buChar char="•"/>
              <a:defRPr/>
            </a:pPr>
            <a:r>
              <a:rPr lang="en-US" sz="1050" dirty="0">
                <a:latin typeface="Lantinghei SC Demibold"/>
                <a:ea typeface="ＭＳ Ｐゴシック" charset="0"/>
                <a:cs typeface="Lantinghei SC Demibold"/>
              </a:rPr>
              <a:t>Business Administration</a:t>
            </a:r>
          </a:p>
          <a:p>
            <a:pPr marL="230188" lvl="1" indent="-169863">
              <a:lnSpc>
                <a:spcPct val="130000"/>
              </a:lnSpc>
              <a:buFont typeface="Arial"/>
              <a:buChar char="•"/>
              <a:defRPr/>
            </a:pPr>
            <a:r>
              <a:rPr lang="en-US" sz="1050" dirty="0">
                <a:latin typeface="Lantinghei SC Demibold"/>
                <a:ea typeface="ＭＳ Ｐゴシック" charset="0"/>
                <a:cs typeface="Lantinghei SC Demibold"/>
              </a:rPr>
              <a:t>English &amp; Communications</a:t>
            </a:r>
          </a:p>
          <a:p>
            <a:pPr marL="60325" lvl="1">
              <a:lnSpc>
                <a:spcPct val="130000"/>
              </a:lnSpc>
              <a:defRPr/>
            </a:pPr>
            <a:endParaRPr lang="en-US" sz="1050" b="1" dirty="0">
              <a:latin typeface="Lantinghei SC Demibold"/>
              <a:ea typeface="ＭＳ Ｐゴシック" charset="0"/>
              <a:cs typeface="Lantinghei SC Demibold"/>
            </a:endParaRPr>
          </a:p>
          <a:p>
            <a:pPr marL="60325" lvl="1">
              <a:lnSpc>
                <a:spcPct val="130000"/>
              </a:lnSpc>
              <a:defRPr/>
            </a:pPr>
            <a:r>
              <a:rPr lang="en-US" sz="1200" b="1" dirty="0">
                <a:latin typeface="Lantinghei SC Demibold"/>
                <a:ea typeface="ＭＳ Ｐゴシック" charset="0"/>
                <a:cs typeface="Lantinghei SC Demibold"/>
              </a:rPr>
              <a:t>Certificate programs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5"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rcRect t="21463" b="11591"/>
          <a:stretch>
            <a:fillRect/>
          </a:stretch>
        </p:blipFill>
        <p:spPr bwMode="auto">
          <a:xfrm>
            <a:off x="2625725" y="-17463"/>
            <a:ext cx="6275388" cy="2190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2" name="Picture 1"/>
          <p:cNvPicPr>
            <a:picLocks noChangeAspect="1"/>
          </p:cNvPicPr>
          <p:nvPr/>
        </p:nvPicPr>
        <p:blipFill>
          <a:blip r:embed="rId4">
            <a:extLst>
              <a:ext uri="{28A0092B-C50C-407E-A947-70E740481C1C}">
                <a14:useLocalDpi xmlns:a14="http://schemas.microsoft.com/office/drawing/2010/main" val="0"/>
              </a:ext>
            </a:extLst>
          </a:blip>
          <a:srcRect t="10493" b="8643"/>
          <a:stretch>
            <a:fillRect/>
          </a:stretch>
        </p:blipFill>
        <p:spPr bwMode="auto">
          <a:xfrm>
            <a:off x="0" y="-17463"/>
            <a:ext cx="2649538" cy="2190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3"/>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8512175" y="-12700"/>
            <a:ext cx="1430338" cy="690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Box 2"/>
          <p:cNvSpPr txBox="1">
            <a:spLocks noChangeArrowheads="1"/>
          </p:cNvSpPr>
          <p:nvPr/>
        </p:nvSpPr>
        <p:spPr bwMode="auto">
          <a:xfrm>
            <a:off x="784225" y="2511425"/>
            <a:ext cx="2470150" cy="639763"/>
          </a:xfrm>
          <a:prstGeom prst="rect">
            <a:avLst/>
          </a:prstGeom>
          <a:solidFill>
            <a:srgbClr val="B38B2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US" altLang="it-IT" sz="1800" b="1">
                <a:solidFill>
                  <a:srgbClr val="254061"/>
                </a:solidFill>
              </a:rPr>
              <a:t>Extension</a:t>
            </a:r>
          </a:p>
        </p:txBody>
      </p:sp>
      <p:sp>
        <p:nvSpPr>
          <p:cNvPr id="20485" name="TextBox 7"/>
          <p:cNvSpPr txBox="1">
            <a:spLocks noChangeArrowheads="1"/>
          </p:cNvSpPr>
          <p:nvPr/>
        </p:nvSpPr>
        <p:spPr bwMode="auto">
          <a:xfrm>
            <a:off x="784225" y="4010025"/>
            <a:ext cx="2470150" cy="639763"/>
          </a:xfrm>
          <a:prstGeom prst="rect">
            <a:avLst/>
          </a:prstGeom>
          <a:solidFill>
            <a:srgbClr val="B38B2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US" altLang="it-IT" sz="1800" b="1">
                <a:solidFill>
                  <a:srgbClr val="254061"/>
                </a:solidFill>
              </a:rPr>
              <a:t>Rural &amp; Regional Development</a:t>
            </a:r>
          </a:p>
        </p:txBody>
      </p:sp>
      <p:sp>
        <p:nvSpPr>
          <p:cNvPr id="20486" name="Rectangle 10"/>
          <p:cNvSpPr>
            <a:spLocks noChangeArrowheads="1"/>
          </p:cNvSpPr>
          <p:nvPr/>
        </p:nvSpPr>
        <p:spPr bwMode="auto">
          <a:xfrm>
            <a:off x="3330575" y="3975100"/>
            <a:ext cx="5095875" cy="116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169863" indent="-169863">
              <a:lnSpc>
                <a:spcPct val="90000"/>
              </a:lnSpc>
              <a:spcAft>
                <a:spcPts val="700"/>
              </a:spcAft>
              <a:buFont typeface="Arial" charset="0"/>
              <a:buChar char="•"/>
              <a:defRPr/>
            </a:pPr>
            <a:r>
              <a:rPr lang="en-US" sz="1600" b="1" dirty="0" err="1">
                <a:latin typeface="+mn-lt"/>
                <a:ea typeface="ＭＳ Ｐゴシック" charset="0"/>
                <a:cs typeface="Lantinghei SC Demibold" charset="0"/>
              </a:rPr>
              <a:t>Turpanjian</a:t>
            </a:r>
            <a:r>
              <a:rPr lang="en-US" sz="1600" b="1" dirty="0">
                <a:latin typeface="+mn-lt"/>
                <a:ea typeface="ＭＳ Ｐゴシック" charset="0"/>
                <a:cs typeface="Lantinghei SC Demibold" charset="0"/>
              </a:rPr>
              <a:t> Rural Development Program </a:t>
            </a:r>
            <a:r>
              <a:rPr lang="en-US" sz="1600" dirty="0">
                <a:latin typeface="+mn-lt"/>
                <a:ea typeface="ＭＳ Ｐゴシック" charset="0"/>
                <a:cs typeface="Lantinghei SC Demibold" charset="0"/>
              </a:rPr>
              <a:t>(revolving loan fund and tech assist.)</a:t>
            </a:r>
          </a:p>
          <a:p>
            <a:pPr marL="169863" indent="-169863">
              <a:lnSpc>
                <a:spcPct val="90000"/>
              </a:lnSpc>
              <a:spcAft>
                <a:spcPts val="700"/>
              </a:spcAft>
              <a:buFont typeface="Arial" charset="0"/>
              <a:buChar char="•"/>
              <a:defRPr/>
            </a:pPr>
            <a:r>
              <a:rPr lang="en-US" sz="1600" b="1" dirty="0">
                <a:latin typeface="+mn-lt"/>
                <a:ea typeface="ＭＳ Ｐゴシック" charset="0"/>
                <a:cs typeface="Lantinghei SC Demibold" charset="0"/>
              </a:rPr>
              <a:t>Library</a:t>
            </a:r>
          </a:p>
          <a:p>
            <a:pPr marL="169863" indent="-169863">
              <a:lnSpc>
                <a:spcPct val="90000"/>
              </a:lnSpc>
              <a:spcAft>
                <a:spcPts val="700"/>
              </a:spcAft>
              <a:buFont typeface="Arial" charset="0"/>
              <a:buChar char="•"/>
              <a:defRPr/>
            </a:pPr>
            <a:r>
              <a:rPr lang="en-US" sz="1600" b="1" dirty="0">
                <a:latin typeface="+mn-lt"/>
                <a:ea typeface="ＭＳ Ｐゴシック" charset="0"/>
                <a:cs typeface="Lantinghei SC Demibold" charset="0"/>
              </a:rPr>
              <a:t>Eye care clinics</a:t>
            </a:r>
          </a:p>
        </p:txBody>
      </p:sp>
      <p:sp>
        <p:nvSpPr>
          <p:cNvPr id="20487" name="TextBox 11"/>
          <p:cNvSpPr txBox="1">
            <a:spLocks noChangeArrowheads="1"/>
          </p:cNvSpPr>
          <p:nvPr/>
        </p:nvSpPr>
        <p:spPr bwMode="auto">
          <a:xfrm rot="-5400000">
            <a:off x="-2151063" y="4325938"/>
            <a:ext cx="4708525" cy="400050"/>
          </a:xfrm>
          <a:prstGeom prst="rect">
            <a:avLst/>
          </a:prstGeom>
          <a:solidFill>
            <a:srgbClr val="B38B2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US" altLang="it-IT" sz="2000" b="1">
                <a:solidFill>
                  <a:srgbClr val="254061"/>
                </a:solidFill>
              </a:rPr>
              <a:t>Higher Education and Society</a:t>
            </a:r>
          </a:p>
        </p:txBody>
      </p:sp>
      <p:sp>
        <p:nvSpPr>
          <p:cNvPr id="20488" name="Rectangle 12"/>
          <p:cNvSpPr>
            <a:spLocks noChangeArrowheads="1"/>
          </p:cNvSpPr>
          <p:nvPr/>
        </p:nvSpPr>
        <p:spPr bwMode="auto">
          <a:xfrm>
            <a:off x="3330575" y="2478088"/>
            <a:ext cx="4778375" cy="76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169863" indent="-169863">
              <a:lnSpc>
                <a:spcPct val="90000"/>
              </a:lnSpc>
              <a:buFont typeface="Arial" charset="0"/>
              <a:buChar char="•"/>
              <a:defRPr/>
            </a:pPr>
            <a:r>
              <a:rPr lang="en-US" sz="1600" b="1" dirty="0">
                <a:latin typeface="+mn-lt"/>
                <a:ea typeface="ＭＳ Ｐゴシック" charset="0"/>
                <a:cs typeface="Lantinghei SC Demibold" charset="0"/>
              </a:rPr>
              <a:t>Non-degree, life-long learning courses open to all; several thousand people a year are served</a:t>
            </a:r>
          </a:p>
        </p:txBody>
      </p:sp>
      <p:sp>
        <p:nvSpPr>
          <p:cNvPr id="20489" name="TextBox 13"/>
          <p:cNvSpPr txBox="1">
            <a:spLocks noChangeArrowheads="1"/>
          </p:cNvSpPr>
          <p:nvPr/>
        </p:nvSpPr>
        <p:spPr bwMode="auto">
          <a:xfrm>
            <a:off x="784225" y="5632450"/>
            <a:ext cx="2470150" cy="639763"/>
          </a:xfrm>
          <a:prstGeom prst="rect">
            <a:avLst/>
          </a:prstGeom>
          <a:solidFill>
            <a:srgbClr val="B38B2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US" altLang="it-IT" sz="1800" b="1">
                <a:solidFill>
                  <a:srgbClr val="254061"/>
                </a:solidFill>
              </a:rPr>
              <a:t>Community Outreach</a:t>
            </a:r>
          </a:p>
        </p:txBody>
      </p:sp>
      <p:sp>
        <p:nvSpPr>
          <p:cNvPr id="20490" name="Rectangle 14"/>
          <p:cNvSpPr>
            <a:spLocks noChangeArrowheads="1"/>
          </p:cNvSpPr>
          <p:nvPr/>
        </p:nvSpPr>
        <p:spPr bwMode="auto">
          <a:xfrm>
            <a:off x="3330575" y="5665788"/>
            <a:ext cx="5521325" cy="94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169863" indent="-169863">
              <a:lnSpc>
                <a:spcPct val="90000"/>
              </a:lnSpc>
              <a:spcAft>
                <a:spcPts val="700"/>
              </a:spcAft>
              <a:buFont typeface="Arial" charset="0"/>
              <a:buChar char="•"/>
              <a:defRPr/>
            </a:pPr>
            <a:r>
              <a:rPr lang="en-US" sz="1600" b="1" dirty="0">
                <a:latin typeface="+mn-lt"/>
                <a:ea typeface="ＭＳ Ｐゴシック" charset="0"/>
                <a:cs typeface="Lantinghei SC Demibold" charset="0"/>
              </a:rPr>
              <a:t>Digital Library of Ancient Manuscripts</a:t>
            </a:r>
          </a:p>
          <a:p>
            <a:pPr marL="169863" indent="-169863">
              <a:lnSpc>
                <a:spcPct val="90000"/>
              </a:lnSpc>
              <a:spcAft>
                <a:spcPts val="700"/>
              </a:spcAft>
              <a:buFont typeface="Arial" charset="0"/>
              <a:buChar char="•"/>
              <a:defRPr/>
            </a:pPr>
            <a:r>
              <a:rPr lang="en-US" sz="1600" b="1" dirty="0">
                <a:latin typeface="+mn-lt"/>
                <a:ea typeface="ＭＳ Ｐゴシック" charset="0"/>
                <a:cs typeface="Lantinghei SC Demibold" charset="0"/>
              </a:rPr>
              <a:t>Extracurricular </a:t>
            </a:r>
            <a:r>
              <a:rPr lang="en-US" sz="1600" b="1" dirty="0">
                <a:latin typeface="+mn-lt"/>
                <a:ea typeface="ＭＳ Ｐゴシック" charset="0"/>
                <a:cs typeface="Lantinghei SC Demibold" charset="0"/>
              </a:rPr>
              <a:t>English teaching</a:t>
            </a:r>
          </a:p>
          <a:p>
            <a:pPr marL="169863" indent="-169863">
              <a:lnSpc>
                <a:spcPct val="90000"/>
              </a:lnSpc>
              <a:spcAft>
                <a:spcPts val="700"/>
              </a:spcAft>
              <a:buFont typeface="Arial" charset="0"/>
              <a:buChar char="•"/>
              <a:defRPr/>
            </a:pPr>
            <a:r>
              <a:rPr lang="en-US" sz="1600" b="1" dirty="0">
                <a:latin typeface="+mn-lt"/>
                <a:ea typeface="ＭＳ Ｐゴシック" charset="0"/>
                <a:cs typeface="Lantinghei SC Demibold" charset="0"/>
              </a:rPr>
              <a:t>Extracurricular Environmental Education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left)">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p:cNvPicPr>
          <p:nvPr/>
        </p:nvPicPr>
        <p:blipFill>
          <a:blip r:embed="rId3">
            <a:extLst>
              <a:ext uri="{28A0092B-C50C-407E-A947-70E740481C1C}">
                <a14:useLocalDpi xmlns:a14="http://schemas.microsoft.com/office/drawing/2010/main" val="0"/>
              </a:ext>
            </a:extLst>
          </a:blip>
          <a:srcRect t="10493" b="8643"/>
          <a:stretch>
            <a:fillRect/>
          </a:stretch>
        </p:blipFill>
        <p:spPr bwMode="auto">
          <a:xfrm>
            <a:off x="0" y="-17463"/>
            <a:ext cx="2649538" cy="2190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TextBox 2"/>
          <p:cNvSpPr txBox="1">
            <a:spLocks noChangeArrowheads="1"/>
          </p:cNvSpPr>
          <p:nvPr/>
        </p:nvSpPr>
        <p:spPr bwMode="auto">
          <a:xfrm>
            <a:off x="581025" y="2503488"/>
            <a:ext cx="2673350" cy="903287"/>
          </a:xfrm>
          <a:prstGeom prst="rect">
            <a:avLst/>
          </a:prstGeom>
          <a:solidFill>
            <a:srgbClr val="B38B2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lnSpc>
                <a:spcPct val="80000"/>
              </a:lnSpc>
            </a:pPr>
            <a:r>
              <a:rPr lang="en-US" altLang="it-IT" sz="1800" b="1">
                <a:solidFill>
                  <a:srgbClr val="254061"/>
                </a:solidFill>
              </a:rPr>
              <a:t>Erasmus+ </a:t>
            </a:r>
          </a:p>
          <a:p>
            <a:pPr algn="ctr">
              <a:lnSpc>
                <a:spcPct val="80000"/>
              </a:lnSpc>
            </a:pPr>
            <a:r>
              <a:rPr lang="en-US" altLang="it-IT" sz="1800" b="1">
                <a:solidFill>
                  <a:srgbClr val="254061"/>
                </a:solidFill>
              </a:rPr>
              <a:t>Key Action 1: </a:t>
            </a:r>
          </a:p>
          <a:p>
            <a:pPr algn="ctr">
              <a:lnSpc>
                <a:spcPct val="80000"/>
              </a:lnSpc>
            </a:pPr>
            <a:r>
              <a:rPr lang="en-US" altLang="it-IT" sz="1800" b="1">
                <a:solidFill>
                  <a:srgbClr val="254061"/>
                </a:solidFill>
              </a:rPr>
              <a:t>Mobility</a:t>
            </a:r>
          </a:p>
        </p:txBody>
      </p:sp>
      <p:sp>
        <p:nvSpPr>
          <p:cNvPr id="22531" name="Rectangle 10"/>
          <p:cNvSpPr>
            <a:spLocks noChangeArrowheads="1"/>
          </p:cNvSpPr>
          <p:nvPr/>
        </p:nvSpPr>
        <p:spPr bwMode="auto">
          <a:xfrm>
            <a:off x="3330575" y="3767138"/>
            <a:ext cx="50958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169863" indent="-169863">
              <a:spcAft>
                <a:spcPts val="0"/>
              </a:spcAft>
              <a:buFont typeface="Arial" charset="0"/>
              <a:buChar char="•"/>
              <a:defRPr/>
            </a:pPr>
            <a:r>
              <a:rPr lang="en-US" sz="1400" b="1" dirty="0">
                <a:latin typeface="+mn-lt"/>
                <a:ea typeface="ＭＳ Ｐゴシック" charset="0"/>
                <a:cs typeface="Lantinghei SC Demibold" charset="0"/>
              </a:rPr>
              <a:t>4 Tempus</a:t>
            </a:r>
          </a:p>
          <a:p>
            <a:pPr marL="169863" indent="-169863">
              <a:spcAft>
                <a:spcPts val="0"/>
              </a:spcAft>
              <a:buFont typeface="Arial" charset="0"/>
              <a:buChar char="•"/>
              <a:defRPr/>
            </a:pPr>
            <a:r>
              <a:rPr lang="en-US" sz="1400" b="1" dirty="0">
                <a:latin typeface="+mn-lt"/>
                <a:ea typeface="ＭＳ Ｐゴシック" charset="0"/>
                <a:cs typeface="Lantinghei SC Demibold" charset="0"/>
              </a:rPr>
              <a:t>1 Erasmus+: MAUREEB</a:t>
            </a:r>
          </a:p>
          <a:p>
            <a:pPr marL="169863" indent="-169863">
              <a:spcAft>
                <a:spcPts val="0"/>
              </a:spcAft>
              <a:buFont typeface="Arial" charset="0"/>
              <a:buChar char="•"/>
              <a:defRPr/>
            </a:pPr>
            <a:r>
              <a:rPr lang="en-US" sz="1400" b="1" dirty="0">
                <a:latin typeface="+mn-lt"/>
                <a:ea typeface="ＭＳ Ｐゴシック" charset="0"/>
                <a:cs typeface="Lantinghei SC Demibold" charset="0"/>
              </a:rPr>
              <a:t>8 Applications for 2016 call: 2 as coordinating partner</a:t>
            </a:r>
          </a:p>
        </p:txBody>
      </p:sp>
      <p:sp>
        <p:nvSpPr>
          <p:cNvPr id="22532" name="TextBox 11"/>
          <p:cNvSpPr txBox="1">
            <a:spLocks noChangeArrowheads="1"/>
          </p:cNvSpPr>
          <p:nvPr/>
        </p:nvSpPr>
        <p:spPr bwMode="auto">
          <a:xfrm rot="-5400000">
            <a:off x="-2151063" y="4325938"/>
            <a:ext cx="4708525" cy="400050"/>
          </a:xfrm>
          <a:prstGeom prst="rect">
            <a:avLst/>
          </a:prstGeom>
          <a:solidFill>
            <a:srgbClr val="B38B2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US" altLang="it-IT" sz="2000" b="1">
                <a:solidFill>
                  <a:srgbClr val="254061"/>
                </a:solidFill>
              </a:rPr>
              <a:t>Portfolio of EU Programs Expanding</a:t>
            </a:r>
          </a:p>
        </p:txBody>
      </p:sp>
      <p:sp>
        <p:nvSpPr>
          <p:cNvPr id="22533" name="Rectangle 12"/>
          <p:cNvSpPr>
            <a:spLocks noChangeArrowheads="1"/>
          </p:cNvSpPr>
          <p:nvPr/>
        </p:nvSpPr>
        <p:spPr bwMode="auto">
          <a:xfrm>
            <a:off x="3330575" y="2478088"/>
            <a:ext cx="477837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169863" indent="-169863">
              <a:spcAft>
                <a:spcPts val="0"/>
              </a:spcAft>
              <a:buFont typeface="Arial" charset="0"/>
              <a:buChar char="•"/>
              <a:defRPr/>
            </a:pPr>
            <a:r>
              <a:rPr lang="en-US" sz="1400" b="1" dirty="0">
                <a:latin typeface="+mn-lt"/>
                <a:ea typeface="ＭＳ Ｐゴシック" charset="0"/>
                <a:cs typeface="Lantinghei SC Demibold" charset="0"/>
              </a:rPr>
              <a:t>NTNU - </a:t>
            </a:r>
            <a:r>
              <a:rPr lang="en-US" sz="1400" b="1" dirty="0">
                <a:latin typeface="+mn-lt"/>
                <a:ea typeface="ＭＳ Ｐゴシック" charset="0"/>
              </a:rPr>
              <a:t>In 2 years, 8 students and 6 faculty/staff; starts in Spring 2016</a:t>
            </a:r>
          </a:p>
          <a:p>
            <a:pPr marL="169863" indent="-169863">
              <a:spcAft>
                <a:spcPts val="0"/>
              </a:spcAft>
              <a:buFont typeface="Arial" charset="0"/>
              <a:buChar char="•"/>
              <a:defRPr/>
            </a:pPr>
            <a:r>
              <a:rPr lang="en-US" sz="1400" b="1" dirty="0">
                <a:latin typeface="+mn-lt"/>
                <a:ea typeface="ＭＳ Ｐゴシック" charset="0"/>
                <a:cs typeface="Lantinghei SC Demibold" charset="0"/>
              </a:rPr>
              <a:t>8 Applications for 2016 call: France, Greece, Germany, Latvia, Romania, Spain, Turkey </a:t>
            </a:r>
          </a:p>
        </p:txBody>
      </p:sp>
      <p:pic>
        <p:nvPicPr>
          <p:cNvPr id="16" name="Picture 6" descr="NTNU.tiff"/>
          <p:cNvPicPr>
            <a:picLocks noChangeAspect="1"/>
          </p:cNvPicPr>
          <p:nvPr/>
        </p:nvPicPr>
        <p:blipFill>
          <a:blip r:embed="rId4">
            <a:extLst>
              <a:ext uri="{28A0092B-C50C-407E-A947-70E740481C1C}">
                <a14:useLocalDpi xmlns:a14="http://schemas.microsoft.com/office/drawing/2010/main" val="0"/>
              </a:ext>
            </a:extLst>
          </a:blip>
          <a:srcRect b="30437"/>
          <a:stretch>
            <a:fillRect/>
          </a:stretch>
        </p:blipFill>
        <p:spPr bwMode="auto">
          <a:xfrm>
            <a:off x="2652713" y="-6350"/>
            <a:ext cx="6189662"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3"/>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8512175" y="-12700"/>
            <a:ext cx="1430338" cy="690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TextBox 16"/>
          <p:cNvSpPr txBox="1">
            <a:spLocks noChangeArrowheads="1"/>
          </p:cNvSpPr>
          <p:nvPr/>
        </p:nvSpPr>
        <p:spPr bwMode="auto">
          <a:xfrm>
            <a:off x="581025" y="3684588"/>
            <a:ext cx="2673350" cy="904875"/>
          </a:xfrm>
          <a:prstGeom prst="rect">
            <a:avLst/>
          </a:prstGeom>
          <a:solidFill>
            <a:srgbClr val="B38B2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lnSpc>
                <a:spcPct val="80000"/>
              </a:lnSpc>
            </a:pPr>
            <a:r>
              <a:rPr lang="en-US" altLang="it-IT" sz="1800" b="1">
                <a:solidFill>
                  <a:srgbClr val="254061"/>
                </a:solidFill>
              </a:rPr>
              <a:t>Erasmus+ </a:t>
            </a:r>
          </a:p>
          <a:p>
            <a:pPr algn="ctr">
              <a:lnSpc>
                <a:spcPct val="80000"/>
              </a:lnSpc>
            </a:pPr>
            <a:r>
              <a:rPr lang="en-US" altLang="it-IT" sz="1800" b="1">
                <a:solidFill>
                  <a:srgbClr val="254061"/>
                </a:solidFill>
              </a:rPr>
              <a:t>Key Action 2:</a:t>
            </a:r>
          </a:p>
          <a:p>
            <a:pPr algn="ctr">
              <a:lnSpc>
                <a:spcPct val="80000"/>
              </a:lnSpc>
            </a:pPr>
            <a:r>
              <a:rPr lang="en-US" altLang="it-IT" sz="1800" b="1">
                <a:solidFill>
                  <a:srgbClr val="254061"/>
                </a:solidFill>
              </a:rPr>
              <a:t>Capacity Building</a:t>
            </a:r>
          </a:p>
        </p:txBody>
      </p:sp>
      <p:sp>
        <p:nvSpPr>
          <p:cNvPr id="18" name="Rectangle 17"/>
          <p:cNvSpPr/>
          <p:nvPr/>
        </p:nvSpPr>
        <p:spPr>
          <a:xfrm>
            <a:off x="576263" y="5859463"/>
            <a:ext cx="7805737" cy="912812"/>
          </a:xfrm>
          <a:prstGeom prst="rect">
            <a:avLst/>
          </a:prstGeom>
          <a:solidFill>
            <a:schemeClr val="accent6">
              <a:lumMod val="75000"/>
            </a:schemeClr>
          </a:solidFill>
        </p:spPr>
        <p:txBody>
          <a:bodyPr anchor="ctr">
            <a:spAutoFit/>
          </a:bodyPr>
          <a:lstStyle/>
          <a:p>
            <a:pPr>
              <a:lnSpc>
                <a:spcPct val="150000"/>
              </a:lnSpc>
              <a:spcAft>
                <a:spcPts val="0"/>
              </a:spcAft>
              <a:defRPr/>
            </a:pPr>
            <a:r>
              <a:rPr lang="en-US" sz="1400" b="1" dirty="0">
                <a:solidFill>
                  <a:schemeClr val="bg1"/>
                </a:solidFill>
                <a:latin typeface="Arial" charset="0"/>
                <a:ea typeface="ＭＳ Ｐゴシック" charset="0"/>
              </a:rPr>
              <a:t>Corporate &amp; Others: </a:t>
            </a:r>
            <a:r>
              <a:rPr lang="en-US" sz="1400" dirty="0">
                <a:solidFill>
                  <a:schemeClr val="bg1"/>
                </a:solidFill>
                <a:latin typeface="Arial" charset="0"/>
                <a:ea typeface="ＭＳ Ｐゴシック" charset="0"/>
              </a:rPr>
              <a:t>Volkswagen Foundation, Heinrich </a:t>
            </a:r>
            <a:r>
              <a:rPr lang="en-US" sz="1400" dirty="0" err="1">
                <a:solidFill>
                  <a:schemeClr val="bg1"/>
                </a:solidFill>
                <a:latin typeface="Arial" charset="0"/>
                <a:ea typeface="ＭＳ Ｐゴシック" charset="0"/>
              </a:rPr>
              <a:t>Boell</a:t>
            </a:r>
            <a:r>
              <a:rPr lang="en-US" sz="1400" dirty="0">
                <a:solidFill>
                  <a:schemeClr val="bg1"/>
                </a:solidFill>
                <a:latin typeface="Arial" charset="0"/>
                <a:ea typeface="ＭＳ Ｐゴシック" charset="0"/>
              </a:rPr>
              <a:t> </a:t>
            </a:r>
            <a:r>
              <a:rPr lang="en-US" sz="1400" dirty="0" err="1">
                <a:solidFill>
                  <a:schemeClr val="bg1"/>
                </a:solidFill>
                <a:latin typeface="Arial" charset="0"/>
                <a:ea typeface="ＭＳ Ｐゴシック" charset="0"/>
              </a:rPr>
              <a:t>Stiftung</a:t>
            </a:r>
            <a:r>
              <a:rPr lang="en-US" sz="1400" dirty="0">
                <a:solidFill>
                  <a:schemeClr val="bg1"/>
                </a:solidFill>
                <a:latin typeface="Arial" charset="0"/>
                <a:ea typeface="ＭＳ Ｐゴシック" charset="0"/>
              </a:rPr>
              <a:t>, </a:t>
            </a:r>
            <a:r>
              <a:rPr lang="en-US" sz="1400" dirty="0" err="1">
                <a:solidFill>
                  <a:schemeClr val="bg1"/>
                </a:solidFill>
                <a:latin typeface="Arial" charset="0"/>
                <a:ea typeface="ＭＳ Ｐゴシック" charset="0"/>
              </a:rPr>
              <a:t>Konrad</a:t>
            </a:r>
            <a:r>
              <a:rPr lang="en-US" sz="1400" dirty="0">
                <a:solidFill>
                  <a:schemeClr val="bg1"/>
                </a:solidFill>
                <a:latin typeface="Arial" charset="0"/>
                <a:ea typeface="ＭＳ Ｐゴシック" charset="0"/>
              </a:rPr>
              <a:t> </a:t>
            </a:r>
            <a:r>
              <a:rPr lang="en-US" sz="1400" dirty="0" err="1">
                <a:solidFill>
                  <a:schemeClr val="bg1"/>
                </a:solidFill>
                <a:latin typeface="Arial" charset="0"/>
                <a:ea typeface="ＭＳ Ｐゴシック" charset="0"/>
              </a:rPr>
              <a:t>Adenaur</a:t>
            </a:r>
            <a:r>
              <a:rPr lang="en-US" sz="1400" dirty="0">
                <a:solidFill>
                  <a:schemeClr val="bg1"/>
                </a:solidFill>
                <a:latin typeface="Arial" charset="0"/>
                <a:ea typeface="ＭＳ Ｐゴシック" charset="0"/>
              </a:rPr>
              <a:t> </a:t>
            </a:r>
            <a:r>
              <a:rPr lang="en-US" sz="1400" dirty="0" err="1">
                <a:solidFill>
                  <a:schemeClr val="bg1"/>
                </a:solidFill>
                <a:latin typeface="Arial" charset="0"/>
                <a:ea typeface="ＭＳ Ｐゴシック" charset="0"/>
              </a:rPr>
              <a:t>Stiffung</a:t>
            </a:r>
            <a:r>
              <a:rPr lang="en-US" sz="1400" dirty="0">
                <a:solidFill>
                  <a:schemeClr val="bg1"/>
                </a:solidFill>
                <a:latin typeface="Arial" charset="0"/>
                <a:ea typeface="ＭＳ Ｐゴシック" charset="0"/>
              </a:rPr>
              <a:t>, Samsung Corporation, National Instruments, Mentor Graphics</a:t>
            </a:r>
          </a:p>
          <a:p>
            <a:pPr>
              <a:lnSpc>
                <a:spcPct val="150000"/>
              </a:lnSpc>
              <a:spcAft>
                <a:spcPts val="0"/>
              </a:spcAft>
              <a:defRPr/>
            </a:pPr>
            <a:endParaRPr lang="en-US" sz="800" dirty="0">
              <a:solidFill>
                <a:schemeClr val="bg1"/>
              </a:solidFill>
              <a:latin typeface="Arial" charset="0"/>
              <a:ea typeface="ＭＳ Ｐゴシック" charset="0"/>
            </a:endParaRPr>
          </a:p>
        </p:txBody>
      </p:sp>
      <p:sp>
        <p:nvSpPr>
          <p:cNvPr id="22538" name="TextBox 16"/>
          <p:cNvSpPr txBox="1">
            <a:spLocks noChangeArrowheads="1"/>
          </p:cNvSpPr>
          <p:nvPr/>
        </p:nvSpPr>
        <p:spPr bwMode="auto">
          <a:xfrm>
            <a:off x="581025" y="4859338"/>
            <a:ext cx="2673350" cy="904875"/>
          </a:xfrm>
          <a:prstGeom prst="rect">
            <a:avLst/>
          </a:prstGeom>
          <a:solidFill>
            <a:srgbClr val="B38B2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lnSpc>
                <a:spcPct val="80000"/>
              </a:lnSpc>
            </a:pPr>
            <a:r>
              <a:rPr lang="en-US" altLang="it-IT" sz="1800" b="1">
                <a:solidFill>
                  <a:srgbClr val="254061"/>
                </a:solidFill>
              </a:rPr>
              <a:t>Other EU-Funded Projects</a:t>
            </a:r>
          </a:p>
        </p:txBody>
      </p:sp>
      <p:sp>
        <p:nvSpPr>
          <p:cNvPr id="13" name="Rectangle 10"/>
          <p:cNvSpPr>
            <a:spLocks noChangeArrowheads="1"/>
          </p:cNvSpPr>
          <p:nvPr/>
        </p:nvSpPr>
        <p:spPr bwMode="auto">
          <a:xfrm>
            <a:off x="3330575" y="4941888"/>
            <a:ext cx="50958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169863" indent="-169863">
              <a:spcAft>
                <a:spcPts val="0"/>
              </a:spcAft>
              <a:buFont typeface="Arial" charset="0"/>
              <a:buChar char="•"/>
              <a:defRPr/>
            </a:pPr>
            <a:r>
              <a:rPr lang="en-US" sz="1400" b="1" dirty="0">
                <a:latin typeface="+mn-lt"/>
                <a:ea typeface="ＭＳ Ｐゴシック" charset="0"/>
                <a:cs typeface="Lantinghei SC Demibold" charset="0"/>
              </a:rPr>
              <a:t>2 projects with Black Sea Cross Border </a:t>
            </a:r>
            <a:r>
              <a:rPr lang="en-US" sz="1400" b="1" dirty="0" err="1">
                <a:latin typeface="+mn-lt"/>
                <a:ea typeface="ＭＳ Ｐゴシック" charset="0"/>
                <a:cs typeface="Lantinghei SC Demibold" charset="0"/>
              </a:rPr>
              <a:t>Programme</a:t>
            </a:r>
            <a:endParaRPr lang="en-US" sz="1400" b="1" dirty="0">
              <a:latin typeface="+mn-lt"/>
              <a:ea typeface="ＭＳ Ｐゴシック" charset="0"/>
              <a:cs typeface="Lantinghei SC Demibold" charset="0"/>
            </a:endParaRPr>
          </a:p>
          <a:p>
            <a:pPr marL="169863" indent="-169863">
              <a:spcAft>
                <a:spcPts val="0"/>
              </a:spcAft>
              <a:buFont typeface="Arial" charset="0"/>
              <a:buChar char="•"/>
              <a:defRPr/>
            </a:pPr>
            <a:r>
              <a:rPr lang="en-US" sz="1400" b="1" dirty="0">
                <a:latin typeface="+mn-lt"/>
                <a:ea typeface="ＭＳ Ｐゴシック" charset="0"/>
                <a:cs typeface="Lantinghei SC Demibold" charset="0"/>
              </a:rPr>
              <a:t>FP5, FP7 </a:t>
            </a:r>
          </a:p>
          <a:p>
            <a:pPr marL="169863" indent="-169863">
              <a:spcAft>
                <a:spcPts val="0"/>
              </a:spcAft>
              <a:buFont typeface="Arial" charset="0"/>
              <a:buChar char="•"/>
              <a:defRPr/>
            </a:pPr>
            <a:r>
              <a:rPr lang="en-US" sz="1400" b="1" dirty="0">
                <a:latin typeface="+mn-lt"/>
                <a:ea typeface="ＭＳ Ｐゴシック" charset="0"/>
                <a:cs typeface="Lantinghei SC Demibold" charset="0"/>
              </a:rPr>
              <a:t>Nothing yet with Horizon 2020 but have it on radar</a:t>
            </a:r>
          </a:p>
        </p:txBody>
      </p:sp>
      <p:pic>
        <p:nvPicPr>
          <p:cNvPr id="3" name="Picture 2" descr="logo-erasmus-plus.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794000" y="982663"/>
            <a:ext cx="5665788"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500"/>
                                        <p:tgtEl>
                                          <p:spTgt spid="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2" presetClass="entr" presetSubtype="1"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p:tgtEl>
                                          <p:spTgt spid="18"/>
                                        </p:tgtEl>
                                        <p:attrNameLst>
                                          <p:attrName>ppt_y</p:attrName>
                                        </p:attrNameLst>
                                      </p:cBhvr>
                                      <p:tavLst>
                                        <p:tav tm="0">
                                          <p:val>
                                            <p:strVal val="#ppt_y-#ppt_h*1.125000"/>
                                          </p:val>
                                        </p:tav>
                                        <p:tav tm="100000">
                                          <p:val>
                                            <p:strVal val="#ppt_y"/>
                                          </p:val>
                                        </p:tav>
                                      </p:tavLst>
                                    </p:anim>
                                    <p:animEffect transition="in" filter="wipe(down)">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p:cNvPicPr>
            <a:picLocks noChangeAspect="1"/>
          </p:cNvPicPr>
          <p:nvPr/>
        </p:nvPicPr>
        <p:blipFill>
          <a:blip r:embed="rId3">
            <a:extLst>
              <a:ext uri="{28A0092B-C50C-407E-A947-70E740481C1C}">
                <a14:useLocalDpi xmlns:a14="http://schemas.microsoft.com/office/drawing/2010/main" val="0"/>
              </a:ext>
            </a:extLst>
          </a:blip>
          <a:srcRect t="28838" b="696"/>
          <a:stretch>
            <a:fillRect/>
          </a:stretch>
        </p:blipFill>
        <p:spPr bwMode="auto">
          <a:xfrm>
            <a:off x="2551113" y="-17463"/>
            <a:ext cx="5962650" cy="2190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8" name="Picture 1"/>
          <p:cNvPicPr>
            <a:picLocks noChangeAspect="1"/>
          </p:cNvPicPr>
          <p:nvPr/>
        </p:nvPicPr>
        <p:blipFill>
          <a:blip r:embed="rId4">
            <a:extLst>
              <a:ext uri="{28A0092B-C50C-407E-A947-70E740481C1C}">
                <a14:useLocalDpi xmlns:a14="http://schemas.microsoft.com/office/drawing/2010/main" val="0"/>
              </a:ext>
            </a:extLst>
          </a:blip>
          <a:srcRect t="10493" b="8643"/>
          <a:stretch>
            <a:fillRect/>
          </a:stretch>
        </p:blipFill>
        <p:spPr bwMode="auto">
          <a:xfrm>
            <a:off x="0" y="-17463"/>
            <a:ext cx="2649538" cy="2190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3"/>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8512175" y="-12700"/>
            <a:ext cx="1430338" cy="690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Rectangle 4"/>
          <p:cNvSpPr>
            <a:spLocks noChangeArrowheads="1"/>
          </p:cNvSpPr>
          <p:nvPr/>
        </p:nvSpPr>
        <p:spPr bwMode="auto">
          <a:xfrm>
            <a:off x="747713" y="2854325"/>
            <a:ext cx="7747000" cy="311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nSpc>
                <a:spcPct val="150000"/>
              </a:lnSpc>
              <a:spcAft>
                <a:spcPts val="1000"/>
              </a:spcAft>
              <a:buFont typeface="Arial" pitchFamily="34" charset="0"/>
              <a:buChar char="•"/>
            </a:pPr>
            <a:r>
              <a:rPr lang="en-US" altLang="it-IT" sz="2200">
                <a:latin typeface="Lantinghei SC Demibold" pitchFamily="2" charset="0"/>
              </a:rPr>
              <a:t>Strengthen innovation &amp; incubation capacity</a:t>
            </a:r>
          </a:p>
          <a:p>
            <a:pPr>
              <a:lnSpc>
                <a:spcPct val="150000"/>
              </a:lnSpc>
              <a:spcAft>
                <a:spcPts val="1000"/>
              </a:spcAft>
              <a:buFont typeface="Arial" pitchFamily="34" charset="0"/>
              <a:buChar char="•"/>
            </a:pPr>
            <a:r>
              <a:rPr lang="en-US" altLang="it-IT" sz="2200">
                <a:latin typeface="Lantinghei SC Demibold" pitchFamily="2" charset="0"/>
              </a:rPr>
              <a:t>Enhance student experience and learning</a:t>
            </a:r>
          </a:p>
          <a:p>
            <a:pPr>
              <a:lnSpc>
                <a:spcPct val="150000"/>
              </a:lnSpc>
              <a:spcAft>
                <a:spcPts val="1000"/>
              </a:spcAft>
              <a:buFont typeface="Arial" pitchFamily="34" charset="0"/>
              <a:buChar char="•"/>
            </a:pPr>
            <a:r>
              <a:rPr lang="en-US" altLang="it-IT" sz="2200">
                <a:latin typeface="Lantinghei SC Demibold" pitchFamily="2" charset="0"/>
              </a:rPr>
              <a:t>Develop joint/dual degree programs </a:t>
            </a:r>
          </a:p>
          <a:p>
            <a:pPr>
              <a:lnSpc>
                <a:spcPct val="150000"/>
              </a:lnSpc>
              <a:spcAft>
                <a:spcPts val="1000"/>
              </a:spcAft>
              <a:buFont typeface="Arial" pitchFamily="34" charset="0"/>
              <a:buChar char="•"/>
            </a:pPr>
            <a:r>
              <a:rPr lang="en-US" altLang="it-IT" sz="2200">
                <a:latin typeface="Lantinghei SC Demibold" pitchFamily="2" charset="0"/>
              </a:rPr>
              <a:t>Enable student/staff mobility</a:t>
            </a:r>
          </a:p>
          <a:p>
            <a:pPr>
              <a:lnSpc>
                <a:spcPct val="150000"/>
              </a:lnSpc>
              <a:spcAft>
                <a:spcPts val="1000"/>
              </a:spcAft>
              <a:buFont typeface="Arial" pitchFamily="34" charset="0"/>
              <a:buChar char="•"/>
            </a:pPr>
            <a:r>
              <a:rPr lang="en-US" altLang="it-IT" sz="2200">
                <a:latin typeface="Lantinghei SC Demibold" pitchFamily="2" charset="0"/>
              </a:rPr>
              <a:t>Conduct joint research</a:t>
            </a:r>
          </a:p>
        </p:txBody>
      </p:sp>
      <p:sp>
        <p:nvSpPr>
          <p:cNvPr id="7" name="TextBox 6"/>
          <p:cNvSpPr txBox="1"/>
          <p:nvPr/>
        </p:nvSpPr>
        <p:spPr>
          <a:xfrm rot="16200000">
            <a:off x="-2151062" y="4295775"/>
            <a:ext cx="4706937" cy="461963"/>
          </a:xfrm>
          <a:prstGeom prst="rect">
            <a:avLst/>
          </a:prstGeom>
          <a:solidFill>
            <a:srgbClr val="B38B24"/>
          </a:solidFill>
          <a:ln>
            <a:solidFill>
              <a:schemeClr val="accent1">
                <a:lumMod val="40000"/>
                <a:lumOff val="60000"/>
              </a:schemeClr>
            </a:solidFill>
          </a:ln>
        </p:spPr>
        <p:txBody>
          <a:bodyPr anchor="ctr">
            <a:spAutoFit/>
          </a:bodyPr>
          <a:lstStyle/>
          <a:p>
            <a:pPr algn="ctr">
              <a:defRPr/>
            </a:pPr>
            <a:r>
              <a:rPr lang="en-US" b="1" dirty="0">
                <a:solidFill>
                  <a:srgbClr val="254061"/>
                </a:solidFill>
                <a:latin typeface="Arial" charset="0"/>
                <a:ea typeface="ＭＳ Ｐゴシック" charset="0"/>
              </a:rPr>
              <a:t>What we seek</a:t>
            </a:r>
          </a:p>
        </p:txBody>
      </p:sp>
      <p:grpSp>
        <p:nvGrpSpPr>
          <p:cNvPr id="2" name="Group 1"/>
          <p:cNvGrpSpPr>
            <a:grpSpLocks/>
          </p:cNvGrpSpPr>
          <p:nvPr/>
        </p:nvGrpSpPr>
        <p:grpSpPr bwMode="auto">
          <a:xfrm>
            <a:off x="650875" y="3021013"/>
            <a:ext cx="458788" cy="2913062"/>
            <a:chOff x="651405" y="3020525"/>
            <a:chExt cx="458259" cy="2914128"/>
          </a:xfrm>
        </p:grpSpPr>
        <p:sp>
          <p:nvSpPr>
            <p:cNvPr id="10" name="Donut 9"/>
            <p:cNvSpPr>
              <a:spLocks/>
            </p:cNvSpPr>
            <p:nvPr/>
          </p:nvSpPr>
          <p:spPr bwMode="auto">
            <a:xfrm>
              <a:off x="668848" y="3020525"/>
              <a:ext cx="440816" cy="408136"/>
            </a:xfrm>
            <a:custGeom>
              <a:avLst/>
              <a:gdLst>
                <a:gd name="T0" fmla="*/ 0 w 440816"/>
                <a:gd name="T1" fmla="*/ 204068 h 408136"/>
                <a:gd name="T2" fmla="*/ 220408 w 440816"/>
                <a:gd name="T3" fmla="*/ 0 h 408136"/>
                <a:gd name="T4" fmla="*/ 440816 w 440816"/>
                <a:gd name="T5" fmla="*/ 204068 h 408136"/>
                <a:gd name="T6" fmla="*/ 220408 w 440816"/>
                <a:gd name="T7" fmla="*/ 408136 h 408136"/>
                <a:gd name="T8" fmla="*/ 0 w 440816"/>
                <a:gd name="T9" fmla="*/ 204068 h 408136"/>
                <a:gd name="T10" fmla="*/ 102034 w 440816"/>
                <a:gd name="T11" fmla="*/ 204068 h 408136"/>
                <a:gd name="T12" fmla="*/ 220408 w 440816"/>
                <a:gd name="T13" fmla="*/ 306102 h 408136"/>
                <a:gd name="T14" fmla="*/ 338782 w 440816"/>
                <a:gd name="T15" fmla="*/ 204068 h 408136"/>
                <a:gd name="T16" fmla="*/ 220408 w 440816"/>
                <a:gd name="T17" fmla="*/ 102034 h 408136"/>
                <a:gd name="T18" fmla="*/ 102034 w 440816"/>
                <a:gd name="T19" fmla="*/ 204068 h 4081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40816" h="408136">
                  <a:moveTo>
                    <a:pt x="0" y="204068"/>
                  </a:moveTo>
                  <a:cubicBezTo>
                    <a:pt x="0" y="91364"/>
                    <a:pt x="98680" y="0"/>
                    <a:pt x="220408" y="0"/>
                  </a:cubicBezTo>
                  <a:cubicBezTo>
                    <a:pt x="342136" y="0"/>
                    <a:pt x="440816" y="91364"/>
                    <a:pt x="440816" y="204068"/>
                  </a:cubicBezTo>
                  <a:cubicBezTo>
                    <a:pt x="440816" y="316772"/>
                    <a:pt x="342136" y="408136"/>
                    <a:pt x="220408" y="408136"/>
                  </a:cubicBezTo>
                  <a:cubicBezTo>
                    <a:pt x="98680" y="408136"/>
                    <a:pt x="0" y="316772"/>
                    <a:pt x="0" y="204068"/>
                  </a:cubicBezTo>
                  <a:close/>
                  <a:moveTo>
                    <a:pt x="102034" y="204068"/>
                  </a:moveTo>
                  <a:cubicBezTo>
                    <a:pt x="102034" y="260420"/>
                    <a:pt x="155032" y="306102"/>
                    <a:pt x="220408" y="306102"/>
                  </a:cubicBezTo>
                  <a:cubicBezTo>
                    <a:pt x="285784" y="306102"/>
                    <a:pt x="338782" y="260420"/>
                    <a:pt x="338782" y="204068"/>
                  </a:cubicBezTo>
                  <a:cubicBezTo>
                    <a:pt x="338782" y="147716"/>
                    <a:pt x="285784" y="102034"/>
                    <a:pt x="220408" y="102034"/>
                  </a:cubicBezTo>
                  <a:cubicBezTo>
                    <a:pt x="155032" y="102034"/>
                    <a:pt x="102034" y="147716"/>
                    <a:pt x="102034" y="204068"/>
                  </a:cubicBezTo>
                  <a:close/>
                </a:path>
              </a:pathLst>
            </a:custGeom>
            <a:solidFill>
              <a:srgbClr val="C50202"/>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endParaRPr lang="it-IT"/>
            </a:p>
          </p:txBody>
        </p:sp>
        <p:sp>
          <p:nvSpPr>
            <p:cNvPr id="13" name="Donut 12"/>
            <p:cNvSpPr>
              <a:spLocks/>
            </p:cNvSpPr>
            <p:nvPr/>
          </p:nvSpPr>
          <p:spPr bwMode="auto">
            <a:xfrm>
              <a:off x="668848" y="3630348"/>
              <a:ext cx="440816" cy="408136"/>
            </a:xfrm>
            <a:custGeom>
              <a:avLst/>
              <a:gdLst>
                <a:gd name="T0" fmla="*/ 0 w 440816"/>
                <a:gd name="T1" fmla="*/ 204068 h 408136"/>
                <a:gd name="T2" fmla="*/ 220408 w 440816"/>
                <a:gd name="T3" fmla="*/ 0 h 408136"/>
                <a:gd name="T4" fmla="*/ 440816 w 440816"/>
                <a:gd name="T5" fmla="*/ 204068 h 408136"/>
                <a:gd name="T6" fmla="*/ 220408 w 440816"/>
                <a:gd name="T7" fmla="*/ 408136 h 408136"/>
                <a:gd name="T8" fmla="*/ 0 w 440816"/>
                <a:gd name="T9" fmla="*/ 204068 h 408136"/>
                <a:gd name="T10" fmla="*/ 102034 w 440816"/>
                <a:gd name="T11" fmla="*/ 204068 h 408136"/>
                <a:gd name="T12" fmla="*/ 220408 w 440816"/>
                <a:gd name="T13" fmla="*/ 306102 h 408136"/>
                <a:gd name="T14" fmla="*/ 338782 w 440816"/>
                <a:gd name="T15" fmla="*/ 204068 h 408136"/>
                <a:gd name="T16" fmla="*/ 220408 w 440816"/>
                <a:gd name="T17" fmla="*/ 102034 h 408136"/>
                <a:gd name="T18" fmla="*/ 102034 w 440816"/>
                <a:gd name="T19" fmla="*/ 204068 h 4081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40816" h="408136">
                  <a:moveTo>
                    <a:pt x="0" y="204068"/>
                  </a:moveTo>
                  <a:cubicBezTo>
                    <a:pt x="0" y="91364"/>
                    <a:pt x="98680" y="0"/>
                    <a:pt x="220408" y="0"/>
                  </a:cubicBezTo>
                  <a:cubicBezTo>
                    <a:pt x="342136" y="0"/>
                    <a:pt x="440816" y="91364"/>
                    <a:pt x="440816" y="204068"/>
                  </a:cubicBezTo>
                  <a:cubicBezTo>
                    <a:pt x="440816" y="316772"/>
                    <a:pt x="342136" y="408136"/>
                    <a:pt x="220408" y="408136"/>
                  </a:cubicBezTo>
                  <a:cubicBezTo>
                    <a:pt x="98680" y="408136"/>
                    <a:pt x="0" y="316772"/>
                    <a:pt x="0" y="204068"/>
                  </a:cubicBezTo>
                  <a:close/>
                  <a:moveTo>
                    <a:pt x="102034" y="204068"/>
                  </a:moveTo>
                  <a:cubicBezTo>
                    <a:pt x="102034" y="260420"/>
                    <a:pt x="155032" y="306102"/>
                    <a:pt x="220408" y="306102"/>
                  </a:cubicBezTo>
                  <a:cubicBezTo>
                    <a:pt x="285784" y="306102"/>
                    <a:pt x="338782" y="260420"/>
                    <a:pt x="338782" y="204068"/>
                  </a:cubicBezTo>
                  <a:cubicBezTo>
                    <a:pt x="338782" y="147716"/>
                    <a:pt x="285784" y="102034"/>
                    <a:pt x="220408" y="102034"/>
                  </a:cubicBezTo>
                  <a:cubicBezTo>
                    <a:pt x="155032" y="102034"/>
                    <a:pt x="102034" y="147716"/>
                    <a:pt x="102034" y="204068"/>
                  </a:cubicBezTo>
                  <a:close/>
                </a:path>
              </a:pathLst>
            </a:custGeom>
            <a:solidFill>
              <a:srgbClr val="C50202"/>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endParaRPr lang="it-IT"/>
            </a:p>
          </p:txBody>
        </p:sp>
        <p:sp>
          <p:nvSpPr>
            <p:cNvPr id="14" name="Donut 13"/>
            <p:cNvSpPr>
              <a:spLocks/>
            </p:cNvSpPr>
            <p:nvPr/>
          </p:nvSpPr>
          <p:spPr bwMode="auto">
            <a:xfrm>
              <a:off x="668848" y="4273520"/>
              <a:ext cx="440816" cy="408137"/>
            </a:xfrm>
            <a:custGeom>
              <a:avLst/>
              <a:gdLst>
                <a:gd name="T0" fmla="*/ 0 w 440816"/>
                <a:gd name="T1" fmla="*/ 204069 h 408137"/>
                <a:gd name="T2" fmla="*/ 220408 w 440816"/>
                <a:gd name="T3" fmla="*/ 0 h 408137"/>
                <a:gd name="T4" fmla="*/ 440816 w 440816"/>
                <a:gd name="T5" fmla="*/ 204069 h 408137"/>
                <a:gd name="T6" fmla="*/ 220408 w 440816"/>
                <a:gd name="T7" fmla="*/ 408138 h 408137"/>
                <a:gd name="T8" fmla="*/ 0 w 440816"/>
                <a:gd name="T9" fmla="*/ 204069 h 408137"/>
                <a:gd name="T10" fmla="*/ 102034 w 440816"/>
                <a:gd name="T11" fmla="*/ 204069 h 408137"/>
                <a:gd name="T12" fmla="*/ 220408 w 440816"/>
                <a:gd name="T13" fmla="*/ 306103 h 408137"/>
                <a:gd name="T14" fmla="*/ 338782 w 440816"/>
                <a:gd name="T15" fmla="*/ 204069 h 408137"/>
                <a:gd name="T16" fmla="*/ 220408 w 440816"/>
                <a:gd name="T17" fmla="*/ 102035 h 408137"/>
                <a:gd name="T18" fmla="*/ 102034 w 440816"/>
                <a:gd name="T19" fmla="*/ 204069 h 4081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40816" h="408137">
                  <a:moveTo>
                    <a:pt x="0" y="204069"/>
                  </a:moveTo>
                  <a:cubicBezTo>
                    <a:pt x="0" y="91365"/>
                    <a:pt x="98680" y="0"/>
                    <a:pt x="220408" y="0"/>
                  </a:cubicBezTo>
                  <a:cubicBezTo>
                    <a:pt x="342136" y="0"/>
                    <a:pt x="440816" y="91365"/>
                    <a:pt x="440816" y="204069"/>
                  </a:cubicBezTo>
                  <a:cubicBezTo>
                    <a:pt x="440816" y="316773"/>
                    <a:pt x="342136" y="408138"/>
                    <a:pt x="220408" y="408138"/>
                  </a:cubicBezTo>
                  <a:cubicBezTo>
                    <a:pt x="98680" y="408138"/>
                    <a:pt x="0" y="316773"/>
                    <a:pt x="0" y="204069"/>
                  </a:cubicBezTo>
                  <a:close/>
                  <a:moveTo>
                    <a:pt x="102034" y="204069"/>
                  </a:moveTo>
                  <a:cubicBezTo>
                    <a:pt x="102034" y="260421"/>
                    <a:pt x="155032" y="306103"/>
                    <a:pt x="220408" y="306103"/>
                  </a:cubicBezTo>
                  <a:cubicBezTo>
                    <a:pt x="285784" y="306103"/>
                    <a:pt x="338782" y="260421"/>
                    <a:pt x="338782" y="204069"/>
                  </a:cubicBezTo>
                  <a:cubicBezTo>
                    <a:pt x="338782" y="147717"/>
                    <a:pt x="285784" y="102035"/>
                    <a:pt x="220408" y="102035"/>
                  </a:cubicBezTo>
                  <a:cubicBezTo>
                    <a:pt x="155032" y="102035"/>
                    <a:pt x="102034" y="147717"/>
                    <a:pt x="102034" y="204069"/>
                  </a:cubicBezTo>
                  <a:close/>
                </a:path>
              </a:pathLst>
            </a:custGeom>
            <a:solidFill>
              <a:srgbClr val="C50202"/>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endParaRPr lang="it-IT"/>
            </a:p>
          </p:txBody>
        </p:sp>
        <p:sp>
          <p:nvSpPr>
            <p:cNvPr id="15" name="Donut 14"/>
            <p:cNvSpPr>
              <a:spLocks/>
            </p:cNvSpPr>
            <p:nvPr/>
          </p:nvSpPr>
          <p:spPr bwMode="auto">
            <a:xfrm>
              <a:off x="651405" y="4883343"/>
              <a:ext cx="440816" cy="408137"/>
            </a:xfrm>
            <a:custGeom>
              <a:avLst/>
              <a:gdLst>
                <a:gd name="T0" fmla="*/ 0 w 440816"/>
                <a:gd name="T1" fmla="*/ 204069 h 408137"/>
                <a:gd name="T2" fmla="*/ 220408 w 440816"/>
                <a:gd name="T3" fmla="*/ 0 h 408137"/>
                <a:gd name="T4" fmla="*/ 440816 w 440816"/>
                <a:gd name="T5" fmla="*/ 204069 h 408137"/>
                <a:gd name="T6" fmla="*/ 220408 w 440816"/>
                <a:gd name="T7" fmla="*/ 408138 h 408137"/>
                <a:gd name="T8" fmla="*/ 0 w 440816"/>
                <a:gd name="T9" fmla="*/ 204069 h 408137"/>
                <a:gd name="T10" fmla="*/ 102034 w 440816"/>
                <a:gd name="T11" fmla="*/ 204069 h 408137"/>
                <a:gd name="T12" fmla="*/ 220408 w 440816"/>
                <a:gd name="T13" fmla="*/ 306103 h 408137"/>
                <a:gd name="T14" fmla="*/ 338782 w 440816"/>
                <a:gd name="T15" fmla="*/ 204069 h 408137"/>
                <a:gd name="T16" fmla="*/ 220408 w 440816"/>
                <a:gd name="T17" fmla="*/ 102035 h 408137"/>
                <a:gd name="T18" fmla="*/ 102034 w 440816"/>
                <a:gd name="T19" fmla="*/ 204069 h 4081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40816" h="408137">
                  <a:moveTo>
                    <a:pt x="0" y="204069"/>
                  </a:moveTo>
                  <a:cubicBezTo>
                    <a:pt x="0" y="91365"/>
                    <a:pt x="98680" y="0"/>
                    <a:pt x="220408" y="0"/>
                  </a:cubicBezTo>
                  <a:cubicBezTo>
                    <a:pt x="342136" y="0"/>
                    <a:pt x="440816" y="91365"/>
                    <a:pt x="440816" y="204069"/>
                  </a:cubicBezTo>
                  <a:cubicBezTo>
                    <a:pt x="440816" y="316773"/>
                    <a:pt x="342136" y="408138"/>
                    <a:pt x="220408" y="408138"/>
                  </a:cubicBezTo>
                  <a:cubicBezTo>
                    <a:pt x="98680" y="408138"/>
                    <a:pt x="0" y="316773"/>
                    <a:pt x="0" y="204069"/>
                  </a:cubicBezTo>
                  <a:close/>
                  <a:moveTo>
                    <a:pt x="102034" y="204069"/>
                  </a:moveTo>
                  <a:cubicBezTo>
                    <a:pt x="102034" y="260421"/>
                    <a:pt x="155032" y="306103"/>
                    <a:pt x="220408" y="306103"/>
                  </a:cubicBezTo>
                  <a:cubicBezTo>
                    <a:pt x="285784" y="306103"/>
                    <a:pt x="338782" y="260421"/>
                    <a:pt x="338782" y="204069"/>
                  </a:cubicBezTo>
                  <a:cubicBezTo>
                    <a:pt x="338782" y="147717"/>
                    <a:pt x="285784" y="102035"/>
                    <a:pt x="220408" y="102035"/>
                  </a:cubicBezTo>
                  <a:cubicBezTo>
                    <a:pt x="155032" y="102035"/>
                    <a:pt x="102034" y="147717"/>
                    <a:pt x="102034" y="204069"/>
                  </a:cubicBezTo>
                  <a:close/>
                </a:path>
              </a:pathLst>
            </a:custGeom>
            <a:solidFill>
              <a:srgbClr val="C50202"/>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endParaRPr lang="it-IT"/>
            </a:p>
          </p:txBody>
        </p:sp>
        <p:sp>
          <p:nvSpPr>
            <p:cNvPr id="16" name="Donut 15"/>
            <p:cNvSpPr>
              <a:spLocks/>
            </p:cNvSpPr>
            <p:nvPr/>
          </p:nvSpPr>
          <p:spPr bwMode="auto">
            <a:xfrm>
              <a:off x="668848" y="5526517"/>
              <a:ext cx="440816" cy="408136"/>
            </a:xfrm>
            <a:custGeom>
              <a:avLst/>
              <a:gdLst>
                <a:gd name="T0" fmla="*/ 0 w 440816"/>
                <a:gd name="T1" fmla="*/ 204068 h 408136"/>
                <a:gd name="T2" fmla="*/ 220408 w 440816"/>
                <a:gd name="T3" fmla="*/ 0 h 408136"/>
                <a:gd name="T4" fmla="*/ 440816 w 440816"/>
                <a:gd name="T5" fmla="*/ 204068 h 408136"/>
                <a:gd name="T6" fmla="*/ 220408 w 440816"/>
                <a:gd name="T7" fmla="*/ 408136 h 408136"/>
                <a:gd name="T8" fmla="*/ 0 w 440816"/>
                <a:gd name="T9" fmla="*/ 204068 h 408136"/>
                <a:gd name="T10" fmla="*/ 102034 w 440816"/>
                <a:gd name="T11" fmla="*/ 204068 h 408136"/>
                <a:gd name="T12" fmla="*/ 220408 w 440816"/>
                <a:gd name="T13" fmla="*/ 306102 h 408136"/>
                <a:gd name="T14" fmla="*/ 338782 w 440816"/>
                <a:gd name="T15" fmla="*/ 204068 h 408136"/>
                <a:gd name="T16" fmla="*/ 220408 w 440816"/>
                <a:gd name="T17" fmla="*/ 102034 h 408136"/>
                <a:gd name="T18" fmla="*/ 102034 w 440816"/>
                <a:gd name="T19" fmla="*/ 204068 h 4081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40816" h="408136">
                  <a:moveTo>
                    <a:pt x="0" y="204068"/>
                  </a:moveTo>
                  <a:cubicBezTo>
                    <a:pt x="0" y="91364"/>
                    <a:pt x="98680" y="0"/>
                    <a:pt x="220408" y="0"/>
                  </a:cubicBezTo>
                  <a:cubicBezTo>
                    <a:pt x="342136" y="0"/>
                    <a:pt x="440816" y="91364"/>
                    <a:pt x="440816" y="204068"/>
                  </a:cubicBezTo>
                  <a:cubicBezTo>
                    <a:pt x="440816" y="316772"/>
                    <a:pt x="342136" y="408136"/>
                    <a:pt x="220408" y="408136"/>
                  </a:cubicBezTo>
                  <a:cubicBezTo>
                    <a:pt x="98680" y="408136"/>
                    <a:pt x="0" y="316772"/>
                    <a:pt x="0" y="204068"/>
                  </a:cubicBezTo>
                  <a:close/>
                  <a:moveTo>
                    <a:pt x="102034" y="204068"/>
                  </a:moveTo>
                  <a:cubicBezTo>
                    <a:pt x="102034" y="260420"/>
                    <a:pt x="155032" y="306102"/>
                    <a:pt x="220408" y="306102"/>
                  </a:cubicBezTo>
                  <a:cubicBezTo>
                    <a:pt x="285784" y="306102"/>
                    <a:pt x="338782" y="260420"/>
                    <a:pt x="338782" y="204068"/>
                  </a:cubicBezTo>
                  <a:cubicBezTo>
                    <a:pt x="338782" y="147716"/>
                    <a:pt x="285784" y="102034"/>
                    <a:pt x="220408" y="102034"/>
                  </a:cubicBezTo>
                  <a:cubicBezTo>
                    <a:pt x="155032" y="102034"/>
                    <a:pt x="102034" y="147716"/>
                    <a:pt x="102034" y="204068"/>
                  </a:cubicBezTo>
                  <a:close/>
                </a:path>
              </a:pathLst>
            </a:custGeom>
            <a:solidFill>
              <a:srgbClr val="C50202"/>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endParaRPr lang="it-IT"/>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ChangeArrowheads="1"/>
          </p:cNvSpPr>
          <p:nvPr/>
        </p:nvSpPr>
        <p:spPr bwMode="auto">
          <a:xfrm>
            <a:off x="776288" y="520700"/>
            <a:ext cx="8405812" cy="523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sz="3200" b="1" dirty="0">
                <a:latin typeface="Arial" charset="0"/>
                <a:ea typeface="MS PGothic" charset="0"/>
              </a:rPr>
              <a:t>What is happening at AUA on renewables, energy efficiency, and environment</a:t>
            </a:r>
          </a:p>
          <a:p>
            <a:pPr>
              <a:defRPr/>
            </a:pPr>
            <a:endParaRPr lang="en-US" sz="1800" b="1" dirty="0">
              <a:latin typeface="Arial" charset="0"/>
              <a:ea typeface="MS PGothic" charset="0"/>
            </a:endParaRPr>
          </a:p>
          <a:p>
            <a:pPr>
              <a:defRPr/>
            </a:pPr>
            <a:endParaRPr lang="en-US" sz="1800" b="1" dirty="0">
              <a:latin typeface="Arial" charset="0"/>
              <a:ea typeface="MS PGothic" charset="0"/>
            </a:endParaRPr>
          </a:p>
          <a:p>
            <a:pPr>
              <a:defRPr/>
            </a:pPr>
            <a:endParaRPr lang="en-US" sz="1800" b="1" dirty="0">
              <a:latin typeface="Arial" charset="0"/>
              <a:ea typeface="MS PGothic" charset="0"/>
            </a:endParaRPr>
          </a:p>
          <a:p>
            <a:pPr marL="914400" lvl="1" indent="-457200">
              <a:buFont typeface="+mj-lt"/>
              <a:buAutoNum type="arabicPeriod"/>
              <a:defRPr/>
            </a:pPr>
            <a:r>
              <a:rPr lang="en-US" b="1" dirty="0">
                <a:latin typeface="Arial" charset="0"/>
                <a:ea typeface="MS PGothic" charset="0"/>
              </a:rPr>
              <a:t>Courses, research and operations</a:t>
            </a:r>
            <a:endParaRPr lang="en-US" b="1" dirty="0">
              <a:latin typeface="Arial" charset="0"/>
              <a:ea typeface="MS PGothic" charset="0"/>
            </a:endParaRPr>
          </a:p>
          <a:p>
            <a:pPr marL="914400" lvl="1" indent="-457200">
              <a:buFont typeface="+mj-lt"/>
              <a:buAutoNum type="arabicPeriod"/>
              <a:defRPr/>
            </a:pPr>
            <a:endParaRPr lang="en-US" b="1" dirty="0">
              <a:latin typeface="Arial" charset="0"/>
              <a:ea typeface="MS PGothic" charset="0"/>
            </a:endParaRPr>
          </a:p>
          <a:p>
            <a:pPr marL="914400" lvl="1" indent="-457200">
              <a:buFont typeface="+mj-lt"/>
              <a:buAutoNum type="arabicPeriod"/>
              <a:defRPr/>
            </a:pPr>
            <a:r>
              <a:rPr lang="en-US" b="1" dirty="0">
                <a:latin typeface="Arial" charset="0"/>
                <a:ea typeface="MS PGothic" charset="0"/>
              </a:rPr>
              <a:t>Pilots and </a:t>
            </a:r>
            <a:r>
              <a:rPr lang="en-US" b="1" dirty="0">
                <a:latin typeface="Arial" charset="0"/>
                <a:ea typeface="MS PGothic" charset="0"/>
              </a:rPr>
              <a:t>pioneers</a:t>
            </a:r>
            <a:endParaRPr lang="en-US" b="1" dirty="0">
              <a:latin typeface="Arial" charset="0"/>
              <a:ea typeface="MS PGothic" charset="0"/>
            </a:endParaRPr>
          </a:p>
          <a:p>
            <a:pPr lvl="1">
              <a:buFontTx/>
              <a:buAutoNum type="arabicPeriod"/>
              <a:defRPr/>
            </a:pPr>
            <a:endParaRPr lang="en-US" b="1" dirty="0">
              <a:latin typeface="Arial" charset="0"/>
              <a:ea typeface="MS PGothic" charset="0"/>
            </a:endParaRPr>
          </a:p>
          <a:p>
            <a:pPr marL="914400" lvl="1" indent="-457200">
              <a:buFont typeface="+mj-lt"/>
              <a:buAutoNum type="arabicPeriod"/>
              <a:defRPr/>
            </a:pPr>
            <a:r>
              <a:rPr lang="en-US" b="1" dirty="0">
                <a:latin typeface="Arial" charset="0"/>
                <a:ea typeface="MS PGothic" charset="0"/>
              </a:rPr>
              <a:t>Accumulating and transferring knowledge</a:t>
            </a:r>
          </a:p>
          <a:p>
            <a:pPr marL="914400" lvl="1" indent="-457200">
              <a:buFont typeface="+mj-lt"/>
              <a:buAutoNum type="arabicPeriod"/>
              <a:defRPr/>
            </a:pPr>
            <a:endParaRPr lang="en-US" b="1" dirty="0">
              <a:latin typeface="Arial" charset="0"/>
              <a:ea typeface="MS PGothic" charset="0"/>
            </a:endParaRPr>
          </a:p>
          <a:p>
            <a:pPr marL="914400" lvl="1" indent="-457200">
              <a:buFont typeface="+mj-lt"/>
              <a:buAutoNum type="arabicPeriod"/>
              <a:defRPr/>
            </a:pPr>
            <a:r>
              <a:rPr lang="en-US" b="1" dirty="0">
                <a:latin typeface="Arial" charset="0"/>
                <a:ea typeface="MS PGothic" charset="0"/>
              </a:rPr>
              <a:t>Seeking </a:t>
            </a:r>
            <a:r>
              <a:rPr lang="en-US" b="1" dirty="0">
                <a:latin typeface="Arial" charset="0"/>
                <a:ea typeface="MS PGothic" charset="0"/>
              </a:rPr>
              <a:t>synergies </a:t>
            </a:r>
            <a:r>
              <a:rPr lang="en-US" b="1" dirty="0">
                <a:latin typeface="Arial" charset="0"/>
                <a:ea typeface="MS PGothic" charset="0"/>
              </a:rPr>
              <a:t>(ADB)</a:t>
            </a:r>
          </a:p>
          <a:p>
            <a:pPr lvl="1">
              <a:defRPr/>
            </a:pPr>
            <a:endParaRPr lang="en-US" b="1" dirty="0">
              <a:latin typeface="Arial" charset="0"/>
              <a:ea typeface="MS PGothic" charset="0"/>
            </a:endParaRPr>
          </a:p>
          <a:p>
            <a:pPr marL="914400" lvl="1" indent="-457200">
              <a:buFont typeface="+mj-lt"/>
              <a:buAutoNum type="arabicPeriod"/>
              <a:defRPr/>
            </a:pPr>
            <a:r>
              <a:rPr lang="en-US" b="1" dirty="0">
                <a:latin typeface="Arial" charset="0"/>
                <a:ea typeface="MS PGothic" charset="0"/>
              </a:rPr>
              <a:t>Start early (in schools)</a:t>
            </a:r>
          </a:p>
        </p:txBody>
      </p:sp>
      <p:sp>
        <p:nvSpPr>
          <p:cNvPr id="26626" name="Right Arrow 4"/>
          <p:cNvSpPr>
            <a:spLocks noChangeArrowheads="1"/>
          </p:cNvSpPr>
          <p:nvPr/>
        </p:nvSpPr>
        <p:spPr bwMode="auto">
          <a:xfrm>
            <a:off x="236538" y="2274888"/>
            <a:ext cx="971550" cy="542925"/>
          </a:xfrm>
          <a:prstGeom prst="rightArrow">
            <a:avLst>
              <a:gd name="adj1" fmla="val 50000"/>
              <a:gd name="adj2" fmla="val 49890"/>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it-IT" altLang="it-IT">
              <a:solidFill>
                <a:srgbClr val="FF0000"/>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7" name="Group 20"/>
          <p:cNvGrpSpPr>
            <a:grpSpLocks/>
          </p:cNvGrpSpPr>
          <p:nvPr/>
        </p:nvGrpSpPr>
        <p:grpSpPr bwMode="auto">
          <a:xfrm>
            <a:off x="279400" y="1862138"/>
            <a:ext cx="1516063" cy="4802187"/>
            <a:chOff x="279402" y="1862671"/>
            <a:chExt cx="1515533" cy="4801219"/>
          </a:xfrm>
        </p:grpSpPr>
        <p:sp>
          <p:nvSpPr>
            <p:cNvPr id="27665" name="Oval 3"/>
            <p:cNvSpPr>
              <a:spLocks noChangeArrowheads="1"/>
            </p:cNvSpPr>
            <p:nvPr/>
          </p:nvSpPr>
          <p:spPr bwMode="auto">
            <a:xfrm>
              <a:off x="279402" y="3503349"/>
              <a:ext cx="1515533" cy="1519862"/>
            </a:xfrm>
            <a:prstGeom prst="ellipse">
              <a:avLst/>
            </a:prstGeom>
            <a:solidFill>
              <a:srgbClr val="B38B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US" altLang="it-IT" sz="1100" b="1">
                  <a:solidFill>
                    <a:srgbClr val="193149"/>
                  </a:solidFill>
                </a:rPr>
                <a:t>Acopian Center for the Environment</a:t>
              </a:r>
            </a:p>
          </p:txBody>
        </p:sp>
        <p:sp>
          <p:nvSpPr>
            <p:cNvPr id="27666" name="Oval 4"/>
            <p:cNvSpPr>
              <a:spLocks noChangeArrowheads="1"/>
            </p:cNvSpPr>
            <p:nvPr/>
          </p:nvSpPr>
          <p:spPr bwMode="auto">
            <a:xfrm>
              <a:off x="279402" y="1862671"/>
              <a:ext cx="1515533" cy="1519862"/>
            </a:xfrm>
            <a:prstGeom prst="ellipse">
              <a:avLst/>
            </a:prstGeom>
            <a:solidFill>
              <a:srgbClr val="B38B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US" altLang="it-IT" sz="1100" b="1">
                  <a:solidFill>
                    <a:srgbClr val="193149"/>
                  </a:solidFill>
                </a:rPr>
                <a:t>Entrepreneurship &amp; Product Innovation Center</a:t>
              </a:r>
            </a:p>
          </p:txBody>
        </p:sp>
        <p:sp>
          <p:nvSpPr>
            <p:cNvPr id="27667" name="Oval 7"/>
            <p:cNvSpPr>
              <a:spLocks noChangeArrowheads="1"/>
            </p:cNvSpPr>
            <p:nvPr/>
          </p:nvSpPr>
          <p:spPr bwMode="auto">
            <a:xfrm>
              <a:off x="279402" y="5144028"/>
              <a:ext cx="1515533" cy="1519862"/>
            </a:xfrm>
            <a:prstGeom prst="ellipse">
              <a:avLst/>
            </a:prstGeom>
            <a:solidFill>
              <a:srgbClr val="B38B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US" altLang="it-IT" sz="1100" b="1">
                  <a:solidFill>
                    <a:srgbClr val="193149"/>
                  </a:solidFill>
                </a:rPr>
                <a:t>Center for Responsible Mining</a:t>
              </a:r>
            </a:p>
          </p:txBody>
        </p:sp>
      </p:grpSp>
      <p:grpSp>
        <p:nvGrpSpPr>
          <p:cNvPr id="29698" name="Group 21"/>
          <p:cNvGrpSpPr>
            <a:grpSpLocks/>
          </p:cNvGrpSpPr>
          <p:nvPr/>
        </p:nvGrpSpPr>
        <p:grpSpPr bwMode="auto">
          <a:xfrm>
            <a:off x="1746250" y="728663"/>
            <a:ext cx="6886575" cy="1519237"/>
            <a:chOff x="1746082" y="728129"/>
            <a:chExt cx="6886062" cy="1519862"/>
          </a:xfrm>
        </p:grpSpPr>
        <p:sp>
          <p:nvSpPr>
            <p:cNvPr id="27661" name="Oval 5"/>
            <p:cNvSpPr>
              <a:spLocks noChangeArrowheads="1"/>
            </p:cNvSpPr>
            <p:nvPr/>
          </p:nvSpPr>
          <p:spPr bwMode="auto">
            <a:xfrm>
              <a:off x="3536259" y="728129"/>
              <a:ext cx="1515531" cy="1519862"/>
            </a:xfrm>
            <a:prstGeom prst="ellipse">
              <a:avLst/>
            </a:prstGeom>
            <a:solidFill>
              <a:srgbClr val="19314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US" altLang="it-IT" sz="1100" b="1">
                  <a:solidFill>
                    <a:srgbClr val="CCCC66"/>
                  </a:solidFill>
                </a:rPr>
                <a:t>College of Business &amp; Economics</a:t>
              </a:r>
            </a:p>
          </p:txBody>
        </p:sp>
        <p:sp>
          <p:nvSpPr>
            <p:cNvPr id="27662" name="Oval 6"/>
            <p:cNvSpPr>
              <a:spLocks noChangeArrowheads="1"/>
            </p:cNvSpPr>
            <p:nvPr/>
          </p:nvSpPr>
          <p:spPr bwMode="auto">
            <a:xfrm>
              <a:off x="1746082" y="728129"/>
              <a:ext cx="1515531" cy="1519862"/>
            </a:xfrm>
            <a:prstGeom prst="ellipse">
              <a:avLst/>
            </a:prstGeom>
            <a:solidFill>
              <a:srgbClr val="19314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US" altLang="it-IT" sz="1100" b="1">
                  <a:solidFill>
                    <a:srgbClr val="CCCC66"/>
                  </a:solidFill>
                </a:rPr>
                <a:t>School of Public Health</a:t>
              </a:r>
            </a:p>
          </p:txBody>
        </p:sp>
        <p:sp>
          <p:nvSpPr>
            <p:cNvPr id="27663" name="Oval 8"/>
            <p:cNvSpPr>
              <a:spLocks noChangeArrowheads="1"/>
            </p:cNvSpPr>
            <p:nvPr/>
          </p:nvSpPr>
          <p:spPr bwMode="auto">
            <a:xfrm>
              <a:off x="5326436" y="728129"/>
              <a:ext cx="1515531" cy="1519862"/>
            </a:xfrm>
            <a:prstGeom prst="ellipse">
              <a:avLst/>
            </a:prstGeom>
            <a:solidFill>
              <a:srgbClr val="19314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US" altLang="it-IT" sz="1100" b="1">
                  <a:solidFill>
                    <a:srgbClr val="CCCC66"/>
                  </a:solidFill>
                </a:rPr>
                <a:t>College of Science &amp; Engineering</a:t>
              </a:r>
            </a:p>
          </p:txBody>
        </p:sp>
        <p:sp>
          <p:nvSpPr>
            <p:cNvPr id="27664" name="Oval 9"/>
            <p:cNvSpPr>
              <a:spLocks noChangeArrowheads="1"/>
            </p:cNvSpPr>
            <p:nvPr/>
          </p:nvSpPr>
          <p:spPr bwMode="auto">
            <a:xfrm>
              <a:off x="7116613" y="728129"/>
              <a:ext cx="1515531" cy="1519862"/>
            </a:xfrm>
            <a:prstGeom prst="ellipse">
              <a:avLst/>
            </a:prstGeom>
            <a:solidFill>
              <a:srgbClr val="19314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US" altLang="it-IT" sz="1100" b="1">
                  <a:solidFill>
                    <a:srgbClr val="CCCC66"/>
                  </a:solidFill>
                </a:rPr>
                <a:t>College of Humanities &amp; Social Sciences</a:t>
              </a:r>
            </a:p>
          </p:txBody>
        </p:sp>
      </p:grpSp>
      <p:grpSp>
        <p:nvGrpSpPr>
          <p:cNvPr id="19" name="Group 18"/>
          <p:cNvGrpSpPr/>
          <p:nvPr/>
        </p:nvGrpSpPr>
        <p:grpSpPr>
          <a:xfrm>
            <a:off x="8144937" y="3480481"/>
            <a:ext cx="1534296" cy="3183409"/>
            <a:chOff x="8212669" y="2804346"/>
            <a:chExt cx="1384629" cy="2872878"/>
          </a:xfrm>
          <a:solidFill>
            <a:srgbClr val="990000"/>
          </a:solidFill>
        </p:grpSpPr>
        <p:sp>
          <p:nvSpPr>
            <p:cNvPr id="3" name="Oval 2"/>
            <p:cNvSpPr/>
            <p:nvPr/>
          </p:nvSpPr>
          <p:spPr bwMode="auto">
            <a:xfrm>
              <a:off x="8212669" y="2804346"/>
              <a:ext cx="1367696" cy="1371603"/>
            </a:xfrm>
            <a:prstGeom prst="ellipse">
              <a:avLst/>
            </a:prstGeom>
            <a:grpFill/>
            <a:ln w="9525" cap="flat" cmpd="sng" algn="ctr">
              <a:noFill/>
              <a:prstDash val="solid"/>
              <a:round/>
              <a:headEnd type="none" w="med" len="med"/>
              <a:tailEnd type="none" w="med" len="med"/>
            </a:ln>
            <a:effectLst/>
          </p:spPr>
          <p:txBody>
            <a:bodyPr anchor="ctr"/>
            <a:lstStyle/>
            <a:p>
              <a:pPr algn="ctr">
                <a:defRPr/>
              </a:pPr>
              <a:r>
                <a:rPr lang="en-US" sz="1100" b="1" dirty="0">
                  <a:solidFill>
                    <a:schemeClr val="bg2">
                      <a:lumMod val="20000"/>
                      <a:lumOff val="80000"/>
                    </a:schemeClr>
                  </a:solidFill>
                  <a:latin typeface="Arial" pitchFamily="-112" charset="0"/>
                  <a:ea typeface="ＭＳ Ｐゴシック" pitchFamily="-112" charset="-128"/>
                </a:rPr>
                <a:t>Non-academic Operations &amp; Facilities</a:t>
              </a:r>
            </a:p>
          </p:txBody>
        </p:sp>
        <p:sp>
          <p:nvSpPr>
            <p:cNvPr id="11" name="Oval 10"/>
            <p:cNvSpPr/>
            <p:nvPr/>
          </p:nvSpPr>
          <p:spPr bwMode="auto">
            <a:xfrm>
              <a:off x="8229602" y="4305621"/>
              <a:ext cx="1367696" cy="1371603"/>
            </a:xfrm>
            <a:prstGeom prst="ellipse">
              <a:avLst/>
            </a:prstGeom>
            <a:grpFill/>
            <a:ln w="9525" cap="flat" cmpd="sng" algn="ctr">
              <a:noFill/>
              <a:prstDash val="solid"/>
              <a:round/>
              <a:headEnd type="none" w="med" len="med"/>
              <a:tailEnd type="none" w="med" len="med"/>
            </a:ln>
            <a:effectLst/>
          </p:spPr>
          <p:txBody>
            <a:bodyPr anchor="ctr"/>
            <a:lstStyle/>
            <a:p>
              <a:pPr algn="ctr">
                <a:defRPr/>
              </a:pPr>
              <a:r>
                <a:rPr lang="en-US" sz="1100" b="1" dirty="0">
                  <a:solidFill>
                    <a:schemeClr val="bg2">
                      <a:lumMod val="20000"/>
                      <a:lumOff val="80000"/>
                    </a:schemeClr>
                  </a:solidFill>
                  <a:latin typeface="Arial" pitchFamily="-112" charset="0"/>
                  <a:ea typeface="ＭＳ Ｐゴシック" pitchFamily="-112" charset="-128"/>
                </a:rPr>
                <a:t>Non-academic Student Activities/Clubs</a:t>
              </a:r>
            </a:p>
          </p:txBody>
        </p:sp>
      </p:grpSp>
      <p:sp>
        <p:nvSpPr>
          <p:cNvPr id="27652" name="Rectangle 2"/>
          <p:cNvSpPr>
            <a:spLocks noChangeArrowheads="1"/>
          </p:cNvSpPr>
          <p:nvPr/>
        </p:nvSpPr>
        <p:spPr bwMode="auto">
          <a:xfrm>
            <a:off x="0" y="30163"/>
            <a:ext cx="9906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US" altLang="it-IT" b="1"/>
              <a:t>AUA Map of Renewables, Energy Efficiency, and Environment</a:t>
            </a:r>
          </a:p>
        </p:txBody>
      </p:sp>
      <p:sp>
        <p:nvSpPr>
          <p:cNvPr id="23" name="TextBox 22"/>
          <p:cNvSpPr txBox="1">
            <a:spLocks noChangeArrowheads="1"/>
          </p:cNvSpPr>
          <p:nvPr/>
        </p:nvSpPr>
        <p:spPr bwMode="auto">
          <a:xfrm>
            <a:off x="5418138" y="2241550"/>
            <a:ext cx="3184525"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1050" b="1" dirty="0" smtClean="0"/>
              <a:t>CSE 145 GIS and Remote Sensing</a:t>
            </a:r>
          </a:p>
          <a:p>
            <a:pPr>
              <a:defRPr/>
            </a:pPr>
            <a:r>
              <a:rPr lang="en-US" sz="1050" b="1" dirty="0" smtClean="0"/>
              <a:t>CSE 240 Energy Sources</a:t>
            </a:r>
          </a:p>
          <a:p>
            <a:pPr>
              <a:defRPr/>
            </a:pPr>
            <a:r>
              <a:rPr lang="en-US" sz="1050" b="1" dirty="0" smtClean="0"/>
              <a:t>IE 350 Alternative Energy</a:t>
            </a:r>
          </a:p>
          <a:p>
            <a:pPr>
              <a:defRPr/>
            </a:pPr>
            <a:r>
              <a:rPr lang="en-US" sz="1050" b="1" dirty="0" smtClean="0"/>
              <a:t>IE 351 Engineering Green Buildings</a:t>
            </a:r>
          </a:p>
          <a:p>
            <a:pPr>
              <a:defRPr/>
            </a:pPr>
            <a:r>
              <a:rPr lang="en-US" sz="1050" b="1" dirty="0" smtClean="0"/>
              <a:t>IE 352 Decision Making Tools in Energy</a:t>
            </a:r>
          </a:p>
          <a:p>
            <a:pPr>
              <a:defRPr/>
            </a:pPr>
            <a:r>
              <a:rPr lang="en-US" sz="1050" b="1" dirty="0" smtClean="0"/>
              <a:t>IESM Energy Track</a:t>
            </a:r>
          </a:p>
          <a:p>
            <a:pPr>
              <a:defRPr/>
            </a:pPr>
            <a:r>
              <a:rPr lang="en-US" sz="1050" b="1" i="1" dirty="0" smtClean="0">
                <a:solidFill>
                  <a:srgbClr val="990000"/>
                </a:solidFill>
                <a:cs typeface="MS PGothic" charset="0"/>
              </a:rPr>
              <a:t>Proposed: </a:t>
            </a:r>
          </a:p>
          <a:p>
            <a:pPr>
              <a:defRPr/>
            </a:pPr>
            <a:r>
              <a:rPr lang="en-US" sz="1050" b="1" dirty="0" smtClean="0"/>
              <a:t>Solar systems Engineering (Fall 2016)</a:t>
            </a:r>
          </a:p>
          <a:p>
            <a:pPr>
              <a:defRPr/>
            </a:pPr>
            <a:r>
              <a:rPr lang="en-US" sz="1050" b="1" i="1" dirty="0" smtClean="0">
                <a:solidFill>
                  <a:srgbClr val="990000"/>
                </a:solidFill>
              </a:rPr>
              <a:t>Research:</a:t>
            </a:r>
            <a:r>
              <a:rPr lang="en-US" sz="1050" b="1" dirty="0" smtClean="0"/>
              <a:t> </a:t>
            </a:r>
          </a:p>
          <a:p>
            <a:pPr>
              <a:defRPr/>
            </a:pPr>
            <a:r>
              <a:rPr lang="en-US" sz="1050" b="1" dirty="0" smtClean="0"/>
              <a:t>Air-to-air heat exchangers</a:t>
            </a:r>
          </a:p>
          <a:p>
            <a:pPr>
              <a:defRPr/>
            </a:pPr>
            <a:r>
              <a:rPr lang="en-US" sz="1050" b="1" dirty="0" smtClean="0"/>
              <a:t>Roadmap of RE and EE in Armenia</a:t>
            </a:r>
          </a:p>
        </p:txBody>
      </p:sp>
      <p:sp>
        <p:nvSpPr>
          <p:cNvPr id="24" name="TextBox 23"/>
          <p:cNvSpPr txBox="1">
            <a:spLocks noChangeArrowheads="1"/>
          </p:cNvSpPr>
          <p:nvPr/>
        </p:nvSpPr>
        <p:spPr bwMode="auto">
          <a:xfrm>
            <a:off x="1754188" y="2846388"/>
            <a:ext cx="4087812"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1050" b="1" dirty="0" smtClean="0"/>
              <a:t>ENV 101 Intro to </a:t>
            </a:r>
            <a:r>
              <a:rPr lang="en-US" sz="1050" b="1" dirty="0" err="1" smtClean="0"/>
              <a:t>Env</a:t>
            </a:r>
            <a:r>
              <a:rPr lang="en-US" sz="1050" b="1" dirty="0" smtClean="0"/>
              <a:t> </a:t>
            </a:r>
            <a:r>
              <a:rPr lang="en-US" sz="1050" b="1" dirty="0" err="1" smtClean="0"/>
              <a:t>Sci</a:t>
            </a:r>
            <a:endParaRPr lang="en-US" sz="1050" b="1" dirty="0" smtClean="0"/>
          </a:p>
          <a:p>
            <a:pPr>
              <a:defRPr/>
            </a:pPr>
            <a:r>
              <a:rPr lang="en-US" sz="1050" b="1" dirty="0" smtClean="0"/>
              <a:t>ENV 202 </a:t>
            </a:r>
            <a:r>
              <a:rPr lang="en-US" sz="1050" b="1" dirty="0" err="1" smtClean="0"/>
              <a:t>Env</a:t>
            </a:r>
            <a:r>
              <a:rPr lang="en-US" sz="1050" b="1" dirty="0" smtClean="0"/>
              <a:t> Projects</a:t>
            </a:r>
          </a:p>
          <a:p>
            <a:pPr>
              <a:defRPr/>
            </a:pPr>
            <a:r>
              <a:rPr lang="en-US" sz="1050" b="1" dirty="0" smtClean="0"/>
              <a:t>ENV 210 Disasters</a:t>
            </a:r>
          </a:p>
          <a:p>
            <a:pPr>
              <a:defRPr/>
            </a:pPr>
            <a:r>
              <a:rPr lang="en-US" sz="1050" b="1" dirty="0" smtClean="0"/>
              <a:t>ENV 230 Water</a:t>
            </a:r>
          </a:p>
          <a:p>
            <a:pPr>
              <a:defRPr/>
            </a:pPr>
            <a:r>
              <a:rPr lang="en-US" sz="1050" b="1" dirty="0" smtClean="0"/>
              <a:t>ENV 320 GIS and </a:t>
            </a:r>
            <a:r>
              <a:rPr lang="en-US" sz="1050" b="1" dirty="0" err="1" smtClean="0"/>
              <a:t>Env</a:t>
            </a:r>
            <a:r>
              <a:rPr lang="en-US" sz="1050" b="1" dirty="0" smtClean="0"/>
              <a:t> Analysis (2 units)</a:t>
            </a:r>
          </a:p>
          <a:p>
            <a:pPr>
              <a:defRPr/>
            </a:pPr>
            <a:r>
              <a:rPr lang="en-US" sz="1050" b="1" dirty="0" smtClean="0"/>
              <a:t>ENV 321 Remote Sensing and </a:t>
            </a:r>
            <a:r>
              <a:rPr lang="en-US" sz="1050" b="1" dirty="0" err="1" smtClean="0"/>
              <a:t>Env</a:t>
            </a:r>
            <a:r>
              <a:rPr lang="en-US" sz="1050" b="1" dirty="0" smtClean="0"/>
              <a:t> Analysis (1 unit)</a:t>
            </a:r>
          </a:p>
          <a:p>
            <a:pPr>
              <a:defRPr/>
            </a:pPr>
            <a:r>
              <a:rPr lang="en-US" sz="1050" b="1" dirty="0" smtClean="0"/>
              <a:t>ENV 300 Natural Environment and Humans (1 unit)</a:t>
            </a:r>
          </a:p>
          <a:p>
            <a:pPr>
              <a:defRPr/>
            </a:pPr>
            <a:r>
              <a:rPr lang="en-US" sz="1050" b="1" dirty="0" smtClean="0"/>
              <a:t>ENV 330/BUS 391 Business &amp; </a:t>
            </a:r>
            <a:r>
              <a:rPr lang="en-US" sz="1050" b="1" dirty="0" err="1" smtClean="0"/>
              <a:t>Env</a:t>
            </a:r>
            <a:r>
              <a:rPr lang="en-US" sz="1050" b="1" dirty="0" smtClean="0"/>
              <a:t> Sustainability (1 unit)</a:t>
            </a:r>
          </a:p>
          <a:p>
            <a:pPr>
              <a:defRPr/>
            </a:pPr>
            <a:r>
              <a:rPr lang="en-US" sz="1050" b="1" i="1" dirty="0" smtClean="0">
                <a:solidFill>
                  <a:srgbClr val="990000"/>
                </a:solidFill>
                <a:cs typeface="MS PGothic" charset="0"/>
              </a:rPr>
              <a:t>Proposed: </a:t>
            </a:r>
          </a:p>
          <a:p>
            <a:pPr>
              <a:defRPr/>
            </a:pPr>
            <a:r>
              <a:rPr lang="en-US" sz="1050" b="1" dirty="0" smtClean="0">
                <a:cs typeface="MS PGothic" charset="0"/>
              </a:rPr>
              <a:t>Mining (undergrad)</a:t>
            </a:r>
          </a:p>
          <a:p>
            <a:pPr>
              <a:defRPr/>
            </a:pPr>
            <a:r>
              <a:rPr lang="en-US" sz="1050" b="1" dirty="0" smtClean="0">
                <a:cs typeface="MS PGothic" charset="0"/>
              </a:rPr>
              <a:t>Food (undergrad)</a:t>
            </a:r>
          </a:p>
          <a:p>
            <a:pPr>
              <a:defRPr/>
            </a:pPr>
            <a:r>
              <a:rPr lang="en-US" sz="1050" b="1" dirty="0" smtClean="0"/>
              <a:t>Minor in </a:t>
            </a:r>
            <a:r>
              <a:rPr lang="en-US" sz="1050" b="1" dirty="0" err="1" smtClean="0"/>
              <a:t>Env</a:t>
            </a:r>
            <a:r>
              <a:rPr lang="en-US" sz="1050" b="1" dirty="0" smtClean="0"/>
              <a:t> </a:t>
            </a:r>
            <a:r>
              <a:rPr lang="en-US" sz="1050" b="1" dirty="0" err="1" smtClean="0"/>
              <a:t>Sci</a:t>
            </a:r>
            <a:r>
              <a:rPr lang="en-US" sz="1050" b="1" dirty="0" smtClean="0"/>
              <a:t> (undergrad)</a:t>
            </a:r>
          </a:p>
          <a:p>
            <a:pPr>
              <a:defRPr/>
            </a:pPr>
            <a:r>
              <a:rPr lang="en-US" sz="1050" b="1" dirty="0" smtClean="0">
                <a:cs typeface="MS PGothic" charset="0"/>
              </a:rPr>
              <a:t>Resource Efficiency, No Waste, Clean Production (Grad)</a:t>
            </a:r>
            <a:endParaRPr lang="en-US" sz="1050" b="1" dirty="0" smtClean="0"/>
          </a:p>
          <a:p>
            <a:pPr>
              <a:defRPr/>
            </a:pPr>
            <a:r>
              <a:rPr lang="en-US" sz="1050" b="1" i="1" dirty="0" smtClean="0">
                <a:solidFill>
                  <a:srgbClr val="990000"/>
                </a:solidFill>
              </a:rPr>
              <a:t>Research: </a:t>
            </a:r>
          </a:p>
          <a:p>
            <a:pPr>
              <a:defRPr/>
            </a:pPr>
            <a:r>
              <a:rPr lang="en-US" sz="1050" b="1" dirty="0" smtClean="0"/>
              <a:t>Green, Inclusive and Resilient Schools</a:t>
            </a:r>
          </a:p>
          <a:p>
            <a:pPr>
              <a:defRPr/>
            </a:pPr>
            <a:r>
              <a:rPr lang="en-US" sz="1050" b="1" dirty="0" smtClean="0"/>
              <a:t>Off-grid village school</a:t>
            </a:r>
          </a:p>
          <a:p>
            <a:pPr>
              <a:defRPr/>
            </a:pPr>
            <a:r>
              <a:rPr lang="en-US" sz="1050" b="1" dirty="0" smtClean="0"/>
              <a:t>Yerevan Sustainable Energy Action Plan (SEAP)</a:t>
            </a:r>
          </a:p>
          <a:p>
            <a:pPr>
              <a:defRPr/>
            </a:pPr>
            <a:r>
              <a:rPr lang="en-US" sz="1050" b="1" dirty="0" smtClean="0"/>
              <a:t>EU Black Sea Building Energy Efficiency</a:t>
            </a:r>
          </a:p>
          <a:p>
            <a:pPr>
              <a:defRPr/>
            </a:pPr>
            <a:r>
              <a:rPr lang="en-US" sz="1050" b="1" dirty="0" smtClean="0"/>
              <a:t>EU Black Sea Natural Treatment Systems for Wastewater </a:t>
            </a:r>
          </a:p>
          <a:p>
            <a:pPr>
              <a:defRPr/>
            </a:pPr>
            <a:r>
              <a:rPr lang="en-US" sz="1050" b="1" dirty="0" smtClean="0"/>
              <a:t>Green Architecture textbook</a:t>
            </a:r>
          </a:p>
          <a:p>
            <a:pPr>
              <a:defRPr/>
            </a:pPr>
            <a:r>
              <a:rPr lang="en-US" sz="1050" b="1" dirty="0" smtClean="0"/>
              <a:t>Erasmus+ MAUREEB</a:t>
            </a:r>
          </a:p>
        </p:txBody>
      </p:sp>
      <p:sp>
        <p:nvSpPr>
          <p:cNvPr id="25" name="TextBox 24"/>
          <p:cNvSpPr txBox="1">
            <a:spLocks noChangeArrowheads="1"/>
          </p:cNvSpPr>
          <p:nvPr/>
        </p:nvSpPr>
        <p:spPr bwMode="auto">
          <a:xfrm>
            <a:off x="5367338" y="4391025"/>
            <a:ext cx="3116262"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en-US" sz="1050" b="1" dirty="0" smtClean="0"/>
              <a:t>Solar PV and thermal collectors</a:t>
            </a:r>
          </a:p>
          <a:p>
            <a:pPr algn="r">
              <a:defRPr/>
            </a:pPr>
            <a:r>
              <a:rPr lang="en-US" sz="1050" b="1" dirty="0" smtClean="0"/>
              <a:t>BMS, fully automated HVAC</a:t>
            </a:r>
          </a:p>
          <a:p>
            <a:pPr algn="r">
              <a:defRPr/>
            </a:pPr>
            <a:r>
              <a:rPr lang="en-US" sz="1050" b="1" dirty="0" smtClean="0"/>
              <a:t>State of the art insulation</a:t>
            </a:r>
          </a:p>
        </p:txBody>
      </p:sp>
      <p:sp>
        <p:nvSpPr>
          <p:cNvPr id="26" name="TextBox 25"/>
          <p:cNvSpPr txBox="1">
            <a:spLocks noChangeArrowheads="1"/>
          </p:cNvSpPr>
          <p:nvPr/>
        </p:nvSpPr>
        <p:spPr bwMode="auto">
          <a:xfrm>
            <a:off x="5451475" y="6067425"/>
            <a:ext cx="311626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en-US" sz="1050" b="1" dirty="0" smtClean="0"/>
              <a:t>Student volunteer clubs</a:t>
            </a:r>
          </a:p>
          <a:p>
            <a:pPr algn="r">
              <a:defRPr/>
            </a:pPr>
            <a:r>
              <a:rPr lang="en-US" sz="1050" b="1" dirty="0" smtClean="0"/>
              <a:t>Other potentials not yet explored</a:t>
            </a:r>
          </a:p>
        </p:txBody>
      </p:sp>
      <p:sp>
        <p:nvSpPr>
          <p:cNvPr id="27" name="TextBox 26"/>
          <p:cNvSpPr txBox="1">
            <a:spLocks noChangeArrowheads="1"/>
          </p:cNvSpPr>
          <p:nvPr/>
        </p:nvSpPr>
        <p:spPr bwMode="auto">
          <a:xfrm>
            <a:off x="1082675" y="6305550"/>
            <a:ext cx="3336925"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1050" b="1" dirty="0" smtClean="0"/>
              <a:t>Mining sector highly energy inefficient; potential great; serious other environmental/social issues</a:t>
            </a:r>
          </a:p>
        </p:txBody>
      </p:sp>
      <p:sp>
        <p:nvSpPr>
          <p:cNvPr id="28" name="TextBox 27"/>
          <p:cNvSpPr txBox="1">
            <a:spLocks noChangeArrowheads="1"/>
          </p:cNvSpPr>
          <p:nvPr/>
        </p:nvSpPr>
        <p:spPr bwMode="auto">
          <a:xfrm>
            <a:off x="7940675" y="2241550"/>
            <a:ext cx="196532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1050" b="1" dirty="0" smtClean="0"/>
              <a:t>LLM Environmental Law </a:t>
            </a:r>
          </a:p>
          <a:p>
            <a:pPr>
              <a:defRPr/>
            </a:pPr>
            <a:r>
              <a:rPr lang="en-US" sz="1050" b="1" dirty="0" smtClean="0"/>
              <a:t>PSIA Sustainability Policy</a:t>
            </a:r>
          </a:p>
          <a:p>
            <a:pPr>
              <a:defRPr/>
            </a:pPr>
            <a:endParaRPr lang="en-US" sz="1050" b="1" dirty="0" smtClean="0"/>
          </a:p>
        </p:txBody>
      </p:sp>
      <p:sp>
        <p:nvSpPr>
          <p:cNvPr id="29" name="TextBox 28"/>
          <p:cNvSpPr txBox="1">
            <a:spLocks noChangeArrowheads="1"/>
          </p:cNvSpPr>
          <p:nvPr/>
        </p:nvSpPr>
        <p:spPr bwMode="auto">
          <a:xfrm>
            <a:off x="1879600" y="2241550"/>
            <a:ext cx="201453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1050" b="1" dirty="0" smtClean="0"/>
              <a:t>SPH Environmental Health</a:t>
            </a:r>
          </a:p>
        </p:txBody>
      </p:sp>
      <p:sp>
        <p:nvSpPr>
          <p:cNvPr id="22" name="TextBox 21"/>
          <p:cNvSpPr txBox="1">
            <a:spLocks noChangeArrowheads="1"/>
          </p:cNvSpPr>
          <p:nvPr/>
        </p:nvSpPr>
        <p:spPr bwMode="auto">
          <a:xfrm>
            <a:off x="1404938" y="2546350"/>
            <a:ext cx="20161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1050" b="1" dirty="0" smtClean="0"/>
              <a:t>Potential has to be explored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1" fill="hold" nodeType="clickEffect">
                                  <p:stCondLst>
                                    <p:cond delay="0"/>
                                  </p:stCondLst>
                                  <p:childTnLst>
                                    <p:set>
                                      <p:cBhvr>
                                        <p:cTn id="6" dur="1" fill="hold">
                                          <p:stCondLst>
                                            <p:cond delay="0"/>
                                          </p:stCondLst>
                                        </p:cTn>
                                        <p:tgtEl>
                                          <p:spTgt spid="29698"/>
                                        </p:tgtEl>
                                        <p:attrNameLst>
                                          <p:attrName>style.visibility</p:attrName>
                                        </p:attrNameLst>
                                      </p:cBhvr>
                                      <p:to>
                                        <p:strVal val="visible"/>
                                      </p:to>
                                    </p:set>
                                    <p:anim calcmode="lin" valueType="num">
                                      <p:cBhvr additive="base">
                                        <p:cTn id="7" dur="400"/>
                                        <p:tgtEl>
                                          <p:spTgt spid="29698"/>
                                        </p:tgtEl>
                                        <p:attrNameLst>
                                          <p:attrName>ppt_y</p:attrName>
                                        </p:attrNameLst>
                                      </p:cBhvr>
                                      <p:tavLst>
                                        <p:tav tm="0">
                                          <p:val>
                                            <p:strVal val="#ppt_y-#ppt_h*1.125000"/>
                                          </p:val>
                                        </p:tav>
                                        <p:tav tm="100000">
                                          <p:val>
                                            <p:strVal val="#ppt_y"/>
                                          </p:val>
                                        </p:tav>
                                      </p:tavLst>
                                    </p:anim>
                                    <p:animEffect transition="in" filter="wipe(down)">
                                      <p:cBhvr>
                                        <p:cTn id="8" dur="400"/>
                                        <p:tgtEl>
                                          <p:spTgt spid="29698"/>
                                        </p:tgtEl>
                                      </p:cBhvr>
                                    </p:animEffect>
                                  </p:childTnLst>
                                </p:cTn>
                              </p:par>
                            </p:childTnLst>
                          </p:cTn>
                        </p:par>
                        <p:par>
                          <p:cTn id="9" fill="hold" nodeType="afterGroup">
                            <p:stCondLst>
                              <p:cond delay="400"/>
                            </p:stCondLst>
                            <p:childTnLst>
                              <p:par>
                                <p:cTn id="10" presetID="12" presetClass="entr" presetSubtype="1" fill="hold" grpId="0"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p:tgtEl>
                                          <p:spTgt spid="23"/>
                                        </p:tgtEl>
                                        <p:attrNameLst>
                                          <p:attrName>ppt_y</p:attrName>
                                        </p:attrNameLst>
                                      </p:cBhvr>
                                      <p:tavLst>
                                        <p:tav tm="0">
                                          <p:val>
                                            <p:strVal val="#ppt_y-#ppt_h*1.125000"/>
                                          </p:val>
                                        </p:tav>
                                        <p:tav tm="100000">
                                          <p:val>
                                            <p:strVal val="#ppt_y"/>
                                          </p:val>
                                        </p:tav>
                                      </p:tavLst>
                                    </p:anim>
                                    <p:animEffect transition="in" filter="wipe(down)">
                                      <p:cBhvr>
                                        <p:cTn id="13" dur="500"/>
                                        <p:tgtEl>
                                          <p:spTgt spid="23"/>
                                        </p:tgtEl>
                                      </p:cBhvr>
                                    </p:animEffect>
                                  </p:childTnLst>
                                </p:cTn>
                              </p:par>
                              <p:par>
                                <p:cTn id="14" presetID="12" presetClass="entr" presetSubtype="1"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additive="base">
                                        <p:cTn id="16" dur="500"/>
                                        <p:tgtEl>
                                          <p:spTgt spid="28"/>
                                        </p:tgtEl>
                                        <p:attrNameLst>
                                          <p:attrName>ppt_y</p:attrName>
                                        </p:attrNameLst>
                                      </p:cBhvr>
                                      <p:tavLst>
                                        <p:tav tm="0">
                                          <p:val>
                                            <p:strVal val="#ppt_y-#ppt_h*1.125000"/>
                                          </p:val>
                                        </p:tav>
                                        <p:tav tm="100000">
                                          <p:val>
                                            <p:strVal val="#ppt_y"/>
                                          </p:val>
                                        </p:tav>
                                      </p:tavLst>
                                    </p:anim>
                                    <p:animEffect transition="in" filter="wipe(down)">
                                      <p:cBhvr>
                                        <p:cTn id="17" dur="500"/>
                                        <p:tgtEl>
                                          <p:spTgt spid="28"/>
                                        </p:tgtEl>
                                      </p:cBhvr>
                                    </p:animEffect>
                                  </p:childTnLst>
                                </p:cTn>
                              </p:par>
                              <p:par>
                                <p:cTn id="18" presetID="12" presetClass="entr" presetSubtype="1" fill="hold" grpId="0" nodeType="with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additive="base">
                                        <p:cTn id="20" dur="500"/>
                                        <p:tgtEl>
                                          <p:spTgt spid="29"/>
                                        </p:tgtEl>
                                        <p:attrNameLst>
                                          <p:attrName>ppt_y</p:attrName>
                                        </p:attrNameLst>
                                      </p:cBhvr>
                                      <p:tavLst>
                                        <p:tav tm="0">
                                          <p:val>
                                            <p:strVal val="#ppt_y-#ppt_h*1.125000"/>
                                          </p:val>
                                        </p:tav>
                                        <p:tav tm="100000">
                                          <p:val>
                                            <p:strVal val="#ppt_y"/>
                                          </p:val>
                                        </p:tav>
                                      </p:tavLst>
                                    </p:anim>
                                    <p:animEffect transition="in" filter="wipe(down)">
                                      <p:cBhvr>
                                        <p:cTn id="21" dur="500"/>
                                        <p:tgtEl>
                                          <p:spTgt spid="29"/>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2" presetClass="entr" presetSubtype="8" fill="hold" nodeType="clickEffect">
                                  <p:stCondLst>
                                    <p:cond delay="0"/>
                                  </p:stCondLst>
                                  <p:childTnLst>
                                    <p:set>
                                      <p:cBhvr>
                                        <p:cTn id="25" dur="1" fill="hold">
                                          <p:stCondLst>
                                            <p:cond delay="0"/>
                                          </p:stCondLst>
                                        </p:cTn>
                                        <p:tgtEl>
                                          <p:spTgt spid="29697"/>
                                        </p:tgtEl>
                                        <p:attrNameLst>
                                          <p:attrName>style.visibility</p:attrName>
                                        </p:attrNameLst>
                                      </p:cBhvr>
                                      <p:to>
                                        <p:strVal val="visible"/>
                                      </p:to>
                                    </p:set>
                                    <p:anim calcmode="lin" valueType="num">
                                      <p:cBhvr additive="base">
                                        <p:cTn id="26" dur="400"/>
                                        <p:tgtEl>
                                          <p:spTgt spid="29697"/>
                                        </p:tgtEl>
                                        <p:attrNameLst>
                                          <p:attrName>ppt_x</p:attrName>
                                        </p:attrNameLst>
                                      </p:cBhvr>
                                      <p:tavLst>
                                        <p:tav tm="0">
                                          <p:val>
                                            <p:strVal val="#ppt_x-#ppt_w*1.125000"/>
                                          </p:val>
                                        </p:tav>
                                        <p:tav tm="100000">
                                          <p:val>
                                            <p:strVal val="#ppt_x"/>
                                          </p:val>
                                        </p:tav>
                                      </p:tavLst>
                                    </p:anim>
                                    <p:animEffect transition="in" filter="wipe(right)">
                                      <p:cBhvr>
                                        <p:cTn id="27" dur="400"/>
                                        <p:tgtEl>
                                          <p:spTgt spid="2969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2" presetClass="entr" presetSubtype="8"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p:tgtEl>
                                          <p:spTgt spid="24"/>
                                        </p:tgtEl>
                                        <p:attrNameLst>
                                          <p:attrName>ppt_x</p:attrName>
                                        </p:attrNameLst>
                                      </p:cBhvr>
                                      <p:tavLst>
                                        <p:tav tm="0">
                                          <p:val>
                                            <p:strVal val="#ppt_x-#ppt_w*1.125000"/>
                                          </p:val>
                                        </p:tav>
                                        <p:tav tm="100000">
                                          <p:val>
                                            <p:strVal val="#ppt_x"/>
                                          </p:val>
                                        </p:tav>
                                      </p:tavLst>
                                    </p:anim>
                                    <p:animEffect transition="in" filter="wipe(right)">
                                      <p:cBhvr>
                                        <p:cTn id="33" dur="500"/>
                                        <p:tgtEl>
                                          <p:spTgt spid="24"/>
                                        </p:tgtEl>
                                      </p:cBhvr>
                                    </p:animEffect>
                                  </p:childTnLst>
                                </p:cTn>
                              </p:par>
                              <p:par>
                                <p:cTn id="34" presetID="12" presetClass="entr" presetSubtype="8" fill="hold" grpId="0" nodeType="withEffect">
                                  <p:stCondLst>
                                    <p:cond delay="0"/>
                                  </p:stCondLst>
                                  <p:childTnLst>
                                    <p:set>
                                      <p:cBhvr>
                                        <p:cTn id="35" dur="1" fill="hold">
                                          <p:stCondLst>
                                            <p:cond delay="0"/>
                                          </p:stCondLst>
                                        </p:cTn>
                                        <p:tgtEl>
                                          <p:spTgt spid="27"/>
                                        </p:tgtEl>
                                        <p:attrNameLst>
                                          <p:attrName>style.visibility</p:attrName>
                                        </p:attrNameLst>
                                      </p:cBhvr>
                                      <p:to>
                                        <p:strVal val="visible"/>
                                      </p:to>
                                    </p:set>
                                    <p:anim calcmode="lin" valueType="num">
                                      <p:cBhvr additive="base">
                                        <p:cTn id="36" dur="500"/>
                                        <p:tgtEl>
                                          <p:spTgt spid="27"/>
                                        </p:tgtEl>
                                        <p:attrNameLst>
                                          <p:attrName>ppt_x</p:attrName>
                                        </p:attrNameLst>
                                      </p:cBhvr>
                                      <p:tavLst>
                                        <p:tav tm="0">
                                          <p:val>
                                            <p:strVal val="#ppt_x-#ppt_w*1.125000"/>
                                          </p:val>
                                        </p:tav>
                                        <p:tav tm="100000">
                                          <p:val>
                                            <p:strVal val="#ppt_x"/>
                                          </p:val>
                                        </p:tav>
                                      </p:tavLst>
                                    </p:anim>
                                    <p:animEffect transition="in" filter="wipe(right)">
                                      <p:cBhvr>
                                        <p:cTn id="37" dur="500"/>
                                        <p:tgtEl>
                                          <p:spTgt spid="27"/>
                                        </p:tgtEl>
                                      </p:cBhvr>
                                    </p:animEffect>
                                  </p:childTnLst>
                                </p:cTn>
                              </p:par>
                              <p:par>
                                <p:cTn id="38" presetID="12" presetClass="entr" presetSubtype="8"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additive="base">
                                        <p:cTn id="40" dur="500"/>
                                        <p:tgtEl>
                                          <p:spTgt spid="22"/>
                                        </p:tgtEl>
                                        <p:attrNameLst>
                                          <p:attrName>ppt_x</p:attrName>
                                        </p:attrNameLst>
                                      </p:cBhvr>
                                      <p:tavLst>
                                        <p:tav tm="0">
                                          <p:val>
                                            <p:strVal val="#ppt_x-#ppt_w*1.125000"/>
                                          </p:val>
                                        </p:tav>
                                        <p:tav tm="100000">
                                          <p:val>
                                            <p:strVal val="#ppt_x"/>
                                          </p:val>
                                        </p:tav>
                                      </p:tavLst>
                                    </p:anim>
                                    <p:animEffect transition="in" filter="wipe(right)">
                                      <p:cBhvr>
                                        <p:cTn id="41" dur="500"/>
                                        <p:tgtEl>
                                          <p:spTgt spid="22"/>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2" presetClass="entr" presetSubtype="2" fill="hold" nodeType="clickEffect">
                                  <p:stCondLst>
                                    <p:cond delay="0"/>
                                  </p:stCondLst>
                                  <p:childTnLst>
                                    <p:set>
                                      <p:cBhvr>
                                        <p:cTn id="45" dur="1" fill="hold">
                                          <p:stCondLst>
                                            <p:cond delay="0"/>
                                          </p:stCondLst>
                                        </p:cTn>
                                        <p:tgtEl>
                                          <p:spTgt spid="19"/>
                                        </p:tgtEl>
                                        <p:attrNameLst>
                                          <p:attrName>style.visibility</p:attrName>
                                        </p:attrNameLst>
                                      </p:cBhvr>
                                      <p:to>
                                        <p:strVal val="visible"/>
                                      </p:to>
                                    </p:set>
                                    <p:anim calcmode="lin" valueType="num">
                                      <p:cBhvr additive="base">
                                        <p:cTn id="46" dur="400"/>
                                        <p:tgtEl>
                                          <p:spTgt spid="19"/>
                                        </p:tgtEl>
                                        <p:attrNameLst>
                                          <p:attrName>ppt_x</p:attrName>
                                        </p:attrNameLst>
                                      </p:cBhvr>
                                      <p:tavLst>
                                        <p:tav tm="0">
                                          <p:val>
                                            <p:strVal val="#ppt_x+#ppt_w*1.125000"/>
                                          </p:val>
                                        </p:tav>
                                        <p:tav tm="100000">
                                          <p:val>
                                            <p:strVal val="#ppt_x"/>
                                          </p:val>
                                        </p:tav>
                                      </p:tavLst>
                                    </p:anim>
                                    <p:animEffect transition="in" filter="wipe(left)">
                                      <p:cBhvr>
                                        <p:cTn id="47" dur="400"/>
                                        <p:tgtEl>
                                          <p:spTgt spid="19"/>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2" presetClass="entr" presetSubtype="2"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 calcmode="lin" valueType="num">
                                      <p:cBhvr additive="base">
                                        <p:cTn id="52" dur="500"/>
                                        <p:tgtEl>
                                          <p:spTgt spid="25"/>
                                        </p:tgtEl>
                                        <p:attrNameLst>
                                          <p:attrName>ppt_x</p:attrName>
                                        </p:attrNameLst>
                                      </p:cBhvr>
                                      <p:tavLst>
                                        <p:tav tm="0">
                                          <p:val>
                                            <p:strVal val="#ppt_x+#ppt_w*1.125000"/>
                                          </p:val>
                                        </p:tav>
                                        <p:tav tm="100000">
                                          <p:val>
                                            <p:strVal val="#ppt_x"/>
                                          </p:val>
                                        </p:tav>
                                      </p:tavLst>
                                    </p:anim>
                                    <p:animEffect transition="in" filter="wipe(left)">
                                      <p:cBhvr>
                                        <p:cTn id="53" dur="500"/>
                                        <p:tgtEl>
                                          <p:spTgt spid="25"/>
                                        </p:tgtEl>
                                      </p:cBhvr>
                                    </p:animEffect>
                                  </p:childTnLst>
                                </p:cTn>
                              </p:par>
                              <p:par>
                                <p:cTn id="54" presetID="12" presetClass="entr" presetSubtype="2" fill="hold" grpId="0" nodeType="withEffect">
                                  <p:stCondLst>
                                    <p:cond delay="0"/>
                                  </p:stCondLst>
                                  <p:childTnLst>
                                    <p:set>
                                      <p:cBhvr>
                                        <p:cTn id="55" dur="1" fill="hold">
                                          <p:stCondLst>
                                            <p:cond delay="0"/>
                                          </p:stCondLst>
                                        </p:cTn>
                                        <p:tgtEl>
                                          <p:spTgt spid="26"/>
                                        </p:tgtEl>
                                        <p:attrNameLst>
                                          <p:attrName>style.visibility</p:attrName>
                                        </p:attrNameLst>
                                      </p:cBhvr>
                                      <p:to>
                                        <p:strVal val="visible"/>
                                      </p:to>
                                    </p:set>
                                    <p:anim calcmode="lin" valueType="num">
                                      <p:cBhvr additive="base">
                                        <p:cTn id="56" dur="500"/>
                                        <p:tgtEl>
                                          <p:spTgt spid="26"/>
                                        </p:tgtEl>
                                        <p:attrNameLst>
                                          <p:attrName>ppt_x</p:attrName>
                                        </p:attrNameLst>
                                      </p:cBhvr>
                                      <p:tavLst>
                                        <p:tav tm="0">
                                          <p:val>
                                            <p:strVal val="#ppt_x+#ppt_w*1.125000"/>
                                          </p:val>
                                        </p:tav>
                                        <p:tav tm="100000">
                                          <p:val>
                                            <p:strVal val="#ppt_x"/>
                                          </p:val>
                                        </p:tav>
                                      </p:tavLst>
                                    </p:anim>
                                    <p:animEffect transition="in" filter="wipe(left)">
                                      <p:cBhvr>
                                        <p:cTn id="5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28" grpId="0"/>
      <p:bldP spid="29"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ChangeArrowheads="1"/>
          </p:cNvSpPr>
          <p:nvPr/>
        </p:nvSpPr>
        <p:spPr bwMode="auto">
          <a:xfrm>
            <a:off x="776288" y="520700"/>
            <a:ext cx="8405812" cy="495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sz="3200" b="1" dirty="0">
                <a:latin typeface="Arial" charset="0"/>
                <a:ea typeface="MS PGothic" charset="0"/>
              </a:rPr>
              <a:t>What is happening at AUA on renewables, energy efficiency, and environment</a:t>
            </a:r>
          </a:p>
          <a:p>
            <a:pPr>
              <a:defRPr/>
            </a:pPr>
            <a:endParaRPr lang="en-US" sz="1800" b="1" dirty="0">
              <a:latin typeface="Arial" charset="0"/>
              <a:ea typeface="MS PGothic" charset="0"/>
            </a:endParaRPr>
          </a:p>
          <a:p>
            <a:pPr>
              <a:defRPr/>
            </a:pPr>
            <a:endParaRPr lang="en-US" sz="1800" b="1" dirty="0">
              <a:latin typeface="Arial" charset="0"/>
              <a:ea typeface="MS PGothic" charset="0"/>
            </a:endParaRPr>
          </a:p>
          <a:p>
            <a:pPr marL="914400" lvl="1" indent="-457200">
              <a:buFont typeface="+mj-lt"/>
              <a:buAutoNum type="arabicPeriod"/>
              <a:defRPr/>
            </a:pPr>
            <a:r>
              <a:rPr lang="en-US" b="1" dirty="0">
                <a:latin typeface="Arial" charset="0"/>
                <a:ea typeface="MS PGothic" charset="0"/>
              </a:rPr>
              <a:t>Courses, research and operations</a:t>
            </a:r>
          </a:p>
          <a:p>
            <a:pPr marL="914400" lvl="1" indent="-457200">
              <a:buFont typeface="+mj-lt"/>
              <a:buAutoNum type="arabicPeriod"/>
              <a:defRPr/>
            </a:pPr>
            <a:endParaRPr lang="en-US" b="1" dirty="0">
              <a:latin typeface="Arial" charset="0"/>
              <a:ea typeface="MS PGothic" charset="0"/>
            </a:endParaRPr>
          </a:p>
          <a:p>
            <a:pPr marL="914400" lvl="1" indent="-457200">
              <a:buFont typeface="+mj-lt"/>
              <a:buAutoNum type="arabicPeriod"/>
              <a:defRPr/>
            </a:pPr>
            <a:r>
              <a:rPr lang="en-US" b="1" dirty="0">
                <a:latin typeface="Arial" charset="0"/>
                <a:ea typeface="MS PGothic" charset="0"/>
              </a:rPr>
              <a:t>Pilots </a:t>
            </a:r>
            <a:r>
              <a:rPr lang="en-US" b="1" dirty="0">
                <a:latin typeface="Arial" charset="0"/>
                <a:ea typeface="MS PGothic" charset="0"/>
              </a:rPr>
              <a:t>and </a:t>
            </a:r>
            <a:r>
              <a:rPr lang="en-US" b="1" dirty="0">
                <a:latin typeface="Arial" charset="0"/>
                <a:ea typeface="MS PGothic" charset="0"/>
              </a:rPr>
              <a:t>pioneers</a:t>
            </a:r>
            <a:endParaRPr lang="en-US" b="1" dirty="0">
              <a:latin typeface="Arial" charset="0"/>
              <a:ea typeface="MS PGothic" charset="0"/>
            </a:endParaRPr>
          </a:p>
          <a:p>
            <a:pPr lvl="1">
              <a:buFontTx/>
              <a:buAutoNum type="arabicPeriod"/>
              <a:defRPr/>
            </a:pPr>
            <a:endParaRPr lang="en-US" b="1" dirty="0">
              <a:latin typeface="Arial" charset="0"/>
              <a:ea typeface="MS PGothic" charset="0"/>
            </a:endParaRPr>
          </a:p>
          <a:p>
            <a:pPr marL="914400" lvl="1" indent="-457200">
              <a:buFont typeface="+mj-lt"/>
              <a:buAutoNum type="arabicPeriod"/>
              <a:defRPr/>
            </a:pPr>
            <a:r>
              <a:rPr lang="en-US" b="1" dirty="0">
                <a:latin typeface="Arial" charset="0"/>
                <a:ea typeface="MS PGothic" charset="0"/>
              </a:rPr>
              <a:t>Accumulating and transferring knowledge</a:t>
            </a:r>
          </a:p>
          <a:p>
            <a:pPr marL="914400" lvl="1" indent="-457200">
              <a:buFont typeface="+mj-lt"/>
              <a:buAutoNum type="arabicPeriod"/>
              <a:defRPr/>
            </a:pPr>
            <a:endParaRPr lang="en-US" b="1" dirty="0">
              <a:latin typeface="Arial" charset="0"/>
              <a:ea typeface="MS PGothic" charset="0"/>
            </a:endParaRPr>
          </a:p>
          <a:p>
            <a:pPr marL="914400" lvl="1" indent="-457200">
              <a:buFont typeface="+mj-lt"/>
              <a:buAutoNum type="arabicPeriod"/>
              <a:defRPr/>
            </a:pPr>
            <a:r>
              <a:rPr lang="en-US" b="1" dirty="0">
                <a:latin typeface="Arial" charset="0"/>
                <a:ea typeface="MS PGothic" charset="0"/>
              </a:rPr>
              <a:t>Seeking </a:t>
            </a:r>
            <a:r>
              <a:rPr lang="en-US" b="1" dirty="0">
                <a:latin typeface="Arial" charset="0"/>
                <a:ea typeface="MS PGothic" charset="0"/>
              </a:rPr>
              <a:t>synergies </a:t>
            </a:r>
            <a:r>
              <a:rPr lang="en-US" b="1" dirty="0">
                <a:latin typeface="Arial" charset="0"/>
                <a:ea typeface="MS PGothic" charset="0"/>
              </a:rPr>
              <a:t>(ADB)</a:t>
            </a:r>
          </a:p>
          <a:p>
            <a:pPr lvl="1">
              <a:defRPr/>
            </a:pPr>
            <a:endParaRPr lang="en-US" b="1" dirty="0">
              <a:latin typeface="Arial" charset="0"/>
              <a:ea typeface="MS PGothic" charset="0"/>
            </a:endParaRPr>
          </a:p>
          <a:p>
            <a:pPr marL="914400" lvl="1" indent="-457200">
              <a:buFont typeface="+mj-lt"/>
              <a:buAutoNum type="arabicPeriod"/>
              <a:defRPr/>
            </a:pPr>
            <a:r>
              <a:rPr lang="en-US" b="1" dirty="0">
                <a:latin typeface="Arial" charset="0"/>
                <a:ea typeface="MS PGothic" charset="0"/>
              </a:rPr>
              <a:t>Start early (in schools)</a:t>
            </a:r>
          </a:p>
        </p:txBody>
      </p:sp>
      <p:sp>
        <p:nvSpPr>
          <p:cNvPr id="28674" name="Right Arrow 4"/>
          <p:cNvSpPr>
            <a:spLocks noChangeArrowheads="1"/>
          </p:cNvSpPr>
          <p:nvPr/>
        </p:nvSpPr>
        <p:spPr bwMode="auto">
          <a:xfrm>
            <a:off x="236538" y="2749550"/>
            <a:ext cx="971550" cy="542925"/>
          </a:xfrm>
          <a:prstGeom prst="rightArrow">
            <a:avLst>
              <a:gd name="adj1" fmla="val 50000"/>
              <a:gd name="adj2" fmla="val 49890"/>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it-IT" altLang="it-IT">
              <a:solidFill>
                <a:srgbClr val="FF0000"/>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10177</TotalTime>
  <Words>1693</Words>
  <Application>Microsoft Office PowerPoint</Application>
  <PresentationFormat>A4 (21x29,7 cm)</PresentationFormat>
  <Paragraphs>329</Paragraphs>
  <Slides>25</Slides>
  <Notes>10</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25</vt:i4>
      </vt:variant>
    </vt:vector>
  </HeadingPairs>
  <TitlesOfParts>
    <vt:vector size="33" baseType="lpstr">
      <vt:lpstr>Arial</vt:lpstr>
      <vt:lpstr>ＭＳ Ｐゴシック</vt:lpstr>
      <vt:lpstr>ＭＳ Ｐゴシック</vt:lpstr>
      <vt:lpstr>Calibri</vt:lpstr>
      <vt:lpstr>Lantinghei SC Demibold</vt:lpstr>
      <vt:lpstr>Arian AMU</vt:lpstr>
      <vt:lpstr>Agency FB</vt:lpstr>
      <vt:lpstr>Blank Presentation</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Alen Amirkhanian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Construction Industry Economic Analysis</dc:title>
  <dc:creator>Alen Amirkhanian</dc:creator>
  <cp:lastModifiedBy>unige</cp:lastModifiedBy>
  <cp:revision>954</cp:revision>
  <cp:lastPrinted>2014-04-18T06:55:50Z</cp:lastPrinted>
  <dcterms:created xsi:type="dcterms:W3CDTF">2010-05-21T06:31:04Z</dcterms:created>
  <dcterms:modified xsi:type="dcterms:W3CDTF">2016-02-22T09:17:28Z</dcterms:modified>
</cp:coreProperties>
</file>