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14"/>
  </p:notesMasterIdLst>
  <p:sldIdLst>
    <p:sldId id="258" r:id="rId2"/>
    <p:sldId id="263" r:id="rId3"/>
    <p:sldId id="257" r:id="rId4"/>
    <p:sldId id="261" r:id="rId5"/>
    <p:sldId id="293" r:id="rId6"/>
    <p:sldId id="282" r:id="rId7"/>
    <p:sldId id="304" r:id="rId8"/>
    <p:sldId id="305" r:id="rId9"/>
    <p:sldId id="306" r:id="rId10"/>
    <p:sldId id="303" r:id="rId11"/>
    <p:sldId id="262" r:id="rId12"/>
    <p:sldId id="281" r:id="rId13"/>
  </p:sldIdLst>
  <p:sldSz cx="9144000" cy="6858000" type="screen4x3"/>
  <p:notesSz cx="6742113" cy="98726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ACF692"/>
    <a:srgbClr val="E6833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30" autoAdjust="0"/>
    <p:restoredTop sz="90922" autoAdjust="0"/>
  </p:normalViewPr>
  <p:slideViewPr>
    <p:cSldViewPr>
      <p:cViewPr>
        <p:scale>
          <a:sx n="65" d="100"/>
          <a:sy n="65" d="100"/>
        </p:scale>
        <p:origin x="-1308" y="-10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19525" y="0"/>
            <a:ext cx="29210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F281F74A-D38F-432E-AC5C-2940C56A6360}" type="datetimeFigureOut">
              <a:rPr lang="en-US"/>
              <a:pPr>
                <a:defRPr/>
              </a:pPr>
              <a:t>2/22/2016</a:t>
            </a:fld>
            <a:endParaRPr lang="en-US"/>
          </a:p>
        </p:txBody>
      </p:sp>
      <p:sp>
        <p:nvSpPr>
          <p:cNvPr id="4" name="Slide Image Placeholder 3"/>
          <p:cNvSpPr>
            <a:spLocks noGrp="1" noRot="1" noChangeAspect="1"/>
          </p:cNvSpPr>
          <p:nvPr>
            <p:ph type="sldImg" idx="2"/>
          </p:nvPr>
        </p:nvSpPr>
        <p:spPr>
          <a:xfrm>
            <a:off x="903288" y="739775"/>
            <a:ext cx="4935537" cy="3703638"/>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4688" y="4689475"/>
            <a:ext cx="5392737" cy="444341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377363"/>
            <a:ext cx="2921000" cy="493712"/>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19525" y="9377363"/>
            <a:ext cx="2921000" cy="493712"/>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4DDE32-3428-42B9-A6BC-434EB999508A}" type="slidenum">
              <a:rPr lang="en-US"/>
              <a:pPr>
                <a:defRPr/>
              </a:pPr>
              <a:t>‹N›</a:t>
            </a:fld>
            <a:endParaRPr lang="en-US"/>
          </a:p>
        </p:txBody>
      </p:sp>
    </p:spTree>
    <p:extLst>
      <p:ext uri="{BB962C8B-B14F-4D97-AF65-F5344CB8AC3E}">
        <p14:creationId xmlns:p14="http://schemas.microsoft.com/office/powerpoint/2010/main" val="4113299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10756B5-D67C-442A-B72E-11D05099FAFE}" type="slidenum">
              <a:rPr lang="en-US" smtClean="0"/>
              <a:pPr fontAlgn="base">
                <a:spcBef>
                  <a:spcPct val="0"/>
                </a:spcBef>
                <a:spcAft>
                  <a:spcPct val="0"/>
                </a:spcAft>
                <a:defRPr/>
              </a:pPr>
              <a:t>2</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96CA427-09CC-4220-B029-B445A5AEE0EF}" type="datetimeFigureOut">
              <a:rPr lang="en-US"/>
              <a:pPr>
                <a:defRPr/>
              </a:pPr>
              <a:t>2/22/2016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6855DC16-B3A6-420C-BA0E-2EBDF1A704A5}" type="slidenum">
              <a:rPr lang="en-US"/>
              <a:pPr>
                <a:defRPr/>
              </a:pPr>
              <a:t>‹N›</a:t>
            </a:fld>
            <a:endParaRPr lang="en-US"/>
          </a:p>
        </p:txBody>
      </p:sp>
    </p:spTree>
    <p:extLst>
      <p:ext uri="{BB962C8B-B14F-4D97-AF65-F5344CB8AC3E}">
        <p14:creationId xmlns:p14="http://schemas.microsoft.com/office/powerpoint/2010/main" val="171243089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B297AA14-BB8C-4156-B1D1-428AFF62D887}" type="datetimeFigureOut">
              <a:rPr lang="en-US"/>
              <a:pPr>
                <a:defRPr/>
              </a:pPr>
              <a:t>2/22/2016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7E8E52A-BA6C-4E7B-B11A-AE79ABE59E8C}" type="slidenum">
              <a:rPr lang="en-US"/>
              <a:pPr>
                <a:defRPr/>
              </a:pPr>
              <a:t>‹N›</a:t>
            </a:fld>
            <a:endParaRPr lang="en-US"/>
          </a:p>
        </p:txBody>
      </p:sp>
    </p:spTree>
    <p:extLst>
      <p:ext uri="{BB962C8B-B14F-4D97-AF65-F5344CB8AC3E}">
        <p14:creationId xmlns:p14="http://schemas.microsoft.com/office/powerpoint/2010/main" val="378965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A89DF5D-1354-44C9-95DF-7D50FF8B3CA1}" type="datetimeFigureOut">
              <a:rPr lang="en-US"/>
              <a:pPr>
                <a:defRPr/>
              </a:pPr>
              <a:t>2/22/2016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FDB094A-10CA-4205-AAB8-E719B06CAB44}" type="slidenum">
              <a:rPr lang="en-US"/>
              <a:pPr>
                <a:defRPr/>
              </a:pPr>
              <a:t>‹N›</a:t>
            </a:fld>
            <a:endParaRPr lang="en-US"/>
          </a:p>
        </p:txBody>
      </p:sp>
    </p:spTree>
    <p:extLst>
      <p:ext uri="{BB962C8B-B14F-4D97-AF65-F5344CB8AC3E}">
        <p14:creationId xmlns:p14="http://schemas.microsoft.com/office/powerpoint/2010/main" val="1051635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B19DDD5-F8C3-4423-B2D2-F2A017A056AF}" type="datetimeFigureOut">
              <a:rPr lang="en-US"/>
              <a:pPr>
                <a:defRPr/>
              </a:pPr>
              <a:t>2/22/2016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BC797C-B2CD-4C8B-B210-433B4722E0ED}" type="slidenum">
              <a:rPr lang="en-US"/>
              <a:pPr>
                <a:defRPr/>
              </a:pPr>
              <a:t>‹N›</a:t>
            </a:fld>
            <a:endParaRPr lang="en-US"/>
          </a:p>
        </p:txBody>
      </p:sp>
    </p:spTree>
    <p:extLst>
      <p:ext uri="{BB962C8B-B14F-4D97-AF65-F5344CB8AC3E}">
        <p14:creationId xmlns:p14="http://schemas.microsoft.com/office/powerpoint/2010/main" val="1178342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7999A66-7694-4627-A103-4D63D1C724EC}" type="datetimeFigureOut">
              <a:rPr lang="en-US"/>
              <a:pPr>
                <a:defRPr/>
              </a:pPr>
              <a:t>2/22/2016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2E6A15-A3DE-4A45-9D85-F56DE9F829F0}" type="slidenum">
              <a:rPr lang="en-US"/>
              <a:pPr>
                <a:defRPr/>
              </a:pPr>
              <a:t>‹N›</a:t>
            </a:fld>
            <a:endParaRPr lang="en-US"/>
          </a:p>
        </p:txBody>
      </p:sp>
    </p:spTree>
    <p:extLst>
      <p:ext uri="{BB962C8B-B14F-4D97-AF65-F5344CB8AC3E}">
        <p14:creationId xmlns:p14="http://schemas.microsoft.com/office/powerpoint/2010/main" val="92948976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FB961661-E05F-4DB4-9B6F-A9010932179B}" type="datetimeFigureOut">
              <a:rPr lang="en-US"/>
              <a:pPr>
                <a:defRPr/>
              </a:pPr>
              <a:t>2/22/2016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09E490D-E525-42C9-86AD-DCE36A026B7E}" type="slidenum">
              <a:rPr lang="en-US"/>
              <a:pPr>
                <a:defRPr/>
              </a:pPr>
              <a:t>‹N›</a:t>
            </a:fld>
            <a:endParaRPr lang="en-US"/>
          </a:p>
        </p:txBody>
      </p:sp>
    </p:spTree>
    <p:extLst>
      <p:ext uri="{BB962C8B-B14F-4D97-AF65-F5344CB8AC3E}">
        <p14:creationId xmlns:p14="http://schemas.microsoft.com/office/powerpoint/2010/main" val="320861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0654C6C6-B8A8-4297-9A04-0C7F5EEB2AA0}" type="datetimeFigureOut">
              <a:rPr lang="en-US"/>
              <a:pPr>
                <a:defRPr/>
              </a:pPr>
              <a:t>2/22/2016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417980A9-8E41-4A7B-855E-A802E58EA6FB}" type="slidenum">
              <a:rPr lang="en-US"/>
              <a:pPr>
                <a:defRPr/>
              </a:pPr>
              <a:t>‹N›</a:t>
            </a:fld>
            <a:endParaRPr lang="en-US"/>
          </a:p>
        </p:txBody>
      </p:sp>
    </p:spTree>
    <p:extLst>
      <p:ext uri="{BB962C8B-B14F-4D97-AF65-F5344CB8AC3E}">
        <p14:creationId xmlns:p14="http://schemas.microsoft.com/office/powerpoint/2010/main" val="266230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525C2887-93DC-437E-901B-D14224BC1A54}" type="datetimeFigureOut">
              <a:rPr lang="en-US"/>
              <a:pPr>
                <a:defRPr/>
              </a:pPr>
              <a:t>2/22/2016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06681B75-04BF-48FF-9D8C-6804088E26EA}" type="slidenum">
              <a:rPr lang="en-US"/>
              <a:pPr>
                <a:defRPr/>
              </a:pPr>
              <a:t>‹N›</a:t>
            </a:fld>
            <a:endParaRPr lang="en-US"/>
          </a:p>
        </p:txBody>
      </p:sp>
    </p:spTree>
    <p:extLst>
      <p:ext uri="{BB962C8B-B14F-4D97-AF65-F5344CB8AC3E}">
        <p14:creationId xmlns:p14="http://schemas.microsoft.com/office/powerpoint/2010/main" val="420459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4912DC36-0671-4B2B-A6E7-F878FA8FB093}" type="datetimeFigureOut">
              <a:rPr lang="en-US"/>
              <a:pPr>
                <a:defRPr/>
              </a:pPr>
              <a:t>2/22/2016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11F7E403-210A-4771-86A8-5A13B42034B0}" type="slidenum">
              <a:rPr lang="en-US"/>
              <a:pPr>
                <a:defRPr/>
              </a:pPr>
              <a:t>‹N›</a:t>
            </a:fld>
            <a:endParaRPr lang="en-US"/>
          </a:p>
        </p:txBody>
      </p:sp>
    </p:spTree>
    <p:extLst>
      <p:ext uri="{BB962C8B-B14F-4D97-AF65-F5344CB8AC3E}">
        <p14:creationId xmlns:p14="http://schemas.microsoft.com/office/powerpoint/2010/main" val="2929282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EF93D35-790E-483C-91FC-E175F8F504FA}" type="datetimeFigureOut">
              <a:rPr lang="en-US"/>
              <a:pPr>
                <a:defRPr/>
              </a:pPr>
              <a:t>2/22/2016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C1A09C8-94C5-4582-930F-AD857FEA4E26}" type="slidenum">
              <a:rPr lang="en-US"/>
              <a:pPr>
                <a:defRPr/>
              </a:pPr>
              <a:t>‹N›</a:t>
            </a:fld>
            <a:endParaRPr lang="en-US"/>
          </a:p>
        </p:txBody>
      </p:sp>
    </p:spTree>
    <p:extLst>
      <p:ext uri="{BB962C8B-B14F-4D97-AF65-F5344CB8AC3E}">
        <p14:creationId xmlns:p14="http://schemas.microsoft.com/office/powerpoint/2010/main" val="1300480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4"/>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15"/>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16"/>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CDF4ADDE-7A23-484D-A1EB-5EF85D9FEE12}" type="datetimeFigureOut">
              <a:rPr lang="en-US"/>
              <a:pPr>
                <a:defRPr/>
              </a:pPr>
              <a:t>2/22/2016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180DB628-9E49-4F04-AC62-138BFE6A15D8}" type="slidenum">
              <a:rPr lang="en-US"/>
              <a:pPr>
                <a:defRPr/>
              </a:pPr>
              <a:t>‹N›</a:t>
            </a:fld>
            <a:endParaRPr lang="en-US"/>
          </a:p>
        </p:txBody>
      </p:sp>
    </p:spTree>
    <p:extLst>
      <p:ext uri="{BB962C8B-B14F-4D97-AF65-F5344CB8AC3E}">
        <p14:creationId xmlns:p14="http://schemas.microsoft.com/office/powerpoint/2010/main" val="3597733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7A84641-4FF7-47F9-9E83-D3CE7BFE5C73}" type="datetimeFigureOut">
              <a:rPr lang="en-US"/>
              <a:pPr>
                <a:defRPr/>
              </a:pPr>
              <a:t>2/22/2016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F622FE38-8560-45B2-9CBC-9BA4BE4CE6CE}" type="slidenum">
              <a:rPr lang="en-US"/>
              <a:pPr>
                <a:defRPr/>
              </a:pPr>
              <a:t>‹N›</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937" r:id="rId1"/>
    <p:sldLayoutId id="2147483929" r:id="rId2"/>
    <p:sldLayoutId id="2147483938" r:id="rId3"/>
    <p:sldLayoutId id="2147483930" r:id="rId4"/>
    <p:sldLayoutId id="2147483931" r:id="rId5"/>
    <p:sldLayoutId id="2147483932" r:id="rId6"/>
    <p:sldLayoutId id="2147483933" r:id="rId7"/>
    <p:sldLayoutId id="2147483934" r:id="rId8"/>
    <p:sldLayoutId id="2147483939" r:id="rId9"/>
    <p:sldLayoutId id="2147483935" r:id="rId10"/>
    <p:sldLayoutId id="214748393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16.png"/><Relationship Id="rId3" Type="http://schemas.openxmlformats.org/officeDocument/2006/relationships/image" Target="../media/image21.png"/><Relationship Id="rId7" Type="http://schemas.openxmlformats.org/officeDocument/2006/relationships/image" Target="../media/image24.jpeg"/><Relationship Id="rId12" Type="http://schemas.openxmlformats.org/officeDocument/2006/relationships/image" Target="../media/image29.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14.jpeg"/><Relationship Id="rId9"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85800" y="0"/>
            <a:ext cx="8229600" cy="990600"/>
          </a:xfrm>
        </p:spPr>
        <p:txBody>
          <a:bodyPr/>
          <a:lstStyle/>
          <a:p>
            <a:pPr eaLnBrk="1" hangingPunct="1"/>
            <a:r>
              <a:rPr lang="en-US" altLang="en-US" smtClean="0"/>
              <a:t>About Armenia</a:t>
            </a:r>
          </a:p>
        </p:txBody>
      </p:sp>
      <p:pic>
        <p:nvPicPr>
          <p:cNvPr id="512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28600" y="5505450"/>
            <a:ext cx="3905250" cy="1200150"/>
          </a:xfrm>
          <a:prstGeom prst="rect">
            <a:avLst/>
          </a:prstGeom>
        </p:spPr>
        <p:txBody>
          <a:bodyPr>
            <a:spAutoFit/>
          </a:bodyPr>
          <a:lstStyle/>
          <a:p>
            <a:pPr fontAlgn="auto">
              <a:spcBef>
                <a:spcPts val="0"/>
              </a:spcBef>
              <a:spcAft>
                <a:spcPts val="0"/>
              </a:spcAft>
              <a:defRPr/>
            </a:pPr>
            <a:r>
              <a:rPr lang="en-US" b="1" dirty="0">
                <a:latin typeface="+mn-lt"/>
                <a:cs typeface="+mn-cs"/>
              </a:rPr>
              <a:t>Neighboring Countries:</a:t>
            </a:r>
          </a:p>
          <a:p>
            <a:pPr fontAlgn="auto">
              <a:spcBef>
                <a:spcPts val="0"/>
              </a:spcBef>
              <a:spcAft>
                <a:spcPts val="0"/>
              </a:spcAft>
              <a:defRPr/>
            </a:pPr>
            <a:r>
              <a:rPr lang="en-US" b="1" dirty="0">
                <a:solidFill>
                  <a:schemeClr val="bg1">
                    <a:lumMod val="65000"/>
                  </a:schemeClr>
                </a:solidFill>
                <a:latin typeface="+mn-lt"/>
                <a:cs typeface="+mn-cs"/>
              </a:rPr>
              <a:t>            </a:t>
            </a:r>
            <a:r>
              <a:rPr lang="en-US" dirty="0">
                <a:solidFill>
                  <a:schemeClr val="bg1">
                    <a:lumMod val="65000"/>
                  </a:schemeClr>
                </a:solidFill>
                <a:latin typeface="+mn-lt"/>
                <a:cs typeface="+mn-cs"/>
              </a:rPr>
              <a:t>North: </a:t>
            </a:r>
            <a:r>
              <a:rPr lang="en-US" b="1" dirty="0">
                <a:solidFill>
                  <a:schemeClr val="tx2"/>
                </a:solidFill>
                <a:latin typeface="+mn-lt"/>
                <a:cs typeface="+mn-cs"/>
              </a:rPr>
              <a:t>Georgia</a:t>
            </a:r>
            <a:endParaRPr lang="en-US" b="1" dirty="0">
              <a:latin typeface="+mn-lt"/>
              <a:cs typeface="+mn-cs"/>
            </a:endParaRPr>
          </a:p>
          <a:p>
            <a:pPr fontAlgn="auto">
              <a:spcBef>
                <a:spcPts val="0"/>
              </a:spcBef>
              <a:spcAft>
                <a:spcPts val="0"/>
              </a:spcAft>
              <a:defRPr/>
            </a:pPr>
            <a:r>
              <a:rPr lang="en-US" dirty="0">
                <a:solidFill>
                  <a:schemeClr val="bg1">
                    <a:lumMod val="65000"/>
                  </a:schemeClr>
                </a:solidFill>
                <a:latin typeface="+mn-lt"/>
                <a:cs typeface="+mn-cs"/>
              </a:rPr>
              <a:t>West: </a:t>
            </a:r>
            <a:r>
              <a:rPr lang="en-US" b="1" dirty="0">
                <a:solidFill>
                  <a:schemeClr val="tx2"/>
                </a:solidFill>
                <a:latin typeface="+mn-lt"/>
                <a:cs typeface="+mn-cs"/>
              </a:rPr>
              <a:t>Turkey</a:t>
            </a:r>
            <a:r>
              <a:rPr lang="en-US" dirty="0">
                <a:latin typeface="+mn-lt"/>
                <a:cs typeface="+mn-cs"/>
              </a:rPr>
              <a:t> 	</a:t>
            </a:r>
            <a:r>
              <a:rPr lang="en-US" dirty="0">
                <a:solidFill>
                  <a:schemeClr val="bg1">
                    <a:lumMod val="65000"/>
                  </a:schemeClr>
                </a:solidFill>
                <a:latin typeface="+mn-lt"/>
                <a:cs typeface="+mn-cs"/>
              </a:rPr>
              <a:t>East: </a:t>
            </a:r>
            <a:r>
              <a:rPr lang="en-US" b="1" dirty="0">
                <a:solidFill>
                  <a:schemeClr val="tx2"/>
                </a:solidFill>
                <a:latin typeface="+mn-lt"/>
                <a:cs typeface="+mn-cs"/>
              </a:rPr>
              <a:t>Azerbaijan    </a:t>
            </a:r>
          </a:p>
          <a:p>
            <a:pPr fontAlgn="auto">
              <a:spcBef>
                <a:spcPts val="0"/>
              </a:spcBef>
              <a:spcAft>
                <a:spcPts val="0"/>
              </a:spcAft>
              <a:defRPr/>
            </a:pPr>
            <a:r>
              <a:rPr lang="en-US" b="1" dirty="0">
                <a:solidFill>
                  <a:schemeClr val="tx2"/>
                </a:solidFill>
                <a:latin typeface="+mn-lt"/>
                <a:cs typeface="+mn-cs"/>
              </a:rPr>
              <a:t>                </a:t>
            </a:r>
            <a:r>
              <a:rPr lang="en-US" dirty="0">
                <a:solidFill>
                  <a:schemeClr val="bg1">
                    <a:lumMod val="65000"/>
                  </a:schemeClr>
                </a:solidFill>
                <a:latin typeface="+mn-lt"/>
                <a:cs typeface="+mn-cs"/>
              </a:rPr>
              <a:t>South:</a:t>
            </a:r>
            <a:r>
              <a:rPr lang="en-US" dirty="0">
                <a:latin typeface="+mn-lt"/>
                <a:cs typeface="+mn-cs"/>
              </a:rPr>
              <a:t> </a:t>
            </a:r>
            <a:r>
              <a:rPr lang="en-US" b="1" dirty="0">
                <a:solidFill>
                  <a:schemeClr val="tx2"/>
                </a:solidFill>
                <a:latin typeface="+mn-lt"/>
                <a:cs typeface="+mn-cs"/>
              </a:rPr>
              <a:t>Iran</a:t>
            </a:r>
          </a:p>
        </p:txBody>
      </p:sp>
      <p:sp>
        <p:nvSpPr>
          <p:cNvPr id="5125" name="Rectangle 4"/>
          <p:cNvSpPr>
            <a:spLocks noChangeArrowheads="1"/>
          </p:cNvSpPr>
          <p:nvPr/>
        </p:nvSpPr>
        <p:spPr bwMode="auto">
          <a:xfrm>
            <a:off x="4572000" y="1049338"/>
            <a:ext cx="4800600" cy="649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b="1"/>
              <a:t>Official Name:</a:t>
            </a:r>
          </a:p>
          <a:p>
            <a:pPr eaLnBrk="1" hangingPunct="1">
              <a:spcBef>
                <a:spcPct val="0"/>
              </a:spcBef>
              <a:buClrTx/>
              <a:buSzTx/>
              <a:buFontTx/>
              <a:buNone/>
            </a:pPr>
            <a:r>
              <a:rPr lang="en-US" altLang="en-US" sz="1800" b="1">
                <a:solidFill>
                  <a:schemeClr val="tx2"/>
                </a:solidFill>
              </a:rPr>
              <a:t>Republic of Armenia - Hayastany Hanrapetoutyun (Hayastan)</a:t>
            </a:r>
          </a:p>
          <a:p>
            <a:pPr eaLnBrk="1" hangingPunct="1">
              <a:spcBef>
                <a:spcPct val="0"/>
              </a:spcBef>
              <a:buClrTx/>
              <a:buSzTx/>
              <a:buFontTx/>
              <a:buNone/>
            </a:pPr>
            <a:endParaRPr lang="en-US" altLang="en-US" sz="800"/>
          </a:p>
          <a:p>
            <a:pPr eaLnBrk="1" hangingPunct="1">
              <a:spcBef>
                <a:spcPct val="0"/>
              </a:spcBef>
              <a:buClrTx/>
              <a:buSzTx/>
              <a:buFontTx/>
              <a:buNone/>
            </a:pPr>
            <a:r>
              <a:rPr lang="en-US" altLang="en-US" sz="1800" b="1"/>
              <a:t>Capital City:  </a:t>
            </a:r>
            <a:r>
              <a:rPr lang="en-US" altLang="en-US" sz="1800" b="1">
                <a:solidFill>
                  <a:schemeClr val="tx2"/>
                </a:solidFill>
              </a:rPr>
              <a:t>Yerevan</a:t>
            </a:r>
          </a:p>
          <a:p>
            <a:pPr eaLnBrk="1" hangingPunct="1">
              <a:spcBef>
                <a:spcPct val="0"/>
              </a:spcBef>
              <a:buClrTx/>
              <a:buSzTx/>
              <a:buFontTx/>
              <a:buNone/>
            </a:pPr>
            <a:endParaRPr lang="en-US" altLang="en-US" sz="800" b="1">
              <a:solidFill>
                <a:schemeClr val="tx2"/>
              </a:solidFill>
            </a:endParaRPr>
          </a:p>
          <a:p>
            <a:pPr eaLnBrk="1" hangingPunct="1">
              <a:spcBef>
                <a:spcPct val="0"/>
              </a:spcBef>
              <a:buClrTx/>
              <a:buSzTx/>
              <a:buFontTx/>
              <a:buNone/>
            </a:pPr>
            <a:r>
              <a:rPr lang="en-US" altLang="en-US" sz="1800" b="1"/>
              <a:t>Official Language: </a:t>
            </a:r>
            <a:r>
              <a:rPr lang="en-US" altLang="en-US" sz="1800" b="1">
                <a:solidFill>
                  <a:schemeClr val="tx2"/>
                </a:solidFill>
              </a:rPr>
              <a:t>Armenian</a:t>
            </a:r>
          </a:p>
          <a:p>
            <a:pPr eaLnBrk="1" hangingPunct="1">
              <a:spcBef>
                <a:spcPct val="0"/>
              </a:spcBef>
              <a:buClrTx/>
              <a:buSzTx/>
              <a:buFontTx/>
              <a:buNone/>
            </a:pPr>
            <a:endParaRPr lang="en-US" altLang="en-US" sz="800" b="1"/>
          </a:p>
          <a:p>
            <a:pPr eaLnBrk="1" hangingPunct="1">
              <a:spcBef>
                <a:spcPct val="0"/>
              </a:spcBef>
              <a:buClrTx/>
              <a:buSzTx/>
              <a:buFontTx/>
              <a:buNone/>
            </a:pPr>
            <a:r>
              <a:rPr lang="en-US" altLang="en-US" sz="1800" b="1"/>
              <a:t>Religion: </a:t>
            </a:r>
            <a:r>
              <a:rPr lang="en-US" altLang="en-US" sz="1800"/>
              <a:t/>
            </a:r>
            <a:br>
              <a:rPr lang="en-US" altLang="en-US" sz="1800"/>
            </a:br>
            <a:r>
              <a:rPr lang="en-US" altLang="en-US" sz="1800" b="1">
                <a:solidFill>
                  <a:schemeClr val="tx2"/>
                </a:solidFill>
              </a:rPr>
              <a:t>Christian, Armenian Apostolic Church</a:t>
            </a:r>
          </a:p>
          <a:p>
            <a:pPr eaLnBrk="1" hangingPunct="1">
              <a:spcBef>
                <a:spcPct val="0"/>
              </a:spcBef>
              <a:buClrTx/>
              <a:buSzTx/>
              <a:buFontTx/>
              <a:buNone/>
            </a:pPr>
            <a:endParaRPr lang="en-US" altLang="en-US" sz="800" b="1"/>
          </a:p>
          <a:p>
            <a:pPr eaLnBrk="1" hangingPunct="1">
              <a:spcBef>
                <a:spcPct val="0"/>
              </a:spcBef>
              <a:buClrTx/>
              <a:buSzTx/>
              <a:buFontTx/>
              <a:buNone/>
            </a:pPr>
            <a:r>
              <a:rPr lang="en-US" altLang="en-US" sz="1800" b="1"/>
              <a:t>Currency Unit:</a:t>
            </a:r>
            <a:r>
              <a:rPr lang="en-US" altLang="en-US" sz="1800"/>
              <a:t/>
            </a:r>
            <a:br>
              <a:rPr lang="en-US" altLang="en-US" sz="1800"/>
            </a:br>
            <a:r>
              <a:rPr lang="en-US" altLang="en-US" sz="1800" b="1">
                <a:solidFill>
                  <a:schemeClr val="tx2"/>
                </a:solidFill>
              </a:rPr>
              <a:t>Armenian Dram</a:t>
            </a:r>
          </a:p>
          <a:p>
            <a:pPr eaLnBrk="1" hangingPunct="1">
              <a:spcBef>
                <a:spcPct val="0"/>
              </a:spcBef>
              <a:buClrTx/>
              <a:buSzTx/>
              <a:buFontTx/>
              <a:buNone/>
            </a:pPr>
            <a:endParaRPr lang="en-US" altLang="en-US" sz="800" b="1"/>
          </a:p>
          <a:p>
            <a:pPr eaLnBrk="1" hangingPunct="1">
              <a:spcBef>
                <a:spcPct val="0"/>
              </a:spcBef>
              <a:buClrTx/>
              <a:buSzTx/>
              <a:buFontTx/>
              <a:buNone/>
            </a:pPr>
            <a:r>
              <a:rPr lang="en-US" altLang="en-US" sz="1800" b="1"/>
              <a:t>Population:</a:t>
            </a:r>
            <a:r>
              <a:rPr lang="en-US" altLang="en-US" sz="1800"/>
              <a:t/>
            </a:r>
            <a:br>
              <a:rPr lang="en-US" altLang="en-US" sz="1800"/>
            </a:br>
            <a:r>
              <a:rPr lang="en-US" altLang="en-US" sz="1800" b="1">
                <a:solidFill>
                  <a:schemeClr val="tx2"/>
                </a:solidFill>
              </a:rPr>
              <a:t>3,210,000</a:t>
            </a:r>
          </a:p>
          <a:p>
            <a:pPr eaLnBrk="1" hangingPunct="1">
              <a:spcBef>
                <a:spcPct val="0"/>
              </a:spcBef>
              <a:buClrTx/>
              <a:buSzTx/>
              <a:buFontTx/>
              <a:buNone/>
            </a:pPr>
            <a:endParaRPr lang="en-US" altLang="en-US" sz="800" b="1">
              <a:solidFill>
                <a:schemeClr val="tx2"/>
              </a:solidFill>
            </a:endParaRPr>
          </a:p>
          <a:p>
            <a:pPr eaLnBrk="1" hangingPunct="1">
              <a:spcBef>
                <a:spcPct val="0"/>
              </a:spcBef>
              <a:buClrTx/>
              <a:buSzTx/>
              <a:buFontTx/>
              <a:buNone/>
            </a:pPr>
            <a:r>
              <a:rPr lang="en-US" altLang="en-US" sz="1800" b="1"/>
              <a:t>Territory:</a:t>
            </a:r>
            <a:r>
              <a:rPr lang="en-US" altLang="en-US" sz="1800"/>
              <a:t/>
            </a:r>
            <a:br>
              <a:rPr lang="en-US" altLang="en-US" sz="1800"/>
            </a:br>
            <a:r>
              <a:rPr lang="en-US" altLang="en-US" sz="1800" b="1">
                <a:solidFill>
                  <a:schemeClr val="tx2"/>
                </a:solidFill>
              </a:rPr>
              <a:t>29.74 thousand square kilometers</a:t>
            </a:r>
          </a:p>
          <a:p>
            <a:pPr eaLnBrk="1" hangingPunct="1">
              <a:spcBef>
                <a:spcPct val="0"/>
              </a:spcBef>
              <a:buClrTx/>
              <a:buSzTx/>
              <a:buFontTx/>
              <a:buNone/>
            </a:pPr>
            <a:endParaRPr lang="en-US" altLang="en-US" sz="800" b="1"/>
          </a:p>
          <a:p>
            <a:pPr eaLnBrk="1" hangingPunct="1">
              <a:spcBef>
                <a:spcPct val="0"/>
              </a:spcBef>
              <a:buClrTx/>
              <a:buSzTx/>
              <a:buFontTx/>
              <a:buNone/>
            </a:pPr>
            <a:r>
              <a:rPr lang="en-US" altLang="en-US" sz="1800" b="1"/>
              <a:t>Ethnic Breakdown:</a:t>
            </a:r>
            <a:r>
              <a:rPr lang="en-US" altLang="en-US" sz="1800"/>
              <a:t/>
            </a:r>
            <a:br>
              <a:rPr lang="en-US" altLang="en-US" sz="1800"/>
            </a:br>
            <a:r>
              <a:rPr lang="en-US" altLang="en-US" sz="1800" b="1">
                <a:solidFill>
                  <a:schemeClr val="tx2"/>
                </a:solidFill>
              </a:rPr>
              <a:t>Armenians - 96%</a:t>
            </a:r>
            <a:br>
              <a:rPr lang="en-US" altLang="en-US" sz="1800" b="1">
                <a:solidFill>
                  <a:schemeClr val="tx2"/>
                </a:solidFill>
              </a:rPr>
            </a:br>
            <a:r>
              <a:rPr lang="en-US" altLang="en-US" sz="1800" b="1">
                <a:solidFill>
                  <a:schemeClr val="tx2"/>
                </a:solidFill>
              </a:rPr>
              <a:t>Minorities: Russians, Yezidis, Kurds, Greeks, Ukrainians, Jews and others</a:t>
            </a:r>
            <a:r>
              <a:rPr lang="en-US" altLang="en-US" sz="1800"/>
              <a:t/>
            </a:r>
            <a:br>
              <a:rPr lang="en-US" altLang="en-US" sz="1800"/>
            </a:br>
            <a:endParaRPr lang="en-US" altLang="en-US" sz="1800" b="1">
              <a:solidFill>
                <a:schemeClr val="tx2"/>
              </a:solidFill>
            </a:endParaRPr>
          </a:p>
          <a:p>
            <a:pPr eaLnBrk="1" hangingPunct="1">
              <a:spcBef>
                <a:spcPct val="0"/>
              </a:spcBef>
              <a:buClrTx/>
              <a:buSzTx/>
              <a:buFontTx/>
              <a:buNone/>
            </a:pPr>
            <a:r>
              <a:rPr lang="en-US" altLang="en-US" sz="1800"/>
              <a:t/>
            </a:r>
            <a:br>
              <a:rPr lang="en-US" altLang="en-US" sz="1800"/>
            </a:br>
            <a:endParaRPr lang="en-US" altLang="en-US" sz="1800" b="1">
              <a:solidFill>
                <a:schemeClr val="tx2"/>
              </a:solidFill>
            </a:endParaRPr>
          </a:p>
        </p:txBody>
      </p:sp>
      <p:sp>
        <p:nvSpPr>
          <p:cNvPr id="5126" name="Rectangle 9"/>
          <p:cNvSpPr>
            <a:spLocks noChangeArrowheads="1"/>
          </p:cNvSpPr>
          <p:nvPr/>
        </p:nvSpPr>
        <p:spPr bwMode="auto">
          <a:xfrm>
            <a:off x="533400" y="2927350"/>
            <a:ext cx="3886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a:t/>
            </a:r>
            <a:br>
              <a:rPr lang="en-US" altLang="en-US" sz="1800"/>
            </a:br>
            <a:r>
              <a:rPr lang="en-US" altLang="en-US" sz="1800"/>
              <a:t/>
            </a:r>
            <a:br>
              <a:rPr lang="en-US" altLang="en-US" sz="1800"/>
            </a:br>
            <a:endParaRPr lang="en-US" altLang="en-US" sz="1800"/>
          </a:p>
          <a:p>
            <a:pPr eaLnBrk="1" hangingPunct="1">
              <a:spcBef>
                <a:spcPct val="0"/>
              </a:spcBef>
              <a:buClrTx/>
              <a:buSzTx/>
              <a:buFontTx/>
              <a:buNone/>
            </a:pPr>
            <a:r>
              <a:rPr lang="en-US" altLang="en-US" sz="1800"/>
              <a:t/>
            </a:r>
            <a:br>
              <a:rPr lang="en-US" altLang="en-US" sz="1800"/>
            </a:br>
            <a:endParaRPr lang="en-US" altLang="en-US" sz="1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0"/>
          <p:cNvSpPr txBox="1">
            <a:spLocks noChangeArrowheads="1"/>
          </p:cNvSpPr>
          <p:nvPr/>
        </p:nvSpPr>
        <p:spPr bwMode="auto">
          <a:xfrm>
            <a:off x="1981200" y="3429000"/>
            <a:ext cx="6311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3200"/>
          </a:p>
          <a:p>
            <a:pPr eaLnBrk="1" hangingPunct="1">
              <a:spcBef>
                <a:spcPct val="0"/>
              </a:spcBef>
              <a:buClrTx/>
              <a:buSzTx/>
              <a:buFontTx/>
              <a:buNone/>
            </a:pPr>
            <a:endParaRPr lang="en-US" altLang="en-US" sz="3200"/>
          </a:p>
        </p:txBody>
      </p:sp>
      <p:sp>
        <p:nvSpPr>
          <p:cNvPr id="14339" name="TextBox 11"/>
          <p:cNvSpPr txBox="1">
            <a:spLocks noChangeArrowheads="1"/>
          </p:cNvSpPr>
          <p:nvPr/>
        </p:nvSpPr>
        <p:spPr bwMode="auto">
          <a:xfrm>
            <a:off x="1974850" y="4287838"/>
            <a:ext cx="184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3200"/>
          </a:p>
          <a:p>
            <a:pPr eaLnBrk="1" hangingPunct="1">
              <a:spcBef>
                <a:spcPct val="0"/>
              </a:spcBef>
              <a:buClrTx/>
              <a:buSzTx/>
              <a:buFontTx/>
              <a:buNone/>
            </a:pPr>
            <a:endParaRPr lang="en-US" altLang="en-US" sz="3200"/>
          </a:p>
        </p:txBody>
      </p:sp>
      <p:graphicFrame>
        <p:nvGraphicFramePr>
          <p:cNvPr id="5" name="Table 4"/>
          <p:cNvGraphicFramePr>
            <a:graphicFrameLocks noGrp="1"/>
          </p:cNvGraphicFramePr>
          <p:nvPr/>
        </p:nvGraphicFramePr>
        <p:xfrm>
          <a:off x="304800" y="685800"/>
          <a:ext cx="8534400" cy="6048400"/>
        </p:xfrm>
        <a:graphic>
          <a:graphicData uri="http://schemas.openxmlformats.org/drawingml/2006/table">
            <a:tbl>
              <a:tblPr firstRow="1" bandRow="1">
                <a:tableStyleId>{F5AB1C69-6EDB-4FF4-983F-18BD219EF322}</a:tableStyleId>
              </a:tblPr>
              <a:tblGrid>
                <a:gridCol w="1633163"/>
                <a:gridCol w="6901237"/>
              </a:tblGrid>
              <a:tr h="396044">
                <a:tc gridSpan="2">
                  <a:txBody>
                    <a:bodyPr/>
                    <a:lstStyle/>
                    <a:p>
                      <a:endParaRPr lang="en-US" sz="1800" dirty="0"/>
                    </a:p>
                  </a:txBody>
                  <a:tcPr marT="45718" marB="45718"/>
                </a:tc>
                <a:tc hMerge="1">
                  <a:txBody>
                    <a:bodyPr/>
                    <a:lstStyle/>
                    <a:p>
                      <a:endParaRPr lang="en-US"/>
                    </a:p>
                  </a:txBody>
                  <a:tcPr/>
                </a:tc>
              </a:tr>
              <a:tr h="748734">
                <a:tc>
                  <a:txBody>
                    <a:bodyPr/>
                    <a:lstStyle/>
                    <a:p>
                      <a:endParaRPr lang="en-US" sz="1800" dirty="0"/>
                    </a:p>
                  </a:txBody>
                  <a:tcPr marT="45718" marB="45718"/>
                </a:tc>
                <a:tc>
                  <a:txBody>
                    <a:bodyPr/>
                    <a:lstStyle/>
                    <a:p>
                      <a:r>
                        <a:rPr kumimoji="0" lang="en-US" sz="2400" kern="1200" dirty="0" smtClean="0"/>
                        <a:t>U.S. Civilian Research &amp; Development Foundation</a:t>
                      </a:r>
                      <a:endParaRPr kumimoji="0" lang="en-US" sz="2400" b="1" kern="1200" dirty="0" smtClean="0">
                        <a:solidFill>
                          <a:schemeClr val="dk1"/>
                        </a:solidFill>
                        <a:latin typeface="+mn-lt"/>
                        <a:ea typeface="+mn-ea"/>
                        <a:cs typeface="+mn-cs"/>
                      </a:endParaRPr>
                    </a:p>
                  </a:txBody>
                  <a:tcPr marT="45718" marB="45718"/>
                </a:tc>
              </a:tr>
              <a:tr h="822951">
                <a:tc>
                  <a:txBody>
                    <a:bodyPr/>
                    <a:lstStyle/>
                    <a:p>
                      <a:endParaRPr lang="en-US" sz="1800" dirty="0"/>
                    </a:p>
                  </a:txBody>
                  <a:tcPr marT="45718" marB="45718"/>
                </a:tc>
                <a:tc>
                  <a:txBody>
                    <a:bodyPr/>
                    <a:lstStyle/>
                    <a:p>
                      <a:r>
                        <a:rPr kumimoji="0" lang="en-US" sz="2400" kern="1200" dirty="0" smtClean="0"/>
                        <a:t>ANSEF – Armenian National Science &amp; Education Fund</a:t>
                      </a:r>
                      <a:endParaRPr kumimoji="0" lang="en-US" sz="2400" b="1" kern="1200" dirty="0" smtClean="0">
                        <a:solidFill>
                          <a:schemeClr val="dk1"/>
                        </a:solidFill>
                        <a:latin typeface="+mn-lt"/>
                        <a:ea typeface="+mn-ea"/>
                        <a:cs typeface="+mn-cs"/>
                      </a:endParaRPr>
                    </a:p>
                  </a:txBody>
                  <a:tcPr marT="45718" marB="45718"/>
                </a:tc>
              </a:tr>
              <a:tr h="822951">
                <a:tc>
                  <a:txBody>
                    <a:bodyPr/>
                    <a:lstStyle/>
                    <a:p>
                      <a:endParaRPr lang="en-US" sz="1800" dirty="0"/>
                    </a:p>
                  </a:txBody>
                  <a:tcPr marT="45718" marB="45718"/>
                </a:tc>
                <a:tc>
                  <a:txBody>
                    <a:bodyPr/>
                    <a:lstStyle/>
                    <a:p>
                      <a:r>
                        <a:rPr kumimoji="0" lang="en-US" sz="2400" kern="1200" dirty="0" smtClean="0"/>
                        <a:t>State Committee of Science</a:t>
                      </a:r>
                    </a:p>
                    <a:p>
                      <a:r>
                        <a:rPr kumimoji="0" lang="en-US" sz="2400" kern="1200" baseline="0" dirty="0" smtClean="0"/>
                        <a:t>Ministry of Education &amp; Science of Armenia </a:t>
                      </a:r>
                      <a:endParaRPr kumimoji="0" lang="en-US" sz="2400" b="1" kern="1200" dirty="0" smtClean="0">
                        <a:solidFill>
                          <a:schemeClr val="tx2"/>
                        </a:solidFill>
                        <a:latin typeface="+mn-lt"/>
                        <a:ea typeface="+mn-ea"/>
                        <a:cs typeface="+mn-cs"/>
                      </a:endParaRPr>
                    </a:p>
                  </a:txBody>
                  <a:tcPr marT="45718" marB="45718"/>
                </a:tc>
              </a:tr>
              <a:tr h="822951">
                <a:tc>
                  <a:txBody>
                    <a:bodyPr/>
                    <a:lstStyle/>
                    <a:p>
                      <a:endParaRPr lang="en-US" sz="1800" dirty="0"/>
                    </a:p>
                  </a:txBody>
                  <a:tcPr marT="45718" marB="45718"/>
                </a:tc>
                <a:tc>
                  <a:txBody>
                    <a:bodyPr/>
                    <a:lstStyle/>
                    <a:p>
                      <a:r>
                        <a:rPr kumimoji="0" lang="en-US" sz="2400" kern="1200" dirty="0" smtClean="0"/>
                        <a:t>Eurasia Partnership Foundation</a:t>
                      </a:r>
                    </a:p>
                    <a:p>
                      <a:endParaRPr kumimoji="0" lang="en-US" sz="2400" b="1" kern="1200" dirty="0" smtClean="0">
                        <a:solidFill>
                          <a:schemeClr val="tx2"/>
                        </a:solidFill>
                        <a:latin typeface="+mn-lt"/>
                        <a:ea typeface="+mn-ea"/>
                        <a:cs typeface="+mn-cs"/>
                      </a:endParaRPr>
                    </a:p>
                  </a:txBody>
                  <a:tcPr marT="45718" marB="45718" anchor="ctr"/>
                </a:tc>
              </a:tr>
              <a:tr h="822951">
                <a:tc>
                  <a:txBody>
                    <a:bodyPr/>
                    <a:lstStyle/>
                    <a:p>
                      <a:endParaRPr lang="en-US" sz="1800" dirty="0"/>
                    </a:p>
                  </a:txBody>
                  <a:tcPr marT="45718" marB="45718"/>
                </a:tc>
                <a:tc>
                  <a:txBody>
                    <a:bodyPr/>
                    <a:lstStyle/>
                    <a:p>
                      <a:pPr marL="0" algn="l" rtl="0" eaLnBrk="1" latinLnBrk="0" hangingPunct="1"/>
                      <a:r>
                        <a:rPr kumimoji="0" lang="en-US" sz="2400" kern="1200" dirty="0" smtClean="0"/>
                        <a:t>Enterprise Incubator Foundation &amp; Government of Armenia</a:t>
                      </a:r>
                      <a:endParaRPr kumimoji="0" lang="en-US" sz="2400" b="1" kern="1200" dirty="0" smtClean="0">
                        <a:solidFill>
                          <a:schemeClr val="dk1"/>
                        </a:solidFill>
                        <a:latin typeface="+mn-lt"/>
                        <a:ea typeface="+mn-ea"/>
                        <a:cs typeface="+mn-cs"/>
                      </a:endParaRPr>
                    </a:p>
                  </a:txBody>
                  <a:tcPr marT="45718" marB="45718"/>
                </a:tc>
              </a:tr>
              <a:tr h="788842">
                <a:tc>
                  <a:txBody>
                    <a:bodyPr/>
                    <a:lstStyle/>
                    <a:p>
                      <a:endParaRPr lang="en-US" sz="1800" dirty="0"/>
                    </a:p>
                  </a:txBody>
                  <a:tcPr marT="45718" marB="45718"/>
                </a:tc>
                <a:tc>
                  <a:txBody>
                    <a:bodyPr/>
                    <a:lstStyle/>
                    <a:p>
                      <a:pPr marL="0" algn="l" rtl="0" eaLnBrk="1" latinLnBrk="0" hangingPunct="1"/>
                      <a:r>
                        <a:rPr kumimoji="0" lang="en-US" sz="2400" kern="1200" dirty="0" smtClean="0"/>
                        <a:t>International</a:t>
                      </a:r>
                      <a:r>
                        <a:rPr kumimoji="0" lang="en-US" sz="2400" kern="1200" baseline="0" dirty="0" smtClean="0"/>
                        <a:t> Science &amp; Technology Centre </a:t>
                      </a:r>
                      <a:r>
                        <a:rPr lang="en-US" sz="2400" dirty="0" smtClean="0">
                          <a:effectLst/>
                        </a:rPr>
                        <a:t>(ISTC)</a:t>
                      </a:r>
                      <a:endParaRPr kumimoji="0" lang="en-US" sz="2400" b="1" kern="1200" dirty="0">
                        <a:solidFill>
                          <a:schemeClr val="dk1"/>
                        </a:solidFill>
                        <a:latin typeface="+mn-lt"/>
                        <a:ea typeface="+mn-ea"/>
                        <a:cs typeface="+mn-cs"/>
                      </a:endParaRPr>
                    </a:p>
                  </a:txBody>
                  <a:tcPr marT="45718" marB="45718"/>
                </a:tc>
              </a:tr>
              <a:tr h="822951">
                <a:tc>
                  <a:txBody>
                    <a:bodyPr/>
                    <a:lstStyle/>
                    <a:p>
                      <a:endParaRPr lang="en-US" sz="1800" dirty="0"/>
                    </a:p>
                  </a:txBody>
                  <a:tcPr marT="45718" marB="45718"/>
                </a:tc>
                <a:tc>
                  <a:txBody>
                    <a:bodyPr/>
                    <a:lstStyle/>
                    <a:p>
                      <a:pPr marL="0" algn="l" rtl="0" eaLnBrk="1" latinLnBrk="0" hangingPunct="1"/>
                      <a:r>
                        <a:rPr kumimoji="0" lang="en-US" sz="2400" kern="1200" dirty="0" smtClean="0"/>
                        <a:t>Local Projects by </a:t>
                      </a:r>
                    </a:p>
                    <a:p>
                      <a:pPr marL="0" algn="l" rtl="0" eaLnBrk="1" latinLnBrk="0" hangingPunct="1"/>
                      <a:r>
                        <a:rPr kumimoji="0" lang="en-US" sz="2400" kern="1200" dirty="0" smtClean="0"/>
                        <a:t>EAA, </a:t>
                      </a:r>
                      <a:r>
                        <a:rPr kumimoji="0" lang="en-US" sz="2400" kern="1200" dirty="0" err="1" smtClean="0"/>
                        <a:t>Arev</a:t>
                      </a:r>
                      <a:r>
                        <a:rPr kumimoji="0" lang="en-US" sz="2400" kern="1200" dirty="0" smtClean="0"/>
                        <a:t>, </a:t>
                      </a:r>
                      <a:r>
                        <a:rPr kumimoji="0" lang="en-US" sz="2400" kern="1200" dirty="0" err="1" smtClean="0"/>
                        <a:t>Ecoatom</a:t>
                      </a:r>
                      <a:r>
                        <a:rPr kumimoji="0" lang="en-US" sz="2400" kern="1200" dirty="0" smtClean="0"/>
                        <a:t>, </a:t>
                      </a:r>
                      <a:r>
                        <a:rPr kumimoji="0" lang="en-US" sz="2400" kern="1200" dirty="0" err="1" smtClean="0"/>
                        <a:t>Tranzistor</a:t>
                      </a:r>
                      <a:r>
                        <a:rPr kumimoji="0" lang="en-US" sz="2400" kern="1200" baseline="0" dirty="0" smtClean="0"/>
                        <a:t> Plus, YA, etc.</a:t>
                      </a:r>
                      <a:endParaRPr kumimoji="0" lang="en-US" sz="2400" b="1" kern="1200" dirty="0">
                        <a:solidFill>
                          <a:schemeClr val="dk1"/>
                        </a:solidFill>
                        <a:latin typeface="+mn-lt"/>
                        <a:ea typeface="+mn-ea"/>
                        <a:cs typeface="+mn-cs"/>
                      </a:endParaRPr>
                    </a:p>
                  </a:txBody>
                  <a:tcPr marT="45718" marB="45718"/>
                </a:tc>
              </a:tr>
            </a:tbl>
          </a:graphicData>
        </a:graphic>
      </p:graphicFrame>
      <p:pic>
        <p:nvPicPr>
          <p:cNvPr id="1436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00" y="990600"/>
            <a:ext cx="1092200"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62000"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0" name="Picture 14" descr="gerb.jp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350" y="2590800"/>
            <a:ext cx="8318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1" name="Pictur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6800" y="3509963"/>
            <a:ext cx="733425"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2"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1910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3"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4013" y="3505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4" name="Picture 16" descr="logo.jpg"/>
          <p:cNvPicPr>
            <a:picLocks noChangeAspect="1"/>
          </p:cNvPicPr>
          <p:nvPr/>
        </p:nvPicPr>
        <p:blipFill>
          <a:blip r:embed="rId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533400" y="5867400"/>
            <a:ext cx="425450"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5" name="Picture 2"/>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65225" y="5867400"/>
            <a:ext cx="739775"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6"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6324600"/>
            <a:ext cx="685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7"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462088" y="6248400"/>
            <a:ext cx="366712"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8" name="Picture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5111750"/>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itle 1"/>
          <p:cNvSpPr txBox="1">
            <a:spLocks/>
          </p:cNvSpPr>
          <p:nvPr/>
        </p:nvSpPr>
        <p:spPr bwMode="auto">
          <a:xfrm>
            <a:off x="658813" y="76200"/>
            <a:ext cx="8229600" cy="552450"/>
          </a:xfrm>
          <a:prstGeom prst="rect">
            <a:avLst/>
          </a:prstGeom>
          <a:noFill/>
          <a:ln w="9525">
            <a:noFill/>
            <a:miter lim="800000"/>
            <a:headEnd/>
            <a:tailEnd/>
          </a:ln>
        </p:spPr>
        <p:txBody>
          <a:bodyPr lIns="0" rIns="0" bIns="0" anchor="b">
            <a:normAutofit fontScale="90000" lnSpcReduction="10000"/>
          </a:bodyPr>
          <a:lstStyle/>
          <a:p>
            <a:pPr algn="ctr" fontAlgn="auto">
              <a:spcAft>
                <a:spcPts val="0"/>
              </a:spcAft>
              <a:defRPr/>
            </a:pPr>
            <a:r>
              <a:rPr lang="en-US" sz="4000" dirty="0" err="1">
                <a:solidFill>
                  <a:srgbClr val="FF0000"/>
                </a:solidFill>
                <a:latin typeface="+mj-lt"/>
                <a:ea typeface="+mj-ea"/>
                <a:cs typeface="+mj-cs"/>
              </a:rPr>
              <a:t>EAA</a:t>
            </a:r>
            <a:r>
              <a:rPr lang="en-US" sz="4000" dirty="0">
                <a:solidFill>
                  <a:srgbClr val="FF0000"/>
                </a:solidFill>
                <a:latin typeface="+mj-lt"/>
                <a:ea typeface="+mj-ea"/>
                <a:cs typeface="+mj-cs"/>
              </a:rPr>
              <a:t>  has worked at projects</a:t>
            </a:r>
          </a:p>
        </p:txBody>
      </p:sp>
      <p:pic>
        <p:nvPicPr>
          <p:cNvPr id="14380" name="Picture 7"/>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4800" y="76200"/>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813" y="361950"/>
            <a:ext cx="8229600" cy="552450"/>
          </a:xfrm>
        </p:spPr>
        <p:txBody>
          <a:bodyPr>
            <a:normAutofit fontScale="90000"/>
          </a:bodyPr>
          <a:lstStyle/>
          <a:p>
            <a:pPr algn="ctr" eaLnBrk="1" fontAlgn="auto" hangingPunct="1">
              <a:spcAft>
                <a:spcPts val="0"/>
              </a:spcAft>
              <a:defRPr/>
            </a:pPr>
            <a:r>
              <a:rPr lang="en-US" sz="4000" dirty="0" err="1" smtClean="0">
                <a:solidFill>
                  <a:srgbClr val="FF0000"/>
                </a:solidFill>
              </a:rPr>
              <a:t>EAA</a:t>
            </a:r>
            <a:r>
              <a:rPr lang="en-US" sz="4000" dirty="0" smtClean="0">
                <a:solidFill>
                  <a:srgbClr val="FF0000"/>
                </a:solidFill>
              </a:rPr>
              <a:t>  has worked at projects</a:t>
            </a:r>
            <a:endParaRPr lang="en-US" sz="4000" dirty="0">
              <a:solidFill>
                <a:srgbClr val="FF0000"/>
              </a:solidFill>
            </a:endParaRPr>
          </a:p>
        </p:txBody>
      </p:sp>
      <p:sp>
        <p:nvSpPr>
          <p:cNvPr id="15363" name="TextBox 10"/>
          <p:cNvSpPr txBox="1">
            <a:spLocks noChangeArrowheads="1"/>
          </p:cNvSpPr>
          <p:nvPr/>
        </p:nvSpPr>
        <p:spPr bwMode="auto">
          <a:xfrm>
            <a:off x="1981200" y="3429000"/>
            <a:ext cx="6311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3200"/>
          </a:p>
          <a:p>
            <a:pPr eaLnBrk="1" hangingPunct="1">
              <a:spcBef>
                <a:spcPct val="0"/>
              </a:spcBef>
              <a:buClrTx/>
              <a:buSzTx/>
              <a:buFontTx/>
              <a:buNone/>
            </a:pPr>
            <a:endParaRPr lang="en-US" altLang="en-US" sz="3200"/>
          </a:p>
        </p:txBody>
      </p:sp>
      <p:sp>
        <p:nvSpPr>
          <p:cNvPr id="15364" name="TextBox 11"/>
          <p:cNvSpPr txBox="1">
            <a:spLocks noChangeArrowheads="1"/>
          </p:cNvSpPr>
          <p:nvPr/>
        </p:nvSpPr>
        <p:spPr bwMode="auto">
          <a:xfrm>
            <a:off x="1974850" y="4287838"/>
            <a:ext cx="184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3200"/>
          </a:p>
          <a:p>
            <a:pPr eaLnBrk="1" hangingPunct="1">
              <a:spcBef>
                <a:spcPct val="0"/>
              </a:spcBef>
              <a:buClrTx/>
              <a:buSzTx/>
              <a:buFontTx/>
              <a:buNone/>
            </a:pPr>
            <a:endParaRPr lang="en-US" altLang="en-US" sz="3200"/>
          </a:p>
        </p:txBody>
      </p:sp>
      <p:graphicFrame>
        <p:nvGraphicFramePr>
          <p:cNvPr id="5" name="Table 4"/>
          <p:cNvGraphicFramePr>
            <a:graphicFrameLocks noGrp="1"/>
          </p:cNvGraphicFramePr>
          <p:nvPr/>
        </p:nvGraphicFramePr>
        <p:xfrm>
          <a:off x="304800" y="1295400"/>
          <a:ext cx="8534400" cy="4073843"/>
        </p:xfrm>
        <a:graphic>
          <a:graphicData uri="http://schemas.openxmlformats.org/drawingml/2006/table">
            <a:tbl>
              <a:tblPr firstRow="1" bandRow="1">
                <a:tableStyleId>{F5AB1C69-6EDB-4FF4-983F-18BD219EF322}</a:tableStyleId>
              </a:tblPr>
              <a:tblGrid>
                <a:gridCol w="1633163"/>
                <a:gridCol w="6901237"/>
              </a:tblGrid>
              <a:tr h="385895">
                <a:tc gridSpan="2">
                  <a:txBody>
                    <a:bodyPr/>
                    <a:lstStyle/>
                    <a:p>
                      <a:endParaRPr lang="en-US" sz="1800" dirty="0"/>
                    </a:p>
                  </a:txBody>
                  <a:tcPr marT="45698" marB="45698"/>
                </a:tc>
                <a:tc hMerge="1">
                  <a:txBody>
                    <a:bodyPr/>
                    <a:lstStyle/>
                    <a:p>
                      <a:endParaRPr lang="en-US"/>
                    </a:p>
                  </a:txBody>
                  <a:tcPr/>
                </a:tc>
              </a:tr>
              <a:tr h="1310482">
                <a:tc>
                  <a:txBody>
                    <a:bodyPr/>
                    <a:lstStyle/>
                    <a:p>
                      <a:endParaRPr lang="en-US" sz="1800" dirty="0"/>
                    </a:p>
                  </a:txBody>
                  <a:tcPr marT="45698" marB="45698"/>
                </a:tc>
                <a:tc>
                  <a:txBody>
                    <a:bodyPr/>
                    <a:lstStyle/>
                    <a:p>
                      <a:r>
                        <a:rPr kumimoji="0" lang="en-US" sz="2400" b="1" kern="1200" dirty="0" smtClean="0">
                          <a:solidFill>
                            <a:schemeClr val="dk1"/>
                          </a:solidFill>
                          <a:latin typeface="+mn-lt"/>
                          <a:ea typeface="+mn-ea"/>
                          <a:cs typeface="+mn-cs"/>
                        </a:rPr>
                        <a:t>Z  Phase  Strengthened Steel  for  Ultra-supercritical Power</a:t>
                      </a:r>
                      <a:r>
                        <a:rPr kumimoji="0" lang="en-US" sz="2400" b="1" kern="1200" baseline="0" dirty="0" smtClean="0">
                          <a:solidFill>
                            <a:schemeClr val="dk1"/>
                          </a:solidFill>
                          <a:latin typeface="+mn-lt"/>
                          <a:ea typeface="+mn-ea"/>
                          <a:cs typeface="+mn-cs"/>
                        </a:rPr>
                        <a:t> Plants / </a:t>
                      </a:r>
                      <a:r>
                        <a:rPr kumimoji="0" lang="en-US" sz="2400" b="1" kern="1200" baseline="0" dirty="0" err="1" smtClean="0">
                          <a:solidFill>
                            <a:schemeClr val="dk1"/>
                          </a:solidFill>
                          <a:latin typeface="+mn-lt"/>
                          <a:ea typeface="+mn-ea"/>
                          <a:cs typeface="+mn-cs"/>
                        </a:rPr>
                        <a:t>NMP</a:t>
                      </a:r>
                      <a:r>
                        <a:rPr kumimoji="0" lang="en-US" sz="3200" b="1" kern="1200" baseline="0" dirty="0" err="1" smtClean="0">
                          <a:solidFill>
                            <a:schemeClr val="dk1"/>
                          </a:solidFill>
                          <a:latin typeface="+mn-lt"/>
                          <a:ea typeface="+mn-ea"/>
                          <a:cs typeface="+mn-cs"/>
                        </a:rPr>
                        <a:t>3</a:t>
                      </a:r>
                      <a:r>
                        <a:rPr kumimoji="0" lang="en-US" sz="3200" b="1" kern="1200" baseline="0" dirty="0" smtClean="0">
                          <a:solidFill>
                            <a:schemeClr val="dk1"/>
                          </a:solidFill>
                          <a:latin typeface="+mn-lt"/>
                          <a:ea typeface="+mn-ea"/>
                          <a:cs typeface="+mn-cs"/>
                        </a:rPr>
                        <a:t>-</a:t>
                      </a:r>
                      <a:r>
                        <a:rPr kumimoji="0" lang="en-US" sz="2400" b="1" kern="1200" baseline="0" dirty="0" smtClean="0">
                          <a:solidFill>
                            <a:schemeClr val="dk1"/>
                          </a:solidFill>
                          <a:latin typeface="+mn-lt"/>
                          <a:ea typeface="+mn-ea"/>
                          <a:cs typeface="+mn-cs"/>
                        </a:rPr>
                        <a:t>SL-2013-309916/</a:t>
                      </a:r>
                      <a:endParaRPr kumimoji="0" lang="en-US" sz="2400" b="1" kern="1200" dirty="0" smtClean="0">
                        <a:solidFill>
                          <a:schemeClr val="dk1"/>
                        </a:solidFill>
                        <a:latin typeface="+mn-lt"/>
                        <a:ea typeface="+mn-ea"/>
                        <a:cs typeface="+mn-cs"/>
                      </a:endParaRPr>
                    </a:p>
                  </a:txBody>
                  <a:tcPr marT="45698" marB="45698"/>
                </a:tc>
              </a:tr>
              <a:tr h="1188574">
                <a:tc>
                  <a:txBody>
                    <a:bodyPr/>
                    <a:lstStyle/>
                    <a:p>
                      <a:endParaRPr lang="en-US" sz="1800" dirty="0"/>
                    </a:p>
                  </a:txBody>
                  <a:tcPr marT="45698" marB="45698"/>
                </a:tc>
                <a:tc>
                  <a:txBody>
                    <a:bodyPr/>
                    <a:lstStyle/>
                    <a:p>
                      <a:r>
                        <a:rPr kumimoji="0" lang="en-US" sz="2400" b="1" kern="1200" dirty="0" smtClean="0">
                          <a:solidFill>
                            <a:schemeClr val="dk1"/>
                          </a:solidFill>
                          <a:latin typeface="+mn-lt"/>
                          <a:ea typeface="+mn-ea"/>
                          <a:cs typeface="+mn-cs"/>
                        </a:rPr>
                        <a:t>The</a:t>
                      </a:r>
                      <a:r>
                        <a:rPr kumimoji="0" lang="en-US" sz="2400" b="1" kern="1200" baseline="0" dirty="0" smtClean="0">
                          <a:solidFill>
                            <a:schemeClr val="dk1"/>
                          </a:solidFill>
                          <a:latin typeface="+mn-lt"/>
                          <a:ea typeface="+mn-ea"/>
                          <a:cs typeface="+mn-cs"/>
                        </a:rPr>
                        <a:t> Generation and Spreading  of  Waves </a:t>
                      </a:r>
                    </a:p>
                    <a:p>
                      <a:r>
                        <a:rPr kumimoji="0" lang="en-US" sz="2400" b="1" kern="1200" baseline="0" dirty="0" smtClean="0">
                          <a:solidFill>
                            <a:schemeClr val="dk1"/>
                          </a:solidFill>
                          <a:latin typeface="+mn-lt"/>
                          <a:ea typeface="+mn-ea"/>
                          <a:cs typeface="+mn-cs"/>
                        </a:rPr>
                        <a:t>an Troposphere   / 15 </a:t>
                      </a:r>
                      <a:r>
                        <a:rPr kumimoji="0" lang="en-US" sz="2400" b="1" kern="1200" baseline="0" dirty="0" err="1" smtClean="0">
                          <a:solidFill>
                            <a:schemeClr val="dk1"/>
                          </a:solidFill>
                          <a:latin typeface="+mn-lt"/>
                          <a:ea typeface="+mn-ea"/>
                          <a:cs typeface="+mn-cs"/>
                        </a:rPr>
                        <a:t>RF</a:t>
                      </a:r>
                      <a:r>
                        <a:rPr kumimoji="0" lang="en-US" sz="2400" b="1" kern="1200" baseline="0" dirty="0" smtClean="0">
                          <a:solidFill>
                            <a:schemeClr val="dk1"/>
                          </a:solidFill>
                          <a:latin typeface="+mn-lt"/>
                          <a:ea typeface="+mn-ea"/>
                          <a:cs typeface="+mn-cs"/>
                        </a:rPr>
                        <a:t>- 034 /</a:t>
                      </a:r>
                    </a:p>
                    <a:p>
                      <a:endParaRPr kumimoji="0" lang="en-US" sz="2400" b="1" kern="1200" dirty="0" smtClean="0">
                        <a:solidFill>
                          <a:schemeClr val="dk1"/>
                        </a:solidFill>
                        <a:latin typeface="+mn-lt"/>
                        <a:ea typeface="+mn-ea"/>
                        <a:cs typeface="+mn-cs"/>
                      </a:endParaRPr>
                    </a:p>
                  </a:txBody>
                  <a:tcPr marT="45698" marB="45698"/>
                </a:tc>
              </a:tr>
              <a:tr h="1188574">
                <a:tc>
                  <a:txBody>
                    <a:bodyPr/>
                    <a:lstStyle/>
                    <a:p>
                      <a:endParaRPr lang="en-US" sz="1800" dirty="0"/>
                    </a:p>
                  </a:txBody>
                  <a:tcPr marT="45698" marB="45698"/>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2400" b="1" kern="1200" dirty="0" smtClean="0">
                          <a:solidFill>
                            <a:schemeClr val="dk1"/>
                          </a:solidFill>
                          <a:latin typeface="+mn-lt"/>
                          <a:ea typeface="+mn-ea"/>
                          <a:cs typeface="+mn-cs"/>
                        </a:rPr>
                        <a:t>Biomass Heating Solutions for Rural </a:t>
                      </a:r>
                      <a:r>
                        <a:rPr kumimoji="0" lang="en-US" sz="2400" b="1" kern="1200" dirty="0" smtClean="0">
                          <a:solidFill>
                            <a:schemeClr val="tx1"/>
                          </a:solidFill>
                          <a:latin typeface="+mn-lt"/>
                          <a:ea typeface="+mn-ea"/>
                          <a:cs typeface="+mn-cs"/>
                        </a:rPr>
                        <a:t>Development</a:t>
                      </a:r>
                      <a:r>
                        <a:rPr kumimoji="0" lang="en-US" sz="2400" b="1" kern="1200" baseline="0" dirty="0" smtClean="0">
                          <a:solidFill>
                            <a:schemeClr val="tx1"/>
                          </a:solidFill>
                          <a:latin typeface="+mn-lt"/>
                          <a:ea typeface="+mn-ea"/>
                          <a:cs typeface="+mn-cs"/>
                        </a:rPr>
                        <a:t>  /  </a:t>
                      </a:r>
                      <a:r>
                        <a:rPr kumimoji="0" lang="en-US" sz="2400" b="1" kern="1200" baseline="0" dirty="0" err="1" smtClean="0">
                          <a:solidFill>
                            <a:schemeClr val="tx1"/>
                          </a:solidFill>
                          <a:latin typeface="+mn-lt"/>
                          <a:ea typeface="+mn-ea"/>
                          <a:cs typeface="+mn-cs"/>
                        </a:rPr>
                        <a:t>ENPI</a:t>
                      </a:r>
                      <a:r>
                        <a:rPr kumimoji="0" lang="en-US" sz="2400" b="1" kern="1200" baseline="0" dirty="0" smtClean="0">
                          <a:solidFill>
                            <a:schemeClr val="tx1"/>
                          </a:solidFill>
                          <a:latin typeface="+mn-lt"/>
                          <a:ea typeface="+mn-ea"/>
                          <a:cs typeface="+mn-cs"/>
                        </a:rPr>
                        <a:t> /2015 / 364-029/</a:t>
                      </a:r>
                    </a:p>
                    <a:p>
                      <a:pPr marL="0" marR="0" indent="0" algn="l" defTabSz="914400" rtl="0" eaLnBrk="1" fontAlgn="auto" latinLnBrk="0" hangingPunct="1">
                        <a:lnSpc>
                          <a:spcPct val="100000"/>
                        </a:lnSpc>
                        <a:spcBef>
                          <a:spcPts val="0"/>
                        </a:spcBef>
                        <a:spcAft>
                          <a:spcPts val="0"/>
                        </a:spcAft>
                        <a:buClrTx/>
                        <a:buSzTx/>
                        <a:buFontTx/>
                        <a:buNone/>
                        <a:tabLst/>
                        <a:defRPr/>
                      </a:pPr>
                      <a:endParaRPr kumimoji="0" lang="en-US" sz="2400" b="1" kern="1200" dirty="0" smtClean="0">
                        <a:solidFill>
                          <a:schemeClr val="tx1"/>
                        </a:solidFill>
                        <a:latin typeface="+mn-lt"/>
                        <a:ea typeface="+mn-ea"/>
                        <a:cs typeface="+mn-cs"/>
                      </a:endParaRPr>
                    </a:p>
                  </a:txBody>
                  <a:tcPr marT="45698" marB="45698"/>
                </a:tc>
              </a:tr>
            </a:tbl>
          </a:graphicData>
        </a:graphic>
      </p:graphicFrame>
      <p:pic>
        <p:nvPicPr>
          <p:cNvPr id="15381" name="Picture 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46263"/>
            <a:ext cx="1109663"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2" name="Picture 4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38638"/>
            <a:ext cx="1143000" cy="766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3" name="Picture 13" descr="gerb.jp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159125"/>
            <a:ext cx="8334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84"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9100" y="219075"/>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838200"/>
            <a:ext cx="8229600" cy="5486400"/>
          </a:xfrm>
        </p:spPr>
        <p:txBody>
          <a:bodyPr/>
          <a:lstStyle/>
          <a:p>
            <a:pPr algn="ctr" eaLnBrk="1" hangingPunct="1">
              <a:buFont typeface="Wingdings 2" pitchFamily="18" charset="2"/>
              <a:buNone/>
            </a:pPr>
            <a:r>
              <a:rPr lang="en-US" altLang="en-US" sz="3200" b="1" smtClean="0">
                <a:solidFill>
                  <a:srgbClr val="C00000"/>
                </a:solidFill>
              </a:rPr>
              <a:t>THANK  YOU</a:t>
            </a:r>
          </a:p>
          <a:p>
            <a:pPr algn="ctr" eaLnBrk="1" hangingPunct="1">
              <a:buFont typeface="Wingdings 2" pitchFamily="18" charset="2"/>
              <a:buNone/>
            </a:pPr>
            <a:endParaRPr lang="en-US" altLang="en-US" sz="3200" b="1" smtClean="0">
              <a:solidFill>
                <a:srgbClr val="C00000"/>
              </a:solidFill>
            </a:endParaRPr>
          </a:p>
          <a:p>
            <a:pPr algn="ctr" eaLnBrk="1" hangingPunct="1">
              <a:buFont typeface="Wingdings 2" pitchFamily="18" charset="2"/>
              <a:buNone/>
            </a:pPr>
            <a:r>
              <a:rPr lang="en-US" altLang="en-US" sz="3200" smtClean="0"/>
              <a:t>Razmik Barseghyan </a:t>
            </a:r>
          </a:p>
          <a:p>
            <a:pPr algn="ctr" eaLnBrk="1" hangingPunct="1">
              <a:buFont typeface="Wingdings 2" pitchFamily="18" charset="2"/>
              <a:buNone/>
            </a:pPr>
            <a:r>
              <a:rPr lang="en-US" altLang="en-US" sz="3200" smtClean="0">
                <a:solidFill>
                  <a:srgbClr val="0000FF"/>
                </a:solidFill>
              </a:rPr>
              <a:t>Raz_bars@yahoo.com</a:t>
            </a:r>
          </a:p>
          <a:p>
            <a:pPr algn="ctr" eaLnBrk="1" hangingPunct="1">
              <a:buFont typeface="Wingdings 2" pitchFamily="18" charset="2"/>
              <a:buNone/>
            </a:pPr>
            <a:r>
              <a:rPr lang="en-US" altLang="en-US" sz="3200" smtClean="0"/>
              <a:t>Tel. +374 91 388 233</a:t>
            </a:r>
          </a:p>
          <a:p>
            <a:pPr algn="ctr" eaLnBrk="1" hangingPunct="1">
              <a:buFont typeface="Wingdings 2" pitchFamily="18" charset="2"/>
              <a:buNone/>
            </a:pPr>
            <a:endParaRPr lang="en-US" alt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9" descr="12321213370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0"/>
            <a:ext cx="2868613"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3" descr="800px-Kohrvirab.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4800600"/>
            <a:ext cx="31242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3" descr="monastery-geghard-02-50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0"/>
            <a:ext cx="31242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Content Placeholder 3" descr="pagan-temple-garni-01-500.jp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2860675" cy="1905000"/>
          </a:xfrm>
        </p:spPr>
      </p:pic>
      <p:pic>
        <p:nvPicPr>
          <p:cNvPr id="6150" name="Picture 11" descr="matenadaran_museum.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686425" y="0"/>
            <a:ext cx="345757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6" descr="ropeway-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695950" y="2057400"/>
            <a:ext cx="344805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7"/>
          <p:cNvSpPr txBox="1">
            <a:spLocks noChangeArrowheads="1"/>
          </p:cNvSpPr>
          <p:nvPr/>
        </p:nvSpPr>
        <p:spPr bwMode="auto">
          <a:xfrm>
            <a:off x="5943600" y="4229100"/>
            <a:ext cx="3200400" cy="5842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600">
                <a:solidFill>
                  <a:schemeClr val="bg1"/>
                </a:solidFill>
              </a:rPr>
              <a:t>Ropeway - Armenia (</a:t>
            </a:r>
            <a:r>
              <a:rPr lang="en-US" altLang="en-US" sz="1600">
                <a:solidFill>
                  <a:srgbClr val="FFFF00"/>
                </a:solidFill>
              </a:rPr>
              <a:t>5.7 km</a:t>
            </a:r>
            <a:r>
              <a:rPr lang="en-US" altLang="en-US" sz="1600">
                <a:solidFill>
                  <a:schemeClr val="bg1"/>
                </a:solidFill>
              </a:rPr>
              <a:t>)</a:t>
            </a:r>
          </a:p>
          <a:p>
            <a:pPr eaLnBrk="1" hangingPunct="1">
              <a:spcBef>
                <a:spcPct val="0"/>
              </a:spcBef>
              <a:buClrTx/>
              <a:buSzTx/>
              <a:buFontTx/>
              <a:buNone/>
            </a:pPr>
            <a:endParaRPr lang="en-US" altLang="en-US" sz="1600">
              <a:solidFill>
                <a:schemeClr val="bg1"/>
              </a:solidFill>
            </a:endParaRPr>
          </a:p>
        </p:txBody>
      </p:sp>
      <p:pic>
        <p:nvPicPr>
          <p:cNvPr id="6153" name="Picture 20" descr="1_1_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2314575"/>
            <a:ext cx="3082925"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21" descr="images.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2800350" y="2305050"/>
            <a:ext cx="31432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5" name="TextBox 25"/>
          <p:cNvSpPr txBox="1">
            <a:spLocks noChangeArrowheads="1"/>
          </p:cNvSpPr>
          <p:nvPr/>
        </p:nvSpPr>
        <p:spPr bwMode="auto">
          <a:xfrm>
            <a:off x="2819400" y="4222750"/>
            <a:ext cx="3124200" cy="6477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a:solidFill>
                  <a:schemeClr val="bg1"/>
                </a:solidFill>
              </a:rPr>
              <a:t>Yerevan 	 Republic Square</a:t>
            </a:r>
          </a:p>
          <a:p>
            <a:pPr eaLnBrk="1" hangingPunct="1">
              <a:spcBef>
                <a:spcPct val="0"/>
              </a:spcBef>
              <a:buClrTx/>
              <a:buSzTx/>
              <a:buFontTx/>
              <a:buNone/>
            </a:pPr>
            <a:endParaRPr lang="en-US" altLang="en-US" sz="1800">
              <a:solidFill>
                <a:schemeClr val="bg1"/>
              </a:solidFill>
            </a:endParaRPr>
          </a:p>
        </p:txBody>
      </p:sp>
      <p:sp>
        <p:nvSpPr>
          <p:cNvPr id="6156" name="TextBox 26"/>
          <p:cNvSpPr txBox="1">
            <a:spLocks noChangeArrowheads="1"/>
          </p:cNvSpPr>
          <p:nvPr/>
        </p:nvSpPr>
        <p:spPr bwMode="auto">
          <a:xfrm>
            <a:off x="0" y="4222750"/>
            <a:ext cx="2835275" cy="92392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a:solidFill>
                  <a:schemeClr val="bg1"/>
                </a:solidFill>
              </a:rPr>
              <a:t>Zvartnots Temple </a:t>
            </a:r>
          </a:p>
          <a:p>
            <a:pPr algn="r" eaLnBrk="1" hangingPunct="1">
              <a:spcBef>
                <a:spcPct val="0"/>
              </a:spcBef>
              <a:buClrTx/>
              <a:buSzTx/>
              <a:buFontTx/>
              <a:buNone/>
            </a:pPr>
            <a:r>
              <a:rPr lang="en-US" altLang="en-US" sz="1800">
                <a:solidFill>
                  <a:schemeClr val="bg1"/>
                </a:solidFill>
              </a:rPr>
              <a:t>(</a:t>
            </a:r>
            <a:r>
              <a:rPr lang="en-US" altLang="en-US" sz="1800">
                <a:solidFill>
                  <a:srgbClr val="FFFF00"/>
                </a:solidFill>
              </a:rPr>
              <a:t>1</a:t>
            </a:r>
            <a:r>
              <a:rPr lang="en-US" altLang="en-US" sz="1800" baseline="30000">
                <a:solidFill>
                  <a:srgbClr val="FFFF00"/>
                </a:solidFill>
              </a:rPr>
              <a:t>st</a:t>
            </a:r>
            <a:r>
              <a:rPr lang="en-US" altLang="en-US" sz="1800">
                <a:solidFill>
                  <a:schemeClr val="bg1"/>
                </a:solidFill>
              </a:rPr>
              <a:t>  </a:t>
            </a:r>
            <a:r>
              <a:rPr lang="en-US" altLang="en-US" sz="1100">
                <a:solidFill>
                  <a:schemeClr val="bg1"/>
                </a:solidFill>
              </a:rPr>
              <a:t>century BC</a:t>
            </a:r>
            <a:r>
              <a:rPr lang="en-US" altLang="en-US" sz="1800">
                <a:solidFill>
                  <a:schemeClr val="bg1"/>
                </a:solidFill>
              </a:rPr>
              <a:t>)</a:t>
            </a:r>
          </a:p>
          <a:p>
            <a:pPr eaLnBrk="1" hangingPunct="1">
              <a:spcBef>
                <a:spcPct val="0"/>
              </a:spcBef>
              <a:buClrTx/>
              <a:buSzTx/>
              <a:buFontTx/>
              <a:buNone/>
            </a:pPr>
            <a:endParaRPr lang="en-US" altLang="en-US" sz="1800">
              <a:solidFill>
                <a:schemeClr val="bg1"/>
              </a:solidFill>
            </a:endParaRPr>
          </a:p>
        </p:txBody>
      </p:sp>
      <p:cxnSp>
        <p:nvCxnSpPr>
          <p:cNvPr id="32" name="Straight Connector 31"/>
          <p:cNvCxnSpPr/>
          <p:nvPr/>
        </p:nvCxnSpPr>
        <p:spPr>
          <a:xfrm>
            <a:off x="0" y="4781550"/>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sp>
        <p:nvSpPr>
          <p:cNvPr id="6158" name="TextBox 18"/>
          <p:cNvSpPr txBox="1">
            <a:spLocks noChangeArrowheads="1"/>
          </p:cNvSpPr>
          <p:nvPr/>
        </p:nvSpPr>
        <p:spPr bwMode="auto">
          <a:xfrm>
            <a:off x="2819400" y="1809750"/>
            <a:ext cx="3276600" cy="5540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a:solidFill>
                  <a:schemeClr val="bg1"/>
                </a:solidFill>
              </a:rPr>
              <a:t>Monastery of Geghard</a:t>
            </a:r>
          </a:p>
          <a:p>
            <a:pPr eaLnBrk="1" hangingPunct="1">
              <a:spcBef>
                <a:spcPct val="0"/>
              </a:spcBef>
              <a:buClrTx/>
              <a:buSzTx/>
              <a:buFontTx/>
              <a:buNone/>
            </a:pPr>
            <a:r>
              <a:rPr lang="en-US" altLang="en-US" sz="1100">
                <a:solidFill>
                  <a:schemeClr val="bg1"/>
                </a:solidFill>
              </a:rPr>
              <a:t>(listed as a </a:t>
            </a:r>
            <a:r>
              <a:rPr lang="en-US" altLang="en-US" sz="1100">
                <a:solidFill>
                  <a:srgbClr val="FFFF00"/>
                </a:solidFill>
              </a:rPr>
              <a:t>UNESCO </a:t>
            </a:r>
            <a:r>
              <a:rPr lang="en-US" altLang="en-US" sz="1100">
                <a:solidFill>
                  <a:schemeClr val="bg1"/>
                </a:solidFill>
              </a:rPr>
              <a:t>World Heritage Site</a:t>
            </a:r>
            <a:r>
              <a:rPr lang="en-US" altLang="en-US" sz="1200">
                <a:solidFill>
                  <a:schemeClr val="bg1"/>
                </a:solidFill>
              </a:rPr>
              <a:t>)</a:t>
            </a:r>
            <a:endParaRPr lang="en-US" altLang="en-US" sz="1600">
              <a:solidFill>
                <a:schemeClr val="bg1"/>
              </a:solidFill>
            </a:endParaRPr>
          </a:p>
        </p:txBody>
      </p:sp>
      <p:sp>
        <p:nvSpPr>
          <p:cNvPr id="6159" name="TextBox 22"/>
          <p:cNvSpPr txBox="1">
            <a:spLocks noChangeArrowheads="1"/>
          </p:cNvSpPr>
          <p:nvPr/>
        </p:nvSpPr>
        <p:spPr bwMode="auto">
          <a:xfrm>
            <a:off x="5943600" y="1809750"/>
            <a:ext cx="3200400" cy="538163"/>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a:solidFill>
                  <a:schemeClr val="bg1"/>
                </a:solidFill>
              </a:rPr>
              <a:t>Matenadaran </a:t>
            </a:r>
            <a:r>
              <a:rPr lang="en-US" altLang="en-US" sz="1100">
                <a:solidFill>
                  <a:schemeClr val="bg1"/>
                </a:solidFill>
              </a:rPr>
              <a:t>(extraordinary collection of over </a:t>
            </a:r>
            <a:r>
              <a:rPr lang="en-US" altLang="en-US" sz="1100">
                <a:solidFill>
                  <a:srgbClr val="FFFF00"/>
                </a:solidFill>
              </a:rPr>
              <a:t>17,000</a:t>
            </a:r>
            <a:r>
              <a:rPr lang="en-US" altLang="en-US" sz="1100">
                <a:solidFill>
                  <a:schemeClr val="bg1"/>
                </a:solidFill>
              </a:rPr>
              <a:t> handwritten book)</a:t>
            </a:r>
          </a:p>
        </p:txBody>
      </p:sp>
      <p:cxnSp>
        <p:nvCxnSpPr>
          <p:cNvPr id="30" name="Straight Connector 29"/>
          <p:cNvCxnSpPr/>
          <p:nvPr/>
        </p:nvCxnSpPr>
        <p:spPr>
          <a:xfrm>
            <a:off x="0" y="2362200"/>
            <a:ext cx="9144000" cy="0"/>
          </a:xfrm>
          <a:prstGeom prst="line">
            <a:avLst/>
          </a:prstGeom>
          <a:ln>
            <a:solidFill>
              <a:schemeClr val="bg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943600" y="-9525"/>
            <a:ext cx="0" cy="701992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62" name="TextBox 6"/>
          <p:cNvSpPr txBox="1">
            <a:spLocks noChangeArrowheads="1"/>
          </p:cNvSpPr>
          <p:nvPr/>
        </p:nvSpPr>
        <p:spPr bwMode="auto">
          <a:xfrm>
            <a:off x="0" y="1809750"/>
            <a:ext cx="2819400" cy="55403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800">
                <a:solidFill>
                  <a:schemeClr val="bg1"/>
                </a:solidFill>
              </a:rPr>
              <a:t>Garni  Temple </a:t>
            </a:r>
            <a:r>
              <a:rPr lang="en-US" altLang="en-US" sz="1200">
                <a:solidFill>
                  <a:schemeClr val="bg1"/>
                </a:solidFill>
              </a:rPr>
              <a:t>(</a:t>
            </a:r>
            <a:r>
              <a:rPr lang="en-US" altLang="en-US" sz="1200">
                <a:solidFill>
                  <a:srgbClr val="FFFF00"/>
                </a:solidFill>
              </a:rPr>
              <a:t>3rd</a:t>
            </a:r>
            <a:r>
              <a:rPr lang="en-US" altLang="en-US" sz="1200">
                <a:solidFill>
                  <a:schemeClr val="bg1"/>
                </a:solidFill>
              </a:rPr>
              <a:t> century BC)</a:t>
            </a:r>
          </a:p>
          <a:p>
            <a:pPr eaLnBrk="1" hangingPunct="1">
              <a:spcBef>
                <a:spcPct val="0"/>
              </a:spcBef>
              <a:buClrTx/>
              <a:buSzTx/>
              <a:buFontTx/>
              <a:buNone/>
            </a:pPr>
            <a:endParaRPr lang="en-US" altLang="en-US" sz="1200">
              <a:solidFill>
                <a:schemeClr val="bg1"/>
              </a:solidFill>
            </a:endParaRPr>
          </a:p>
        </p:txBody>
      </p:sp>
      <p:sp>
        <p:nvSpPr>
          <p:cNvPr id="6163" name="TextBox 28"/>
          <p:cNvSpPr txBox="1">
            <a:spLocks noChangeArrowheads="1"/>
          </p:cNvSpPr>
          <p:nvPr/>
        </p:nvSpPr>
        <p:spPr bwMode="auto">
          <a:xfrm>
            <a:off x="0" y="6424613"/>
            <a:ext cx="2819400" cy="52228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600">
                <a:solidFill>
                  <a:schemeClr val="bg1"/>
                </a:solidFill>
              </a:rPr>
              <a:t>Tatev Monastery </a:t>
            </a:r>
            <a:r>
              <a:rPr lang="en-US" altLang="en-US" sz="1100">
                <a:solidFill>
                  <a:schemeClr val="bg1"/>
                </a:solidFill>
              </a:rPr>
              <a:t>(</a:t>
            </a:r>
            <a:r>
              <a:rPr lang="en-US" altLang="en-US" sz="1100">
                <a:solidFill>
                  <a:srgbClr val="FFFF00"/>
                </a:solidFill>
              </a:rPr>
              <a:t>9-13th</a:t>
            </a:r>
            <a:r>
              <a:rPr lang="en-US" altLang="en-US" sz="1100">
                <a:solidFill>
                  <a:schemeClr val="bg1"/>
                </a:solidFill>
              </a:rPr>
              <a:t> centuries)</a:t>
            </a:r>
          </a:p>
          <a:p>
            <a:pPr eaLnBrk="1" hangingPunct="1">
              <a:spcBef>
                <a:spcPct val="0"/>
              </a:spcBef>
              <a:buClrTx/>
              <a:buSzTx/>
              <a:buFontTx/>
              <a:buNone/>
            </a:pPr>
            <a:endParaRPr lang="en-US" altLang="en-US" sz="1200">
              <a:solidFill>
                <a:schemeClr val="bg1"/>
              </a:solidFill>
            </a:endParaRPr>
          </a:p>
        </p:txBody>
      </p:sp>
      <p:cxnSp>
        <p:nvCxnSpPr>
          <p:cNvPr id="31" name="Straight Connector 30"/>
          <p:cNvCxnSpPr/>
          <p:nvPr/>
        </p:nvCxnSpPr>
        <p:spPr>
          <a:xfrm>
            <a:off x="2809875" y="0"/>
            <a:ext cx="9525"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165" name="TextBox 34"/>
          <p:cNvSpPr txBox="1">
            <a:spLocks noChangeArrowheads="1"/>
          </p:cNvSpPr>
          <p:nvPr/>
        </p:nvSpPr>
        <p:spPr bwMode="auto">
          <a:xfrm>
            <a:off x="2819400" y="6419850"/>
            <a:ext cx="3114675" cy="523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600">
                <a:solidFill>
                  <a:schemeClr val="bg1"/>
                </a:solidFill>
              </a:rPr>
              <a:t>Khor Virap, </a:t>
            </a:r>
            <a:r>
              <a:rPr lang="en-US" altLang="en-US" sz="1200">
                <a:solidFill>
                  <a:schemeClr val="bg1"/>
                </a:solidFill>
              </a:rPr>
              <a:t>Armenian Apostolic Church</a:t>
            </a:r>
            <a:endParaRPr lang="en-US" altLang="en-US" sz="1000">
              <a:solidFill>
                <a:schemeClr val="bg1"/>
              </a:solidFill>
            </a:endParaRPr>
          </a:p>
          <a:p>
            <a:pPr eaLnBrk="1" hangingPunct="1">
              <a:spcBef>
                <a:spcPct val="0"/>
              </a:spcBef>
              <a:buClrTx/>
              <a:buSzTx/>
              <a:buFontTx/>
              <a:buNone/>
            </a:pPr>
            <a:endParaRPr lang="en-US" altLang="en-US" sz="1200">
              <a:solidFill>
                <a:schemeClr val="bg1"/>
              </a:solidFill>
            </a:endParaRPr>
          </a:p>
        </p:txBody>
      </p:sp>
      <p:pic>
        <p:nvPicPr>
          <p:cNvPr id="6166" name="Picture 35" descr="12321097150.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964238" y="4800600"/>
            <a:ext cx="3179762" cy="209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7" name="TextBox 36"/>
          <p:cNvSpPr txBox="1">
            <a:spLocks noChangeArrowheads="1"/>
          </p:cNvSpPr>
          <p:nvPr/>
        </p:nvSpPr>
        <p:spPr bwMode="auto">
          <a:xfrm>
            <a:off x="5962650" y="6410325"/>
            <a:ext cx="3181350" cy="523875"/>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r>
              <a:rPr lang="en-US" altLang="en-US" sz="1600">
                <a:solidFill>
                  <a:schemeClr val="bg1"/>
                </a:solidFill>
              </a:rPr>
              <a:t>Holy Echmiadzin Cathedral </a:t>
            </a:r>
            <a:r>
              <a:rPr lang="en-US" altLang="en-US" sz="700">
                <a:solidFill>
                  <a:schemeClr val="bg1"/>
                </a:solidFill>
              </a:rPr>
              <a:t>(4</a:t>
            </a:r>
            <a:r>
              <a:rPr lang="en-US" altLang="en-US" sz="700" baseline="30000">
                <a:solidFill>
                  <a:schemeClr val="bg1"/>
                </a:solidFill>
              </a:rPr>
              <a:t>th</a:t>
            </a:r>
            <a:r>
              <a:rPr lang="en-US" altLang="en-US" sz="700">
                <a:solidFill>
                  <a:schemeClr val="bg1"/>
                </a:solidFill>
              </a:rPr>
              <a:t> century)</a:t>
            </a:r>
            <a:endParaRPr lang="hy-AM" altLang="en-US" sz="700">
              <a:solidFill>
                <a:schemeClr val="bg1"/>
              </a:solidFill>
            </a:endParaRPr>
          </a:p>
          <a:p>
            <a:pPr eaLnBrk="1" hangingPunct="1">
              <a:spcBef>
                <a:spcPct val="0"/>
              </a:spcBef>
              <a:buClrTx/>
              <a:buSzTx/>
              <a:buFontTx/>
              <a:buNone/>
            </a:pPr>
            <a:endParaRPr lang="hy-AM" altLang="en-US" sz="700">
              <a:solidFill>
                <a:schemeClr val="bg1"/>
              </a:solidFill>
            </a:endParaRPr>
          </a:p>
          <a:p>
            <a:pPr eaLnBrk="1" hangingPunct="1">
              <a:spcBef>
                <a:spcPct val="0"/>
              </a:spcBef>
              <a:buClrTx/>
              <a:buSzTx/>
              <a:buFontTx/>
              <a:buNone/>
            </a:pPr>
            <a:endParaRPr lang="en-US" altLang="en-US" sz="50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600" y="-76200"/>
            <a:ext cx="8229600" cy="762000"/>
          </a:xfrm>
        </p:spPr>
        <p:txBody>
          <a:bodyPr/>
          <a:lstStyle/>
          <a:p>
            <a:pPr algn="ctr" eaLnBrk="1" hangingPunct="1"/>
            <a:r>
              <a:rPr lang="en-US" altLang="en-US" sz="4000" smtClean="0"/>
              <a:t>Razmik Barseghyan</a:t>
            </a:r>
          </a:p>
        </p:txBody>
      </p:sp>
      <p:sp>
        <p:nvSpPr>
          <p:cNvPr id="7171" name="TextBox 10"/>
          <p:cNvSpPr txBox="1">
            <a:spLocks noChangeArrowheads="1"/>
          </p:cNvSpPr>
          <p:nvPr/>
        </p:nvSpPr>
        <p:spPr bwMode="auto">
          <a:xfrm>
            <a:off x="1981200" y="3429000"/>
            <a:ext cx="63119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3200"/>
          </a:p>
          <a:p>
            <a:pPr eaLnBrk="1" hangingPunct="1">
              <a:spcBef>
                <a:spcPct val="0"/>
              </a:spcBef>
              <a:buClrTx/>
              <a:buSzTx/>
              <a:buFontTx/>
              <a:buNone/>
            </a:pPr>
            <a:endParaRPr lang="en-US" altLang="en-US" sz="3200"/>
          </a:p>
        </p:txBody>
      </p:sp>
      <p:sp>
        <p:nvSpPr>
          <p:cNvPr id="7172" name="TextBox 11"/>
          <p:cNvSpPr txBox="1">
            <a:spLocks noChangeArrowheads="1"/>
          </p:cNvSpPr>
          <p:nvPr/>
        </p:nvSpPr>
        <p:spPr bwMode="auto">
          <a:xfrm>
            <a:off x="1974850" y="4287838"/>
            <a:ext cx="184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pPr eaLnBrk="1" hangingPunct="1">
              <a:spcBef>
                <a:spcPct val="0"/>
              </a:spcBef>
              <a:buClrTx/>
              <a:buSzTx/>
              <a:buFontTx/>
              <a:buNone/>
            </a:pPr>
            <a:endParaRPr lang="en-US" altLang="en-US" sz="3200"/>
          </a:p>
          <a:p>
            <a:pPr eaLnBrk="1" hangingPunct="1">
              <a:spcBef>
                <a:spcPct val="0"/>
              </a:spcBef>
              <a:buClrTx/>
              <a:buSzTx/>
              <a:buFontTx/>
              <a:buNone/>
            </a:pPr>
            <a:endParaRPr lang="en-US" altLang="en-US" sz="3200"/>
          </a:p>
        </p:txBody>
      </p:sp>
      <p:graphicFrame>
        <p:nvGraphicFramePr>
          <p:cNvPr id="5" name="Table 4"/>
          <p:cNvGraphicFramePr>
            <a:graphicFrameLocks noGrp="1"/>
          </p:cNvGraphicFramePr>
          <p:nvPr/>
        </p:nvGraphicFramePr>
        <p:xfrm>
          <a:off x="304800" y="685800"/>
          <a:ext cx="8534400" cy="5437188"/>
        </p:xfrm>
        <a:graphic>
          <a:graphicData uri="http://schemas.openxmlformats.org/drawingml/2006/table">
            <a:tbl>
              <a:tblPr firstRow="1" bandRow="1">
                <a:tableStyleId>{F5AB1C69-6EDB-4FF4-983F-18BD219EF322}</a:tableStyleId>
              </a:tblPr>
              <a:tblGrid>
                <a:gridCol w="1633163"/>
                <a:gridCol w="6901237"/>
              </a:tblGrid>
              <a:tr h="394781">
                <a:tc gridSpan="2">
                  <a:txBody>
                    <a:bodyPr/>
                    <a:lstStyle/>
                    <a:p>
                      <a:endParaRPr lang="en-US" sz="1100" dirty="0"/>
                    </a:p>
                  </a:txBody>
                  <a:tcPr marT="45725" marB="45725"/>
                </a:tc>
                <a:tc hMerge="1">
                  <a:txBody>
                    <a:bodyPr/>
                    <a:lstStyle/>
                    <a:p>
                      <a:endParaRPr lang="en-US"/>
                    </a:p>
                  </a:txBody>
                  <a:tcPr/>
                </a:tc>
              </a:tr>
              <a:tr h="990715">
                <a:tc>
                  <a:txBody>
                    <a:bodyPr/>
                    <a:lstStyle/>
                    <a:p>
                      <a:endParaRPr lang="en-US" sz="1800" dirty="0"/>
                    </a:p>
                  </a:txBody>
                  <a:tcPr marT="45725" marB="45725"/>
                </a:tc>
                <a:tc>
                  <a:txBody>
                    <a:bodyPr/>
                    <a:lstStyle/>
                    <a:p>
                      <a:pPr algn="l"/>
                      <a:r>
                        <a:rPr kumimoji="0" lang="en-US" sz="2500" kern="1200" dirty="0" smtClean="0"/>
                        <a:t>Engineering Academy of Armenia      NGO</a:t>
                      </a:r>
                    </a:p>
                    <a:p>
                      <a:pPr algn="l"/>
                      <a:r>
                        <a:rPr kumimoji="0" lang="en-US" sz="1600" kern="1200" dirty="0" smtClean="0"/>
                        <a:t>Vice</a:t>
                      </a:r>
                      <a:r>
                        <a:rPr kumimoji="0" lang="en-US" sz="1600" kern="1200" baseline="0" dirty="0" smtClean="0"/>
                        <a:t> President</a:t>
                      </a:r>
                    </a:p>
                    <a:p>
                      <a:pPr algn="l"/>
                      <a:endParaRPr kumimoji="0" lang="en-US" sz="1800" b="1" kern="1200" baseline="0" dirty="0" smtClean="0">
                        <a:solidFill>
                          <a:schemeClr val="tx2"/>
                        </a:solidFill>
                        <a:latin typeface="+mn-lt"/>
                        <a:ea typeface="+mn-ea"/>
                        <a:cs typeface="+mn-cs"/>
                      </a:endParaRPr>
                    </a:p>
                  </a:txBody>
                  <a:tcPr marT="45725" marB="45725"/>
                </a:tc>
              </a:tr>
              <a:tr h="1082165">
                <a:tc>
                  <a:txBody>
                    <a:bodyPr/>
                    <a:lstStyle/>
                    <a:p>
                      <a:endParaRPr lang="en-US" sz="1800" dirty="0"/>
                    </a:p>
                  </a:txBody>
                  <a:tcPr marT="45725" marB="45725"/>
                </a:tc>
                <a:tc>
                  <a:txBody>
                    <a:bodyPr/>
                    <a:lstStyle/>
                    <a:p>
                      <a:pPr algn="l"/>
                      <a:r>
                        <a:rPr lang="en-US" sz="2500" dirty="0" smtClean="0"/>
                        <a:t>National Polytechnic University</a:t>
                      </a:r>
                      <a:r>
                        <a:rPr lang="en-US" sz="2500" baseline="0" dirty="0" smtClean="0"/>
                        <a:t> of Armenia </a:t>
                      </a:r>
                      <a:endParaRPr lang="en-US" sz="2500" dirty="0" smtClean="0"/>
                    </a:p>
                    <a:p>
                      <a:pPr algn="l"/>
                      <a:r>
                        <a:rPr kumimoji="0" lang="en-US" sz="2000" kern="1200" dirty="0" smtClean="0">
                          <a:effectLst/>
                        </a:rPr>
                        <a:t>Assoc. prof. Chair of  Energetic and Safety Environment  </a:t>
                      </a:r>
                    </a:p>
                    <a:p>
                      <a:pPr algn="l"/>
                      <a:r>
                        <a:rPr kumimoji="0" lang="en-US" sz="2000" kern="1200" dirty="0" smtClean="0">
                          <a:effectLst/>
                        </a:rPr>
                        <a:t>Dep. of </a:t>
                      </a:r>
                      <a:r>
                        <a:rPr kumimoji="0" lang="en-US" sz="2000" kern="1200" baseline="0" dirty="0" smtClean="0">
                          <a:effectLst/>
                        </a:rPr>
                        <a:t> Energetic</a:t>
                      </a:r>
                      <a:endParaRPr kumimoji="0" lang="en-US" sz="2000" kern="1200" dirty="0" smtClean="0">
                        <a:effectLst/>
                      </a:endParaRPr>
                    </a:p>
                  </a:txBody>
                  <a:tcPr marT="45725" marB="45725"/>
                </a:tc>
              </a:tr>
              <a:tr h="946494">
                <a:tc>
                  <a:txBody>
                    <a:bodyPr/>
                    <a:lstStyle/>
                    <a:p>
                      <a:endParaRPr lang="en-US" sz="1800" dirty="0"/>
                    </a:p>
                  </a:txBody>
                  <a:tcPr marT="45725" marB="4572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effectLst/>
                        </a:rPr>
                        <a:t>INTERNATIONAL  ACADEMY  OF  ENGINEERING         NGO</a:t>
                      </a:r>
                    </a:p>
                    <a:p>
                      <a:pPr algn="l"/>
                      <a:r>
                        <a:rPr kumimoji="0" lang="en-US" sz="1600" kern="1200" dirty="0" smtClean="0"/>
                        <a:t>Full Member</a:t>
                      </a:r>
                    </a:p>
                  </a:txBody>
                  <a:tcPr marT="45725" marB="45725"/>
                </a:tc>
              </a:tr>
              <a:tr h="956110">
                <a:tc>
                  <a:txBody>
                    <a:bodyPr/>
                    <a:lstStyle/>
                    <a:p>
                      <a:endParaRPr lang="en-US" sz="1800" dirty="0"/>
                    </a:p>
                  </a:txBody>
                  <a:tcPr marT="45725" marB="45725"/>
                </a:tc>
                <a:tc>
                  <a:txBody>
                    <a:bodyPr/>
                    <a:lstStyle/>
                    <a:p>
                      <a:pPr algn="l"/>
                      <a:r>
                        <a:rPr kumimoji="0" lang="en-US" sz="2500" kern="1200" dirty="0" err="1" smtClean="0"/>
                        <a:t>Ecoatom</a:t>
                      </a:r>
                      <a:r>
                        <a:rPr kumimoji="0" lang="en-US" sz="2500" kern="1200" dirty="0" smtClean="0"/>
                        <a:t> Scientific Industrial      LLC</a:t>
                      </a:r>
                    </a:p>
                    <a:p>
                      <a:pPr algn="l"/>
                      <a:r>
                        <a:rPr lang="en-US" sz="1600" dirty="0" smtClean="0">
                          <a:effectLst/>
                        </a:rPr>
                        <a:t>Scientific Consultant</a:t>
                      </a:r>
                    </a:p>
                  </a:txBody>
                  <a:tcPr marT="45725" marB="45725"/>
                </a:tc>
              </a:tr>
              <a:tr h="1066923">
                <a:tc>
                  <a:txBody>
                    <a:bodyPr/>
                    <a:lstStyle/>
                    <a:p>
                      <a:endParaRPr lang="en-US" sz="1800" dirty="0"/>
                    </a:p>
                  </a:txBody>
                  <a:tcPr marT="45725" marB="45725"/>
                </a:tc>
                <a:tc>
                  <a:txBody>
                    <a:bodyPr/>
                    <a:lstStyle/>
                    <a:p>
                      <a:pPr algn="l"/>
                      <a:r>
                        <a:rPr lang="en-US" sz="2400" dirty="0" smtClean="0">
                          <a:effectLst/>
                        </a:rPr>
                        <a:t>Research</a:t>
                      </a:r>
                      <a:r>
                        <a:rPr lang="en-US" sz="2400" baseline="0" dirty="0" smtClean="0">
                          <a:effectLst/>
                        </a:rPr>
                        <a:t> Institute of Ecological Problems of Energetic                                           LLC</a:t>
                      </a:r>
                    </a:p>
                    <a:p>
                      <a:pPr algn="l"/>
                      <a:r>
                        <a:rPr lang="en-US" sz="1600" baseline="0" dirty="0" smtClean="0">
                          <a:effectLst/>
                        </a:rPr>
                        <a:t>Vice director</a:t>
                      </a:r>
                      <a:endParaRPr lang="en-US" sz="1600" dirty="0" smtClean="0">
                        <a:effectLst/>
                      </a:endParaRPr>
                    </a:p>
                  </a:txBody>
                  <a:tcPr marT="45725" marB="45725"/>
                </a:tc>
              </a:tr>
            </a:tbl>
          </a:graphicData>
        </a:graphic>
      </p:graphicFrame>
      <p:pic>
        <p:nvPicPr>
          <p:cNvPr id="7195" name="Picture 13" descr="gerb.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563" y="2286000"/>
            <a:ext cx="833437"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6"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675" y="4267200"/>
            <a:ext cx="1457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143000"/>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6425" y="3200400"/>
            <a:ext cx="993775" cy="7921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199" name="Picture 2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 y="5181600"/>
            <a:ext cx="9747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00" name="Picture 29" descr="C:\Users\comp1\Pictures\Capture globus.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1225" y="5181600"/>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838200"/>
          </a:xfrm>
        </p:spPr>
        <p:txBody>
          <a:bodyPr>
            <a:normAutofit fontScale="90000"/>
          </a:bodyPr>
          <a:lstStyle/>
          <a:p>
            <a:pPr eaLnBrk="1" fontAlgn="auto" hangingPunct="1">
              <a:spcAft>
                <a:spcPts val="0"/>
              </a:spcAft>
              <a:defRPr/>
            </a:pPr>
            <a:r>
              <a:rPr lang="en-US" dirty="0" smtClean="0"/>
              <a:t>Engineering Academy of Armenia </a:t>
            </a:r>
            <a:endParaRPr lang="en-US" dirty="0"/>
          </a:p>
        </p:txBody>
      </p:sp>
      <p:sp>
        <p:nvSpPr>
          <p:cNvPr id="3" name="Content Placeholder 2"/>
          <p:cNvSpPr>
            <a:spLocks noGrp="1"/>
          </p:cNvSpPr>
          <p:nvPr>
            <p:ph idx="1"/>
          </p:nvPr>
        </p:nvSpPr>
        <p:spPr>
          <a:xfrm>
            <a:off x="76200" y="1295400"/>
            <a:ext cx="8686800" cy="5257800"/>
          </a:xfrm>
        </p:spPr>
        <p:txBody>
          <a:bodyPr>
            <a:noAutofit/>
          </a:bodyPr>
          <a:lstStyle/>
          <a:p>
            <a:pPr marL="274320" indent="-274320" algn="just" eaLnBrk="1" fontAlgn="auto">
              <a:spcAft>
                <a:spcPts val="0"/>
              </a:spcAft>
              <a:buClr>
                <a:schemeClr val="accent3"/>
              </a:buClr>
              <a:buFont typeface="Wingdings 2"/>
              <a:buNone/>
              <a:defRPr/>
            </a:pPr>
            <a:r>
              <a:rPr lang="en-US" sz="1600" b="1" dirty="0" smtClean="0">
                <a:solidFill>
                  <a:srgbClr val="C00000"/>
                </a:solidFill>
              </a:rPr>
              <a:t>	</a:t>
            </a:r>
            <a:r>
              <a:rPr lang="en-US" sz="2000" b="1" dirty="0" smtClean="0">
                <a:solidFill>
                  <a:srgbClr val="C00000"/>
                </a:solidFill>
              </a:rPr>
              <a:t>Engineering Academy of Armenia </a:t>
            </a:r>
            <a:r>
              <a:rPr lang="en-US" sz="2000" dirty="0" smtClean="0">
                <a:solidFill>
                  <a:schemeClr val="accent1">
                    <a:lumMod val="50000"/>
                  </a:schemeClr>
                </a:solidFill>
              </a:rPr>
              <a:t>(EAA) as a public organization has been created in 1992.</a:t>
            </a:r>
            <a:r>
              <a:rPr lang="en-US" sz="2000" dirty="0" smtClean="0">
                <a:solidFill>
                  <a:schemeClr val="accent1">
                    <a:lumMod val="50000"/>
                  </a:schemeClr>
                </a:solidFill>
                <a:latin typeface="Calibri"/>
                <a:ea typeface="Times New Roman"/>
                <a:cs typeface="Times New Roman"/>
              </a:rPr>
              <a:t> </a:t>
            </a:r>
          </a:p>
          <a:p>
            <a:pPr marL="274320" indent="-274320" algn="just" eaLnBrk="1" fontAlgn="auto">
              <a:spcAft>
                <a:spcPts val="0"/>
              </a:spcAft>
              <a:buClr>
                <a:schemeClr val="accent3"/>
              </a:buClr>
              <a:buFont typeface="Wingdings 2"/>
              <a:buNone/>
              <a:defRPr/>
            </a:pPr>
            <a:r>
              <a:rPr lang="en-US" sz="2000" dirty="0">
                <a:solidFill>
                  <a:schemeClr val="accent1">
                    <a:lumMod val="50000"/>
                  </a:schemeClr>
                </a:solidFill>
                <a:latin typeface="Calibri"/>
                <a:ea typeface="Times New Roman"/>
                <a:cs typeface="Times New Roman"/>
              </a:rPr>
              <a:t>	</a:t>
            </a:r>
            <a:r>
              <a:rPr lang="en-US" sz="2000" dirty="0" smtClean="0">
                <a:solidFill>
                  <a:schemeClr val="accent1">
                    <a:lumMod val="50000"/>
                  </a:schemeClr>
                </a:solidFill>
                <a:latin typeface="Calibri"/>
                <a:ea typeface="Times New Roman"/>
                <a:cs typeface="Times New Roman"/>
              </a:rPr>
              <a:t>It </a:t>
            </a:r>
            <a:r>
              <a:rPr lang="en-US" sz="2000" dirty="0">
                <a:solidFill>
                  <a:schemeClr val="accent1">
                    <a:lumMod val="50000"/>
                  </a:schemeClr>
                </a:solidFill>
                <a:latin typeface="Calibri"/>
                <a:ea typeface="Times New Roman"/>
                <a:cs typeface="Times New Roman"/>
              </a:rPr>
              <a:t>consolidates a number of </a:t>
            </a:r>
            <a:r>
              <a:rPr lang="en-US" sz="2000" b="1" dirty="0">
                <a:solidFill>
                  <a:srgbClr val="FF0000"/>
                </a:solidFill>
                <a:latin typeface="Calibri"/>
                <a:ea typeface="Times New Roman"/>
                <a:cs typeface="Times New Roman"/>
              </a:rPr>
              <a:t>industrial enterprises, research  institutes and higher educational </a:t>
            </a:r>
            <a:r>
              <a:rPr lang="en-US" sz="2000" b="1" dirty="0" smtClean="0">
                <a:solidFill>
                  <a:srgbClr val="FF0000"/>
                </a:solidFill>
                <a:latin typeface="Calibri"/>
                <a:ea typeface="Times New Roman"/>
                <a:cs typeface="Times New Roman"/>
              </a:rPr>
              <a:t>institutions.</a:t>
            </a:r>
          </a:p>
          <a:p>
            <a:pPr marL="274320" indent="-274320" algn="just" eaLnBrk="1" fontAlgn="auto">
              <a:spcAft>
                <a:spcPts val="0"/>
              </a:spcAft>
              <a:buClr>
                <a:schemeClr val="accent3"/>
              </a:buClr>
              <a:buFont typeface="Wingdings 2"/>
              <a:buNone/>
              <a:defRPr/>
            </a:pPr>
            <a:r>
              <a:rPr lang="en-US" sz="2000" dirty="0" smtClean="0"/>
              <a:t>	The</a:t>
            </a:r>
            <a:r>
              <a:rPr lang="en-US" sz="2000" dirty="0" smtClean="0">
                <a:solidFill>
                  <a:srgbClr val="0070C0"/>
                </a:solidFill>
              </a:rPr>
              <a:t> </a:t>
            </a:r>
            <a:r>
              <a:rPr lang="en-US" sz="2000" b="1" dirty="0">
                <a:solidFill>
                  <a:srgbClr val="0070C0"/>
                </a:solidFill>
              </a:rPr>
              <a:t>Academy </a:t>
            </a:r>
            <a:r>
              <a:rPr lang="en-US" sz="2000" b="1" dirty="0">
                <a:solidFill>
                  <a:srgbClr val="FF0000"/>
                </a:solidFill>
              </a:rPr>
              <a:t>is the constituent  </a:t>
            </a:r>
            <a:r>
              <a:rPr lang="en-US" sz="2000" dirty="0">
                <a:solidFill>
                  <a:schemeClr val="accent1">
                    <a:lumMod val="50000"/>
                  </a:schemeClr>
                </a:solidFill>
              </a:rPr>
              <a:t>member of </a:t>
            </a:r>
            <a:r>
              <a:rPr lang="en-US" sz="2000" b="1" dirty="0">
                <a:solidFill>
                  <a:srgbClr val="0070C0"/>
                </a:solidFill>
              </a:rPr>
              <a:t>International  Academy of Engineering,</a:t>
            </a:r>
            <a:r>
              <a:rPr lang="en-US" sz="2000" dirty="0"/>
              <a:t> </a:t>
            </a:r>
            <a:r>
              <a:rPr lang="en-US" sz="2000" dirty="0">
                <a:solidFill>
                  <a:schemeClr val="accent1">
                    <a:lumMod val="50000"/>
                  </a:schemeClr>
                </a:solidFill>
              </a:rPr>
              <a:t>in which academies of some </a:t>
            </a:r>
            <a:r>
              <a:rPr lang="en-US" sz="2000" b="1" dirty="0">
                <a:solidFill>
                  <a:srgbClr val="FF0000"/>
                </a:solidFill>
              </a:rPr>
              <a:t>CIS countries</a:t>
            </a:r>
            <a:r>
              <a:rPr lang="en-US" sz="2000" dirty="0"/>
              <a:t>, </a:t>
            </a:r>
            <a:r>
              <a:rPr lang="en-US" sz="2000" dirty="0">
                <a:solidFill>
                  <a:schemeClr val="accent1">
                    <a:lumMod val="50000"/>
                  </a:schemeClr>
                </a:solidFill>
              </a:rPr>
              <a:t>as well as those of </a:t>
            </a:r>
            <a:r>
              <a:rPr lang="en-US" sz="2000" dirty="0" smtClean="0">
                <a:solidFill>
                  <a:schemeClr val="accent1">
                    <a:lumMod val="50000"/>
                  </a:schemeClr>
                </a:solidFill>
              </a:rPr>
              <a:t> </a:t>
            </a:r>
            <a:r>
              <a:rPr lang="en-US" sz="2000" b="1" dirty="0" smtClean="0">
                <a:solidFill>
                  <a:srgbClr val="FF0000"/>
                </a:solidFill>
              </a:rPr>
              <a:t>Greece</a:t>
            </a:r>
            <a:r>
              <a:rPr lang="en-US" sz="2000" b="1" dirty="0">
                <a:solidFill>
                  <a:srgbClr val="FF0000"/>
                </a:solidFill>
              </a:rPr>
              <a:t>, </a:t>
            </a:r>
            <a:r>
              <a:rPr lang="en-US" sz="2000" b="1" dirty="0" smtClean="0">
                <a:solidFill>
                  <a:srgbClr val="FF0000"/>
                </a:solidFill>
              </a:rPr>
              <a:t> Serbia</a:t>
            </a:r>
            <a:r>
              <a:rPr lang="en-US" sz="2000" b="1" dirty="0">
                <a:solidFill>
                  <a:srgbClr val="FF0000"/>
                </a:solidFill>
              </a:rPr>
              <a:t>, </a:t>
            </a:r>
            <a:r>
              <a:rPr lang="en-US" sz="2000" b="1" dirty="0" smtClean="0">
                <a:solidFill>
                  <a:srgbClr val="FF0000"/>
                </a:solidFill>
              </a:rPr>
              <a:t> Slovenia</a:t>
            </a:r>
            <a:r>
              <a:rPr lang="en-US" sz="2000" b="1" dirty="0">
                <a:solidFill>
                  <a:srgbClr val="FF0000"/>
                </a:solidFill>
              </a:rPr>
              <a:t>, </a:t>
            </a:r>
            <a:r>
              <a:rPr lang="en-US" sz="2000" b="1" dirty="0" smtClean="0">
                <a:solidFill>
                  <a:srgbClr val="FF0000"/>
                </a:solidFill>
              </a:rPr>
              <a:t> </a:t>
            </a:r>
            <a:r>
              <a:rPr lang="en-US" sz="2000" b="1" dirty="0" err="1" smtClean="0">
                <a:solidFill>
                  <a:srgbClr val="FF0000"/>
                </a:solidFill>
              </a:rPr>
              <a:t>Czeck</a:t>
            </a:r>
            <a:r>
              <a:rPr lang="en-US" sz="2000" b="1" dirty="0" smtClean="0">
                <a:solidFill>
                  <a:srgbClr val="FF0000"/>
                </a:solidFill>
              </a:rPr>
              <a:t> </a:t>
            </a:r>
            <a:r>
              <a:rPr lang="en-US" sz="2000" b="1" dirty="0">
                <a:solidFill>
                  <a:srgbClr val="FF0000"/>
                </a:solidFill>
              </a:rPr>
              <a:t>Republic </a:t>
            </a:r>
            <a:r>
              <a:rPr lang="en-US" sz="2000" b="1" dirty="0" smtClean="0">
                <a:solidFill>
                  <a:srgbClr val="FF0000"/>
                </a:solidFill>
              </a:rPr>
              <a:t> </a:t>
            </a:r>
            <a:r>
              <a:rPr lang="en-US" sz="2000" b="1" dirty="0" smtClean="0">
                <a:solidFill>
                  <a:srgbClr val="0070C0"/>
                </a:solidFill>
              </a:rPr>
              <a:t>are </a:t>
            </a:r>
            <a:r>
              <a:rPr lang="en-US" sz="2000" b="1" dirty="0">
                <a:solidFill>
                  <a:srgbClr val="0070C0"/>
                </a:solidFill>
              </a:rPr>
              <a:t>included</a:t>
            </a:r>
            <a:r>
              <a:rPr lang="en-US" sz="2000" dirty="0">
                <a:solidFill>
                  <a:srgbClr val="0070C0"/>
                </a:solidFill>
              </a:rPr>
              <a:t>.</a:t>
            </a:r>
          </a:p>
          <a:p>
            <a:pPr marL="274320" indent="-274320" algn="just" eaLnBrk="1" fontAlgn="auto">
              <a:spcAft>
                <a:spcPts val="0"/>
              </a:spcAft>
              <a:buClr>
                <a:schemeClr val="accent3"/>
              </a:buClr>
              <a:buFont typeface="Wingdings 2"/>
              <a:buNone/>
              <a:defRPr/>
            </a:pPr>
            <a:endParaRPr lang="en-US" sz="2000" b="1" dirty="0" smtClean="0">
              <a:solidFill>
                <a:srgbClr val="FF0000"/>
              </a:solidFill>
            </a:endParaRPr>
          </a:p>
          <a:p>
            <a:pPr marL="274320" indent="-274320" algn="just" eaLnBrk="1" fontAlgn="auto">
              <a:spcAft>
                <a:spcPts val="0"/>
              </a:spcAft>
              <a:buClr>
                <a:schemeClr val="accent3"/>
              </a:buClr>
              <a:buFont typeface="Wingdings 2"/>
              <a:buNone/>
              <a:defRPr/>
            </a:pPr>
            <a:r>
              <a:rPr lang="en-US" sz="2000" dirty="0" smtClean="0"/>
              <a:t>	The goal of the EAA is the practical assistance to restoration and development of the industry  and all economic potential of the Republic of Armenia. Now the </a:t>
            </a:r>
            <a:r>
              <a:rPr lang="en-US" sz="2000" b="1" dirty="0" smtClean="0">
                <a:solidFill>
                  <a:srgbClr val="C00000"/>
                </a:solidFill>
              </a:rPr>
              <a:t>Academy unites over</a:t>
            </a:r>
            <a:r>
              <a:rPr lang="en-US" sz="2000" dirty="0" smtClean="0"/>
              <a:t> </a:t>
            </a:r>
            <a:r>
              <a:rPr lang="hy-AM" sz="2000" b="1" dirty="0" smtClean="0">
                <a:solidFill>
                  <a:srgbClr val="C00000"/>
                </a:solidFill>
              </a:rPr>
              <a:t>3</a:t>
            </a:r>
            <a:r>
              <a:rPr lang="en-US" sz="2000" b="1" dirty="0" smtClean="0">
                <a:solidFill>
                  <a:srgbClr val="C00000"/>
                </a:solidFill>
              </a:rPr>
              <a:t>00 leading scientists</a:t>
            </a:r>
            <a:r>
              <a:rPr lang="en-US" sz="2000" dirty="0" smtClean="0"/>
              <a:t> </a:t>
            </a:r>
            <a:r>
              <a:rPr lang="en-US" sz="2000" b="1" dirty="0">
                <a:solidFill>
                  <a:srgbClr val="C00000"/>
                </a:solidFill>
              </a:rPr>
              <a:t>and engineers </a:t>
            </a:r>
            <a:r>
              <a:rPr lang="en-US" sz="2000" dirty="0" smtClean="0"/>
              <a:t>in various technical directions, including </a:t>
            </a:r>
            <a:r>
              <a:rPr lang="en-US" sz="2000" b="1" dirty="0" smtClean="0">
                <a:solidFill>
                  <a:schemeClr val="tx2"/>
                </a:solidFill>
              </a:rPr>
              <a:t>over 200 doctors and candidates of sciences, 10 academicians of the National Academy of Sciences of Armenia</a:t>
            </a:r>
            <a:r>
              <a:rPr lang="en-US" sz="2000" dirty="0" smtClean="0">
                <a:solidFill>
                  <a:schemeClr val="tx2"/>
                </a:solidFill>
              </a:rPr>
              <a:t>, </a:t>
            </a:r>
            <a:r>
              <a:rPr lang="en-US" sz="2000" b="1" dirty="0" smtClean="0">
                <a:solidFill>
                  <a:schemeClr val="tx2"/>
                </a:solidFill>
              </a:rPr>
              <a:t>representatives of Government, directors, principal investigators and chief engineers of various industrial organizations</a:t>
            </a:r>
            <a:r>
              <a:rPr lang="en-US" sz="2000" dirty="0" smtClean="0">
                <a:solidFill>
                  <a:schemeClr val="tx2"/>
                </a:solidFill>
              </a:rPr>
              <a:t>.  </a:t>
            </a:r>
          </a:p>
          <a:p>
            <a:pPr marL="274320" indent="-274320" algn="just" eaLnBrk="1" fontAlgn="auto">
              <a:spcAft>
                <a:spcPts val="0"/>
              </a:spcAft>
              <a:buClr>
                <a:schemeClr val="accent3"/>
              </a:buClr>
              <a:buFont typeface="Wingdings 2"/>
              <a:buNone/>
              <a:defRPr/>
            </a:pPr>
            <a:endParaRPr lang="en-US" sz="800" dirty="0" smtClean="0"/>
          </a:p>
          <a:p>
            <a:pPr marL="274320" indent="-274320" algn="just" eaLnBrk="1" fontAlgn="auto">
              <a:spcAft>
                <a:spcPts val="0"/>
              </a:spcAft>
              <a:buClr>
                <a:schemeClr val="accent3"/>
              </a:buClr>
              <a:buFont typeface="Wingdings 2"/>
              <a:buNone/>
              <a:defRPr/>
            </a:pPr>
            <a:r>
              <a:rPr lang="en-US" sz="1600" dirty="0" smtClean="0"/>
              <a:t>	</a:t>
            </a:r>
            <a:endParaRPr lang="en-US" sz="1700" dirty="0" smtClean="0"/>
          </a:p>
          <a:p>
            <a:pPr marL="274320" indent="-274320" algn="just" eaLnBrk="1" fontAlgn="auto">
              <a:spcAft>
                <a:spcPts val="0"/>
              </a:spcAft>
              <a:buClr>
                <a:schemeClr val="accent3"/>
              </a:buClr>
              <a:buFont typeface="Wingdings 2"/>
              <a:buNone/>
              <a:defRPr/>
            </a:pPr>
            <a:endParaRPr lang="en-US" sz="1700" dirty="0" smtClean="0"/>
          </a:p>
        </p:txBody>
      </p:sp>
      <p:pic>
        <p:nvPicPr>
          <p:cNvPr id="8196"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6200"/>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914400"/>
          </a:xfrm>
        </p:spPr>
        <p:txBody>
          <a:bodyPr>
            <a:normAutofit fontScale="90000"/>
          </a:bodyPr>
          <a:lstStyle/>
          <a:p>
            <a:pPr eaLnBrk="1" fontAlgn="auto" hangingPunct="1">
              <a:spcAft>
                <a:spcPts val="0"/>
              </a:spcAft>
              <a:defRPr/>
            </a:pPr>
            <a:r>
              <a:rPr lang="en-US" dirty="0" smtClean="0"/>
              <a:t>Engineering Academy of Armenia </a:t>
            </a:r>
            <a:endParaRPr lang="en-US" dirty="0"/>
          </a:p>
        </p:txBody>
      </p:sp>
      <p:sp>
        <p:nvSpPr>
          <p:cNvPr id="9219" name="Content Placeholder 2"/>
          <p:cNvSpPr>
            <a:spLocks noGrp="1"/>
          </p:cNvSpPr>
          <p:nvPr>
            <p:ph idx="1"/>
          </p:nvPr>
        </p:nvSpPr>
        <p:spPr>
          <a:xfrm>
            <a:off x="0" y="1219200"/>
            <a:ext cx="8686800" cy="5257800"/>
          </a:xfrm>
        </p:spPr>
        <p:txBody>
          <a:bodyPr/>
          <a:lstStyle/>
          <a:p>
            <a:pPr algn="just" eaLnBrk="1">
              <a:buFont typeface="Wingdings 2" pitchFamily="18" charset="2"/>
              <a:buNone/>
            </a:pPr>
            <a:r>
              <a:rPr lang="en-US" altLang="en-US" sz="1600" b="1" smtClean="0">
                <a:solidFill>
                  <a:srgbClr val="C00000"/>
                </a:solidFill>
              </a:rPr>
              <a:t>	</a:t>
            </a:r>
            <a:endParaRPr lang="en-US" altLang="en-US" sz="2400" smtClean="0"/>
          </a:p>
          <a:p>
            <a:pPr algn="just" eaLnBrk="1">
              <a:buFont typeface="Wingdings 2" pitchFamily="18" charset="2"/>
              <a:buNone/>
            </a:pPr>
            <a:r>
              <a:rPr lang="en-US" altLang="en-US" sz="2400" smtClean="0"/>
              <a:t>	In the conditions of the limited financial assistance from the state budget, </a:t>
            </a:r>
            <a:r>
              <a:rPr lang="en-US" altLang="en-US" sz="2400" b="1" smtClean="0">
                <a:solidFill>
                  <a:srgbClr val="FF0000"/>
                </a:solidFill>
              </a:rPr>
              <a:t>experts of EAA </a:t>
            </a:r>
            <a:r>
              <a:rPr lang="en-US" altLang="en-US" sz="2400" b="1" smtClean="0">
                <a:solidFill>
                  <a:schemeClr val="tx2"/>
                </a:solidFill>
              </a:rPr>
              <a:t>participate in </a:t>
            </a:r>
            <a:r>
              <a:rPr lang="en-US" altLang="en-US" sz="2400" smtClean="0"/>
              <a:t>various scientific researches, finding the finance from the </a:t>
            </a:r>
            <a:r>
              <a:rPr lang="en-US" altLang="en-US" sz="2400" b="1" smtClean="0">
                <a:solidFill>
                  <a:schemeClr val="tx2"/>
                </a:solidFill>
              </a:rPr>
              <a:t>international scientific and technical programs </a:t>
            </a:r>
            <a:r>
              <a:rPr lang="en-US" altLang="en-US" sz="2400" smtClean="0"/>
              <a:t>(</a:t>
            </a:r>
            <a:r>
              <a:rPr lang="en-US" altLang="en-US" sz="2400" b="1" smtClean="0">
                <a:solidFill>
                  <a:schemeClr val="tx2"/>
                </a:solidFill>
              </a:rPr>
              <a:t>ISTC, FP 7, TEMPUS, TACIS, INTAS, CRDF, ANSEF</a:t>
            </a:r>
            <a:r>
              <a:rPr lang="en-US" altLang="en-US" sz="2400" smtClean="0"/>
              <a:t>, etc.),</a:t>
            </a:r>
          </a:p>
          <a:p>
            <a:pPr algn="just" eaLnBrk="1">
              <a:buFont typeface="Wingdings 2" pitchFamily="18" charset="2"/>
              <a:buNone/>
            </a:pPr>
            <a:endParaRPr lang="en-US" altLang="en-US" sz="2400" smtClean="0"/>
          </a:p>
          <a:p>
            <a:pPr algn="just" eaLnBrk="1">
              <a:buFont typeface="Wingdings 2" pitchFamily="18" charset="2"/>
              <a:buNone/>
            </a:pPr>
            <a:r>
              <a:rPr lang="en-US" altLang="en-US" sz="2400" smtClean="0"/>
              <a:t>	The members of Academy are engaged also in </a:t>
            </a:r>
            <a:r>
              <a:rPr lang="en-US" altLang="en-US" sz="2400" b="1" smtClean="0">
                <a:solidFill>
                  <a:srgbClr val="C00000"/>
                </a:solidFill>
              </a:rPr>
              <a:t>educational activity in the leading universities in Armenia</a:t>
            </a:r>
            <a:r>
              <a:rPr lang="en-US" altLang="en-US" sz="2400" smtClean="0"/>
              <a:t>:  National Polytechnic University of Armenia (</a:t>
            </a:r>
            <a:r>
              <a:rPr lang="en-US" altLang="en-US" sz="2400" smtClean="0">
                <a:solidFill>
                  <a:srgbClr val="FF0000"/>
                </a:solidFill>
              </a:rPr>
              <a:t>NPUA</a:t>
            </a:r>
            <a:r>
              <a:rPr lang="en-US" altLang="en-US" sz="2400" smtClean="0"/>
              <a:t>), Yerevan State University (</a:t>
            </a:r>
            <a:r>
              <a:rPr lang="en-US" altLang="en-US" sz="2400" smtClean="0">
                <a:solidFill>
                  <a:srgbClr val="FF0000"/>
                </a:solidFill>
              </a:rPr>
              <a:t>YSU</a:t>
            </a:r>
            <a:r>
              <a:rPr lang="en-US" altLang="en-US" sz="2400" smtClean="0"/>
              <a:t>), Armenian State University of Economics (</a:t>
            </a:r>
            <a:r>
              <a:rPr lang="en-US" altLang="en-US" sz="2400" smtClean="0">
                <a:solidFill>
                  <a:srgbClr val="FF0000"/>
                </a:solidFill>
              </a:rPr>
              <a:t>ASUE</a:t>
            </a:r>
            <a:r>
              <a:rPr lang="en-US" altLang="en-US" sz="2400" smtClean="0"/>
              <a:t>), etc.</a:t>
            </a:r>
          </a:p>
        </p:txBody>
      </p:sp>
      <p:pic>
        <p:nvPicPr>
          <p:cNvPr id="9220"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152400"/>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304800"/>
            <a:ext cx="8229600" cy="1143000"/>
          </a:xfrm>
        </p:spPr>
        <p:txBody>
          <a:bodyPr/>
          <a:lstStyle/>
          <a:p>
            <a:pPr algn="ctr" eaLnBrk="1" hangingPunct="1"/>
            <a:r>
              <a:rPr lang="en-US" altLang="en-US" sz="4000" smtClean="0">
                <a:solidFill>
                  <a:srgbClr val="FF0000"/>
                </a:solidFill>
              </a:rPr>
              <a:t>Engineering Academy of Armenia </a:t>
            </a:r>
            <a:r>
              <a:rPr lang="en-US" altLang="en-US" sz="4000" smtClean="0"/>
              <a:t>realized research works in areas </a:t>
            </a:r>
          </a:p>
        </p:txBody>
      </p:sp>
      <p:sp>
        <p:nvSpPr>
          <p:cNvPr id="3" name="Content Placeholder 2"/>
          <p:cNvSpPr>
            <a:spLocks noGrp="1"/>
          </p:cNvSpPr>
          <p:nvPr>
            <p:ph idx="1"/>
          </p:nvPr>
        </p:nvSpPr>
        <p:spPr>
          <a:xfrm>
            <a:off x="457200" y="1905000"/>
            <a:ext cx="8229600" cy="4389438"/>
          </a:xfrm>
        </p:spPr>
        <p:txBody>
          <a:bodyPr>
            <a:normAutofit fontScale="92500"/>
          </a:bodyPr>
          <a:lstStyle/>
          <a:p>
            <a:pPr marL="274320" indent="-274320" eaLnBrk="1" fontAlgn="auto" hangingPunct="1">
              <a:spcAft>
                <a:spcPts val="0"/>
              </a:spcAft>
              <a:buClr>
                <a:schemeClr val="accent3"/>
              </a:buClr>
              <a:buFont typeface="Wingdings 2"/>
              <a:buChar char=""/>
              <a:defRPr/>
            </a:pPr>
            <a:r>
              <a:rPr lang="en-US" dirty="0"/>
              <a:t>Economics and Management </a:t>
            </a:r>
          </a:p>
          <a:p>
            <a:pPr marL="274320" indent="-274320" eaLnBrk="1" fontAlgn="auto" hangingPunct="1">
              <a:spcAft>
                <a:spcPts val="0"/>
              </a:spcAft>
              <a:buClr>
                <a:schemeClr val="accent3"/>
              </a:buClr>
              <a:buFont typeface="Wingdings 2"/>
              <a:buChar char=""/>
              <a:defRPr/>
            </a:pPr>
            <a:r>
              <a:rPr lang="en-US" dirty="0" smtClean="0"/>
              <a:t>Electro technology  and </a:t>
            </a:r>
            <a:r>
              <a:rPr lang="en-US" dirty="0"/>
              <a:t>Instrumentation </a:t>
            </a:r>
          </a:p>
          <a:p>
            <a:pPr marL="274320" indent="-274320" eaLnBrk="1" fontAlgn="auto" hangingPunct="1">
              <a:spcAft>
                <a:spcPts val="0"/>
              </a:spcAft>
              <a:buClr>
                <a:schemeClr val="accent3"/>
              </a:buClr>
              <a:buFont typeface="Wingdings 2"/>
              <a:buChar char=""/>
              <a:defRPr/>
            </a:pPr>
            <a:r>
              <a:rPr lang="en-US" dirty="0"/>
              <a:t>Energetics </a:t>
            </a:r>
          </a:p>
          <a:p>
            <a:pPr marL="274320" indent="-274320" eaLnBrk="1" fontAlgn="auto" hangingPunct="1">
              <a:spcAft>
                <a:spcPts val="0"/>
              </a:spcAft>
              <a:buClr>
                <a:schemeClr val="accent3"/>
              </a:buClr>
              <a:buFont typeface="Wingdings 2"/>
              <a:buChar char=""/>
              <a:defRPr/>
            </a:pPr>
            <a:r>
              <a:rPr lang="en-US" dirty="0"/>
              <a:t>Mining-Ore Industry </a:t>
            </a:r>
          </a:p>
          <a:p>
            <a:pPr marL="274320" indent="-274320" eaLnBrk="1" fontAlgn="auto" hangingPunct="1">
              <a:spcAft>
                <a:spcPts val="0"/>
              </a:spcAft>
              <a:buClr>
                <a:schemeClr val="accent3"/>
              </a:buClr>
              <a:buFont typeface="Wingdings 2"/>
              <a:buChar char=""/>
              <a:defRPr/>
            </a:pPr>
            <a:r>
              <a:rPr lang="en-US" dirty="0"/>
              <a:t>Architecture, Civil Engineering and Construction </a:t>
            </a:r>
          </a:p>
          <a:p>
            <a:pPr marL="274320" indent="-274320" eaLnBrk="1" fontAlgn="auto" hangingPunct="1">
              <a:spcAft>
                <a:spcPts val="0"/>
              </a:spcAft>
              <a:buClr>
                <a:schemeClr val="accent3"/>
              </a:buClr>
              <a:buFont typeface="Wingdings 2"/>
              <a:buChar char=""/>
              <a:defRPr/>
            </a:pPr>
            <a:r>
              <a:rPr lang="en-US" dirty="0"/>
              <a:t>Mechanical Engineering and Metallurgy </a:t>
            </a:r>
          </a:p>
          <a:p>
            <a:pPr marL="274320" indent="-274320" eaLnBrk="1" fontAlgn="auto" hangingPunct="1">
              <a:spcAft>
                <a:spcPts val="0"/>
              </a:spcAft>
              <a:buClr>
                <a:schemeClr val="accent3"/>
              </a:buClr>
              <a:buFont typeface="Wingdings 2"/>
              <a:buChar char=""/>
              <a:defRPr/>
            </a:pPr>
            <a:r>
              <a:rPr lang="en-US" dirty="0"/>
              <a:t>Technology of  Food and Light Industry </a:t>
            </a:r>
          </a:p>
          <a:p>
            <a:pPr marL="274320" indent="-274320" eaLnBrk="1" fontAlgn="auto" hangingPunct="1">
              <a:spcAft>
                <a:spcPts val="0"/>
              </a:spcAft>
              <a:buClr>
                <a:schemeClr val="accent3"/>
              </a:buClr>
              <a:buFont typeface="Wingdings 2"/>
              <a:buChar char=""/>
              <a:defRPr/>
            </a:pPr>
            <a:r>
              <a:rPr lang="en-US" dirty="0"/>
              <a:t>Information Systems, Electronics and Scientific Instrumentation </a:t>
            </a:r>
          </a:p>
          <a:p>
            <a:pPr marL="274320" indent="-274320" eaLnBrk="1" fontAlgn="auto" hangingPunct="1">
              <a:spcAft>
                <a:spcPts val="0"/>
              </a:spcAft>
              <a:buClr>
                <a:schemeClr val="accent3"/>
              </a:buClr>
              <a:buFont typeface="Wingdings 2"/>
              <a:buChar char=""/>
              <a:defRPr/>
            </a:pPr>
            <a:r>
              <a:rPr lang="en-US" dirty="0"/>
              <a:t>Chemical,  Biological and Nature Protection  Technologies </a:t>
            </a:r>
          </a:p>
          <a:p>
            <a:pPr marL="0" indent="0" eaLnBrk="1" fontAlgn="auto" hangingPunct="1">
              <a:spcAft>
                <a:spcPts val="0"/>
              </a:spcAft>
              <a:buClr>
                <a:schemeClr val="accent3"/>
              </a:buClr>
              <a:buFont typeface="Wingdings 2"/>
              <a:buNone/>
              <a:defRPr/>
            </a:pPr>
            <a:endParaRPr lang="en-US" dirty="0"/>
          </a:p>
        </p:txBody>
      </p:sp>
      <p:pic>
        <p:nvPicPr>
          <p:cNvPr id="1024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4300" y="371475"/>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a:xfrm>
            <a:off x="457200" y="152400"/>
            <a:ext cx="8229600" cy="1143000"/>
          </a:xfrm>
        </p:spPr>
        <p:txBody>
          <a:bodyPr/>
          <a:lstStyle/>
          <a:p>
            <a:pPr algn="ctr"/>
            <a:r>
              <a:rPr lang="en-US" altLang="en-US" sz="4000" smtClean="0">
                <a:solidFill>
                  <a:srgbClr val="FF0000"/>
                </a:solidFill>
              </a:rPr>
              <a:t>Engineering Academy of Armenia </a:t>
            </a:r>
            <a:br>
              <a:rPr lang="en-US" altLang="en-US" sz="4000" smtClean="0">
                <a:solidFill>
                  <a:srgbClr val="FF0000"/>
                </a:solidFill>
              </a:rPr>
            </a:br>
            <a:r>
              <a:rPr lang="en-US" altLang="en-US" sz="3200" smtClean="0">
                <a:solidFill>
                  <a:srgbClr val="0000FF"/>
                </a:solidFill>
              </a:rPr>
              <a:t>The main partner of EAA  is NPUA</a:t>
            </a:r>
          </a:p>
        </p:txBody>
      </p:sp>
      <p:sp>
        <p:nvSpPr>
          <p:cNvPr id="11267" name="Content Placeholder 2"/>
          <p:cNvSpPr>
            <a:spLocks noGrp="1"/>
          </p:cNvSpPr>
          <p:nvPr>
            <p:ph idx="4294967295"/>
          </p:nvPr>
        </p:nvSpPr>
        <p:spPr>
          <a:xfrm>
            <a:off x="457200" y="1524000"/>
            <a:ext cx="8229600" cy="4389438"/>
          </a:xfrm>
        </p:spPr>
        <p:txBody>
          <a:bodyPr/>
          <a:lstStyle/>
          <a:p>
            <a:r>
              <a:rPr lang="en-US" altLang="en-US" smtClean="0"/>
              <a:t>Departments of EAA have active collaboration with chairs and faculties of Polytechnic.</a:t>
            </a:r>
          </a:p>
          <a:p>
            <a:pPr>
              <a:buFont typeface="Wingdings 2" pitchFamily="18" charset="2"/>
              <a:buNone/>
            </a:pPr>
            <a:endParaRPr lang="en-US" altLang="en-US" smtClean="0"/>
          </a:p>
          <a:p>
            <a:r>
              <a:rPr lang="en-US" altLang="en-US" smtClean="0"/>
              <a:t>They realize joint scientific projects, conferences and other  discussions.</a:t>
            </a:r>
            <a:endParaRPr lang="en-US" altLang="en-US" sz="2400" smtClean="0"/>
          </a:p>
          <a:p>
            <a:pPr>
              <a:buFont typeface="Wingdings 2" pitchFamily="18" charset="2"/>
              <a:buNone/>
            </a:pPr>
            <a:endParaRPr lang="en-US" altLang="en-US" sz="24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457200" y="152400"/>
            <a:ext cx="8229600" cy="1143000"/>
          </a:xfrm>
        </p:spPr>
        <p:txBody>
          <a:bodyPr/>
          <a:lstStyle/>
          <a:p>
            <a:pPr algn="ctr"/>
            <a:r>
              <a:rPr lang="en-US" altLang="en-US" sz="4000" smtClean="0">
                <a:solidFill>
                  <a:srgbClr val="FF0000"/>
                </a:solidFill>
              </a:rPr>
              <a:t>Engineering Academy of Armenia </a:t>
            </a:r>
            <a:br>
              <a:rPr lang="en-US" altLang="en-US" sz="4000" smtClean="0">
                <a:solidFill>
                  <a:srgbClr val="FF0000"/>
                </a:solidFill>
              </a:rPr>
            </a:br>
            <a:r>
              <a:rPr lang="en-US" altLang="en-US" sz="3200" smtClean="0">
                <a:solidFill>
                  <a:srgbClr val="0000FF"/>
                </a:solidFill>
              </a:rPr>
              <a:t>The main partner of EAA  is NPUA</a:t>
            </a:r>
          </a:p>
        </p:txBody>
      </p:sp>
      <p:sp>
        <p:nvSpPr>
          <p:cNvPr id="12291" name="Content Placeholder 2"/>
          <p:cNvSpPr>
            <a:spLocks noGrp="1"/>
          </p:cNvSpPr>
          <p:nvPr>
            <p:ph idx="4294967295"/>
          </p:nvPr>
        </p:nvSpPr>
        <p:spPr/>
        <p:txBody>
          <a:bodyPr/>
          <a:lstStyle/>
          <a:p>
            <a:r>
              <a:rPr lang="en-US" altLang="en-US" smtClean="0"/>
              <a:t>Taking into account the demand of workers market with the professors and scientific workers of Polytechnic, specialists of EAA discuss the perspectives of development of necessary professions, take part in the development and investment of programs of new specialists.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1295400"/>
            <a:ext cx="8229600" cy="5562600"/>
          </a:xfrm>
        </p:spPr>
        <p:txBody>
          <a:bodyPr/>
          <a:lstStyle/>
          <a:p>
            <a:r>
              <a:rPr lang="en-US" altLang="en-US" smtClean="0"/>
              <a:t>EAA  Energy Department has active participation in scientific  programs, conferences and other events, that are realized in the field of energy safety and energy  saving.</a:t>
            </a:r>
          </a:p>
          <a:p>
            <a:pPr>
              <a:buFont typeface="Wingdings 2" pitchFamily="18" charset="2"/>
              <a:buNone/>
            </a:pPr>
            <a:endParaRPr lang="en-US" altLang="en-US" smtClean="0"/>
          </a:p>
          <a:p>
            <a:r>
              <a:rPr lang="en-US" altLang="en-US" smtClean="0"/>
              <a:t>Together with NPUA Energy faculty and organizations concerned, educational programs connected with energy safety, energy saving and alternative energy are developed and discussed.</a:t>
            </a:r>
          </a:p>
          <a:p>
            <a:endParaRPr lang="en-US" altLang="en-US" smtClean="0"/>
          </a:p>
          <a:p>
            <a:r>
              <a:rPr lang="en-US" altLang="en-US" smtClean="0"/>
              <a:t>The employers of  the Academy take part both in state and international projects concerning energy saving and energy safety.</a:t>
            </a:r>
          </a:p>
          <a:p>
            <a:endParaRPr lang="en-US" altLang="en-US" smtClean="0"/>
          </a:p>
        </p:txBody>
      </p:sp>
      <p:pic>
        <p:nvPicPr>
          <p:cNvPr id="13315"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6675"/>
            <a:ext cx="9525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a:spLocks noGrp="1"/>
          </p:cNvSpPr>
          <p:nvPr>
            <p:ph type="title" idx="4294967295"/>
          </p:nvPr>
        </p:nvSpPr>
        <p:spPr>
          <a:xfrm>
            <a:off x="457200" y="0"/>
            <a:ext cx="8229600" cy="1143000"/>
          </a:xfrm>
        </p:spPr>
        <p:txBody>
          <a:bodyPr/>
          <a:lstStyle/>
          <a:p>
            <a:pPr algn="ctr"/>
            <a:r>
              <a:rPr lang="en-US" altLang="en-US" sz="4000" smtClean="0">
                <a:solidFill>
                  <a:srgbClr val="FF0000"/>
                </a:solidFill>
              </a:rPr>
              <a:t>Engineering Academy of Armenia </a:t>
            </a:r>
            <a:br>
              <a:rPr lang="en-US" altLang="en-US" sz="4000" smtClean="0">
                <a:solidFill>
                  <a:srgbClr val="FF0000"/>
                </a:solidFill>
              </a:rPr>
            </a:br>
            <a:r>
              <a:rPr lang="en-US" altLang="en-US" sz="3200" smtClean="0">
                <a:solidFill>
                  <a:srgbClr val="0000FF"/>
                </a:solidFill>
              </a:rPr>
              <a:t>The main partner of EAA  is NPUA</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4818</TotalTime>
  <Words>466</Words>
  <Application>Microsoft Office PowerPoint</Application>
  <PresentationFormat>Presentazione su schermo (4:3)</PresentationFormat>
  <Paragraphs>103</Paragraphs>
  <Slides>12</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12</vt:i4>
      </vt:variant>
    </vt:vector>
  </HeadingPairs>
  <TitlesOfParts>
    <vt:vector size="18" baseType="lpstr">
      <vt:lpstr>Arial</vt:lpstr>
      <vt:lpstr>Calibri</vt:lpstr>
      <vt:lpstr>Constantia</vt:lpstr>
      <vt:lpstr>Wingdings 2</vt:lpstr>
      <vt:lpstr>Times New Roman</vt:lpstr>
      <vt:lpstr>Flow</vt:lpstr>
      <vt:lpstr>About Armenia</vt:lpstr>
      <vt:lpstr>Presentazione standard di PowerPoint</vt:lpstr>
      <vt:lpstr>Razmik Barseghyan</vt:lpstr>
      <vt:lpstr>Engineering Academy of Armenia </vt:lpstr>
      <vt:lpstr>Engineering Academy of Armenia </vt:lpstr>
      <vt:lpstr>Engineering Academy of Armenia realized research works in areas </vt:lpstr>
      <vt:lpstr>Engineering Academy of Armenia  The main partner of EAA  is NPUA</vt:lpstr>
      <vt:lpstr>Engineering Academy of Armenia  The main partner of EAA  is NPUA</vt:lpstr>
      <vt:lpstr>Engineering Academy of Armenia  The main partner of EAA  is NPUA</vt:lpstr>
      <vt:lpstr>Presentazione standard di PowerPoint</vt:lpstr>
      <vt:lpstr>EAA  has worked at projects</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NATO HFM-222 RTG Meeting Ionizing Radiation Bioeffects and Countermeasures 14 – 15 May, 2012 Neuilly, FRANCE</dc:title>
  <dc:creator>admin</dc:creator>
  <cp:lastModifiedBy>unige</cp:lastModifiedBy>
  <cp:revision>342</cp:revision>
  <dcterms:created xsi:type="dcterms:W3CDTF">2012-04-19T18:25:50Z</dcterms:created>
  <dcterms:modified xsi:type="dcterms:W3CDTF">2016-02-22T09:19:59Z</dcterms:modified>
</cp:coreProperties>
</file>