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7" r:id="rId6"/>
    <p:sldId id="288" r:id="rId7"/>
    <p:sldId id="258" r:id="rId8"/>
    <p:sldId id="261" r:id="rId9"/>
    <p:sldId id="289" r:id="rId10"/>
    <p:sldId id="290" r:id="rId11"/>
    <p:sldId id="291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973"/>
    <a:srgbClr val="BDA867"/>
    <a:srgbClr val="BDB87B"/>
    <a:srgbClr val="B1BA78"/>
    <a:srgbClr val="584372"/>
    <a:srgbClr val="5D5472"/>
    <a:srgbClr val="7D7297"/>
    <a:srgbClr val="976B50"/>
    <a:srgbClr val="A16460"/>
    <a:srgbClr val="839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24" y="4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FC98-B50B-4373-8C0A-582C8461A6A7}" type="datetimeFigureOut">
              <a:rPr lang="lt-LT"/>
              <a:t>2016-02-10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D09A1-EF57-4807-9DEE-8601759903FA}" type="slidenum">
              <a:rPr lang="lt-LT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405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09A1-EF57-4807-9DEE-8601759903FA}" type="slidenum">
              <a:rPr lang="lt-LT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109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09A1-EF57-4807-9DEE-8601759903FA}" type="slidenum">
              <a:rPr lang="lt-LT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09A1-EF57-4807-9DEE-8601759903FA}" type="slidenum">
              <a:rPr lang="lt-LT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247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09A1-EF57-4807-9DEE-8601759903FA}" type="slidenum">
              <a:rPr lang="lt-LT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58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09A1-EF57-4807-9DEE-8601759903FA}" type="slidenum">
              <a:rPr lang="lt-LT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19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3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AF7D-8FFA-4B44-858D-3C8D5D7D6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2C2B-2FAC-1F40-850A-D8300EE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ergyproject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385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0125" y="0"/>
            <a:ext cx="1032412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80125" y="3031067"/>
            <a:ext cx="10324125" cy="1583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0" y="2959010"/>
            <a:ext cx="8502030" cy="24003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smtClean="0">
                <a:latin typeface="Arial"/>
                <a:cs typeface="Arial"/>
              </a:rPr>
              <a:t>KAUNAS UNIVERSITY OF TECHNOLOGY </a:t>
            </a:r>
            <a:br>
              <a:rPr lang="en-US" sz="4800" b="1" dirty="0" smtClean="0">
                <a:latin typeface="Arial"/>
                <a:cs typeface="Arial"/>
              </a:rPr>
            </a:br>
            <a:endParaRPr lang="en-US" sz="4800" b="1" dirty="0">
              <a:latin typeface="Arial"/>
              <a:cs typeface="Arial"/>
            </a:endParaRPr>
          </a:p>
        </p:txBody>
      </p:sp>
      <p:pic>
        <p:nvPicPr>
          <p:cNvPr id="4" name="Picture 3" descr="KTU-logo-trumpa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20" y="1053046"/>
            <a:ext cx="1370313" cy="15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Z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544" y="0"/>
            <a:ext cx="103255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117" y="2399692"/>
            <a:ext cx="8987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latin typeface="Arial"/>
                <a:cs typeface="Arial"/>
              </a:rPr>
              <a:t>FACTS </a:t>
            </a:r>
            <a:r>
              <a:rPr lang="en-GB" sz="7000" b="1" dirty="0" smtClean="0">
                <a:latin typeface="Arial"/>
                <a:cs typeface="Arial"/>
              </a:rPr>
              <a:t> </a:t>
            </a:r>
            <a:r>
              <a:rPr lang="en-US" sz="7000" b="1" dirty="0" smtClean="0">
                <a:latin typeface="Arial"/>
                <a:cs typeface="Arial"/>
              </a:rPr>
              <a:t>&amp;  FIGURES </a:t>
            </a:r>
            <a:endParaRPr lang="lt-LT" sz="7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3951" y="2324718"/>
            <a:ext cx="1147269" cy="137672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449" y="401063"/>
            <a:ext cx="6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II.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KTU-logo-trumpa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30" y="400672"/>
            <a:ext cx="705811" cy="8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21" y="1418177"/>
            <a:ext cx="28786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500" dirty="0" smtClean="0">
                <a:latin typeface="Arial"/>
                <a:cs typeface="Arial"/>
              </a:rPr>
              <a:t>Since </a:t>
            </a:r>
            <a:r>
              <a:rPr lang="en-GB" sz="1500" dirty="0">
                <a:latin typeface="Arial"/>
                <a:cs typeface="Arial"/>
              </a:rPr>
              <a:t>1922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Public university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Among top </a:t>
            </a:r>
            <a:r>
              <a:rPr lang="en-GB" sz="1500" dirty="0" smtClean="0">
                <a:latin typeface="Arial"/>
                <a:cs typeface="Arial"/>
              </a:rPr>
              <a:t>4% of </a:t>
            </a:r>
            <a:endParaRPr lang="en-GB" sz="1500" dirty="0">
              <a:latin typeface="Arial"/>
              <a:cs typeface="Arial"/>
            </a:endParaRPr>
          </a:p>
          <a:p>
            <a:pPr lvl="0"/>
            <a:r>
              <a:rPr lang="en-GB" sz="1500" dirty="0" smtClean="0">
                <a:latin typeface="Arial"/>
                <a:cs typeface="Arial"/>
              </a:rPr>
              <a:t>world universities</a:t>
            </a:r>
          </a:p>
          <a:p>
            <a:pPr lvl="0"/>
            <a:r>
              <a:rPr lang="en-GB" sz="1500" dirty="0" smtClean="0">
                <a:latin typeface="Arial"/>
                <a:cs typeface="Arial"/>
              </a:rPr>
              <a:t>(</a:t>
            </a:r>
            <a:r>
              <a:rPr lang="en-GB" sz="1500" dirty="0">
                <a:latin typeface="Arial"/>
                <a:cs typeface="Arial"/>
              </a:rPr>
              <a:t>QS Rankings)</a:t>
            </a:r>
            <a:endParaRPr lang="lt-LT" sz="15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252" y="666750"/>
            <a:ext cx="269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GENERAL</a:t>
            </a:r>
            <a:r>
              <a:rPr lang="en-GB" dirty="0"/>
              <a:t> 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3608941" y="666750"/>
            <a:ext cx="269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STRUCTURE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3608941" y="1405025"/>
            <a:ext cx="201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500" dirty="0">
                <a:latin typeface="Arial"/>
                <a:cs typeface="Arial"/>
              </a:rPr>
              <a:t>9 faculties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10 science institutes</a:t>
            </a:r>
            <a:endParaRPr lang="lt-LT" sz="15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769" y="3409217"/>
            <a:ext cx="269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ACADEMIC STAFF</a:t>
            </a:r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6757462" y="645582"/>
            <a:ext cx="176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RESEARCH</a:t>
            </a:r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502714" y="3409217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STUDENTS AND PROGRAMMES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5249345" y="4079878"/>
            <a:ext cx="378883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500" dirty="0">
                <a:latin typeface="Arial"/>
                <a:cs typeface="Arial"/>
              </a:rPr>
              <a:t>1130 </a:t>
            </a:r>
            <a:r>
              <a:rPr lang="en-GB" sz="1500" dirty="0">
                <a:latin typeface="Arial"/>
                <a:cs typeface="Arial"/>
              </a:rPr>
              <a:t>academic and research staff </a:t>
            </a:r>
            <a:endParaRPr lang="en-GB" sz="1500" dirty="0" smtClean="0">
              <a:latin typeface="Arial"/>
              <a:cs typeface="Arial"/>
            </a:endParaRPr>
          </a:p>
          <a:p>
            <a:pPr lvl="0"/>
            <a:r>
              <a:rPr lang="en-GB" sz="1500" dirty="0" smtClean="0">
                <a:latin typeface="Arial"/>
                <a:cs typeface="Arial"/>
              </a:rPr>
              <a:t>(</a:t>
            </a:r>
            <a:r>
              <a:rPr lang="en-GB" sz="1500" dirty="0">
                <a:latin typeface="Arial"/>
                <a:cs typeface="Arial"/>
              </a:rPr>
              <a:t>1:9.6 teaching staff: students ratio)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175 professors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74 % of teaching staff hold </a:t>
            </a:r>
            <a:endParaRPr lang="en-GB" sz="1500" dirty="0" smtClean="0">
              <a:latin typeface="Arial"/>
              <a:cs typeface="Arial"/>
            </a:endParaRPr>
          </a:p>
          <a:p>
            <a:pPr lvl="0"/>
            <a:r>
              <a:rPr lang="en-GB" sz="1500" dirty="0" smtClean="0">
                <a:latin typeface="Arial"/>
                <a:cs typeface="Arial"/>
              </a:rPr>
              <a:t>an </a:t>
            </a:r>
            <a:r>
              <a:rPr lang="en-GB" sz="1500" dirty="0">
                <a:latin typeface="Arial"/>
                <a:cs typeface="Arial"/>
              </a:rPr>
              <a:t>academic degree</a:t>
            </a:r>
            <a:endParaRPr lang="lt-LT" sz="15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714" y="4243990"/>
            <a:ext cx="4042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500" dirty="0">
                <a:latin typeface="Arial"/>
                <a:cs typeface="Arial"/>
              </a:rPr>
              <a:t>10 856</a:t>
            </a:r>
            <a:r>
              <a:rPr lang="en-GB" sz="1500" dirty="0">
                <a:latin typeface="Arial"/>
                <a:cs typeface="Arial"/>
              </a:rPr>
              <a:t> undergraduate and </a:t>
            </a:r>
          </a:p>
          <a:p>
            <a:pPr lvl="0"/>
            <a:r>
              <a:rPr lang="en-GB" sz="1500" dirty="0">
                <a:latin typeface="Arial"/>
                <a:cs typeface="Arial"/>
              </a:rPr>
              <a:t>postgraduate students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lt-LT" sz="1500" dirty="0">
                <a:latin typeface="Arial"/>
                <a:cs typeface="Arial"/>
              </a:rPr>
              <a:t>332 </a:t>
            </a:r>
            <a:r>
              <a:rPr lang="en-GB" sz="1500" dirty="0">
                <a:latin typeface="Arial"/>
                <a:cs typeface="Arial"/>
              </a:rPr>
              <a:t>PhD students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lt-LT" sz="1500" dirty="0">
                <a:latin typeface="Arial"/>
                <a:cs typeface="Arial"/>
              </a:rPr>
              <a:t>751 </a:t>
            </a:r>
            <a:r>
              <a:rPr lang="en-GB" sz="1500" dirty="0">
                <a:latin typeface="Arial"/>
                <a:cs typeface="Arial"/>
              </a:rPr>
              <a:t>international students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49 interdisciplinary study programmes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62 study programmes delivered </a:t>
            </a:r>
          </a:p>
          <a:p>
            <a:pPr lvl="0"/>
            <a:r>
              <a:rPr lang="en-GB" sz="1500" dirty="0">
                <a:latin typeface="Arial"/>
                <a:cs typeface="Arial"/>
              </a:rPr>
              <a:t>in English (BSc, MSc, PhD)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7 % of international students</a:t>
            </a:r>
            <a:endParaRPr lang="lt-LT" sz="15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29930" y="1299192"/>
            <a:ext cx="2455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500" dirty="0">
                <a:latin typeface="Arial"/>
                <a:cs typeface="Arial"/>
              </a:rPr>
              <a:t>125 national projects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73 international projects</a:t>
            </a:r>
            <a:endParaRPr lang="lt-LT" sz="1500" dirty="0">
              <a:latin typeface="Arial"/>
              <a:cs typeface="Arial"/>
            </a:endParaRPr>
          </a:p>
          <a:p>
            <a:pPr lvl="0"/>
            <a:r>
              <a:rPr lang="en-GB" sz="1500" dirty="0">
                <a:latin typeface="Arial"/>
                <a:cs typeface="Arial"/>
              </a:rPr>
              <a:t>Almost 1000 technology development services</a:t>
            </a:r>
            <a:endParaRPr lang="lt-LT" sz="1500" dirty="0">
              <a:latin typeface="Arial"/>
              <a:cs typeface="Arial"/>
            </a:endParaRP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48417" y="0"/>
            <a:ext cx="1492261" cy="2846917"/>
          </a:xfrm>
          <a:prstGeom prst="line">
            <a:avLst/>
          </a:prstGeom>
          <a:ln w="12700">
            <a:solidFill>
              <a:srgbClr val="B2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34002" y="-39601"/>
            <a:ext cx="1492261" cy="2846917"/>
          </a:xfrm>
          <a:prstGeom prst="line">
            <a:avLst/>
          </a:prstGeom>
          <a:ln w="12700">
            <a:solidFill>
              <a:srgbClr val="B2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81917" y="4055548"/>
            <a:ext cx="1492261" cy="2846917"/>
          </a:xfrm>
          <a:prstGeom prst="line">
            <a:avLst/>
          </a:prstGeom>
          <a:ln w="12700">
            <a:solidFill>
              <a:srgbClr val="B2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KTU-logo-trumpa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19" y="5774777"/>
            <a:ext cx="705811" cy="8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F0A541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899" y="347073"/>
            <a:ext cx="7322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r>
              <a:rPr lang="en-GB" sz="3000" dirty="0" smtClean="0">
                <a:latin typeface="Arial"/>
                <a:cs typeface="Arial"/>
              </a:rPr>
              <a:t>             </a:t>
            </a:r>
            <a:r>
              <a:rPr lang="en-GB" sz="3000" b="1" dirty="0" err="1" smtClean="0">
                <a:latin typeface="Arial"/>
                <a:cs typeface="Arial"/>
              </a:rPr>
              <a:t>terdisciplinarity</a:t>
            </a:r>
            <a:endParaRPr lang="en-GB" sz="3000" b="1" dirty="0" smtClean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28700" y="895969"/>
            <a:ext cx="889000" cy="1066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2050" y="1067419"/>
            <a:ext cx="120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in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98" y="2286065"/>
            <a:ext cx="74019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200" b="1" dirty="0"/>
          </a:p>
          <a:p>
            <a:pPr marL="285750" lvl="0" indent="-285750">
              <a:buFont typeface="Arial"/>
              <a:buChar char="•"/>
            </a:pPr>
            <a:r>
              <a:rPr lang="en-GB" sz="2200" b="1" dirty="0">
                <a:latin typeface="Arial"/>
                <a:cs typeface="Arial"/>
              </a:rPr>
              <a:t>Joint/dual degree programmes </a:t>
            </a:r>
            <a:endParaRPr lang="en-GB" sz="2200" b="1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endParaRPr lang="lt-LT" sz="2200" b="1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200" b="1" dirty="0">
                <a:latin typeface="Arial"/>
                <a:cs typeface="Arial"/>
              </a:rPr>
              <a:t>Plenty of possible combinations of </a:t>
            </a:r>
            <a:r>
              <a:rPr lang="en-GB" sz="2200" b="1" dirty="0" smtClean="0">
                <a:latin typeface="Arial"/>
                <a:cs typeface="Arial"/>
              </a:rPr>
              <a:t/>
            </a:r>
            <a:br>
              <a:rPr lang="en-GB" sz="2200" b="1" dirty="0" smtClean="0">
                <a:latin typeface="Arial"/>
                <a:cs typeface="Arial"/>
              </a:rPr>
            </a:br>
            <a:r>
              <a:rPr lang="en-GB" sz="2200" b="1" dirty="0" smtClean="0">
                <a:latin typeface="Arial"/>
                <a:cs typeface="Arial"/>
              </a:rPr>
              <a:t>majors and minors</a:t>
            </a:r>
          </a:p>
          <a:p>
            <a:pPr marL="285750" lvl="0" indent="-285750">
              <a:buFont typeface="Arial"/>
              <a:buChar char="•"/>
            </a:pPr>
            <a:endParaRPr lang="lt-LT" sz="2200" b="1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200" b="1" dirty="0">
                <a:latin typeface="Arial"/>
                <a:cs typeface="Arial"/>
              </a:rPr>
              <a:t>Study programmes incorporating knowledge from </a:t>
            </a:r>
            <a:r>
              <a:rPr lang="en-GB" sz="2200" b="1" dirty="0" smtClean="0">
                <a:latin typeface="Arial"/>
                <a:cs typeface="Arial"/>
              </a:rPr>
              <a:t/>
            </a:r>
            <a:br>
              <a:rPr lang="en-GB" sz="2200" b="1" dirty="0" smtClean="0">
                <a:latin typeface="Arial"/>
                <a:cs typeface="Arial"/>
              </a:rPr>
            </a:br>
            <a:r>
              <a:rPr lang="en-GB" sz="2200" b="1" dirty="0" smtClean="0">
                <a:latin typeface="Arial"/>
                <a:cs typeface="Arial"/>
              </a:rPr>
              <a:t>several </a:t>
            </a:r>
            <a:r>
              <a:rPr lang="en-GB" sz="2200" b="1" dirty="0">
                <a:latin typeface="Arial"/>
                <a:cs typeface="Arial"/>
              </a:rPr>
              <a:t>study </a:t>
            </a:r>
            <a:r>
              <a:rPr lang="en-GB" sz="2200" b="1" dirty="0" smtClean="0">
                <a:latin typeface="Arial"/>
                <a:cs typeface="Arial"/>
              </a:rPr>
              <a:t>and </a:t>
            </a:r>
            <a:r>
              <a:rPr lang="en-GB" sz="2200" b="1" dirty="0">
                <a:latin typeface="Arial"/>
                <a:cs typeface="Arial"/>
              </a:rPr>
              <a:t>research </a:t>
            </a:r>
            <a:r>
              <a:rPr lang="en-GB" sz="2200" b="1" dirty="0" smtClean="0">
                <a:latin typeface="Arial"/>
                <a:cs typeface="Arial"/>
              </a:rPr>
              <a:t>fields</a:t>
            </a:r>
          </a:p>
          <a:p>
            <a:pPr lvl="0"/>
            <a:endParaRPr lang="lt-LT" sz="2200" b="1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200" b="1" dirty="0">
                <a:latin typeface="Arial"/>
                <a:cs typeface="Arial"/>
              </a:rPr>
              <a:t>Research undertaken across disciplines, </a:t>
            </a:r>
            <a:endParaRPr lang="en-GB" sz="2200" b="1" dirty="0" smtClean="0">
              <a:latin typeface="Arial"/>
              <a:cs typeface="Arial"/>
            </a:endParaRPr>
          </a:p>
          <a:p>
            <a:pPr lvl="0"/>
            <a:r>
              <a:rPr lang="en-GB" sz="2200" b="1" dirty="0">
                <a:latin typeface="Arial"/>
                <a:cs typeface="Arial"/>
              </a:rPr>
              <a:t> </a:t>
            </a:r>
            <a:r>
              <a:rPr lang="en-GB" sz="2200" b="1" dirty="0" smtClean="0">
                <a:latin typeface="Arial"/>
                <a:cs typeface="Arial"/>
              </a:rPr>
              <a:t>   institutes and </a:t>
            </a:r>
            <a:r>
              <a:rPr lang="en-GB" sz="2200" b="1" dirty="0">
                <a:latin typeface="Arial"/>
                <a:cs typeface="Arial"/>
              </a:rPr>
              <a:t>institutions</a:t>
            </a:r>
            <a:endParaRPr lang="lt-LT" sz="22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404" y="279403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1.1</a:t>
            </a:r>
            <a:endParaRPr lang="en-US" sz="1500" dirty="0">
              <a:latin typeface="Arial"/>
              <a:cs typeface="Arial"/>
            </a:endParaRPr>
          </a:p>
        </p:txBody>
      </p:sp>
      <p:pic>
        <p:nvPicPr>
          <p:cNvPr id="16" name="Picture 15" descr="KTU-logo-trumpa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30" y="400672"/>
            <a:ext cx="705811" cy="8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238" y="1563645"/>
            <a:ext cx="8273231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lt-LT" sz="3000" b="1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GB" sz="2100" b="1" dirty="0">
                <a:latin typeface="Arial"/>
                <a:cs typeface="Arial"/>
              </a:rPr>
              <a:t>Recent reforms optimise human and financial </a:t>
            </a:r>
            <a:r>
              <a:rPr lang="en-GB" sz="2100" b="1" dirty="0" smtClean="0">
                <a:latin typeface="Arial"/>
                <a:cs typeface="Arial"/>
              </a:rPr>
              <a:t>resources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endParaRPr lang="lt-LT" sz="21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GB" sz="2100" b="1" dirty="0">
                <a:latin typeface="Arial"/>
                <a:cs typeface="Arial"/>
              </a:rPr>
              <a:t>Sustainable mobility projects inspire university and </a:t>
            </a:r>
            <a:r>
              <a:rPr lang="en-GB" sz="2100" b="1" dirty="0" smtClean="0">
                <a:latin typeface="Arial"/>
                <a:cs typeface="Arial"/>
              </a:rPr>
              <a:t/>
            </a:r>
            <a:br>
              <a:rPr lang="en-GB" sz="2100" b="1" dirty="0" smtClean="0">
                <a:latin typeface="Arial"/>
                <a:cs typeface="Arial"/>
              </a:rPr>
            </a:br>
            <a:r>
              <a:rPr lang="en-GB" sz="2100" b="1" dirty="0" smtClean="0">
                <a:latin typeface="Arial"/>
                <a:cs typeface="Arial"/>
              </a:rPr>
              <a:t>city</a:t>
            </a:r>
            <a:r>
              <a:rPr lang="en-GB" sz="2100" b="1" dirty="0">
                <a:latin typeface="Arial"/>
                <a:cs typeface="Arial"/>
              </a:rPr>
              <a:t>-wide attitude </a:t>
            </a:r>
            <a:r>
              <a:rPr lang="en-GB" sz="2100" b="1" dirty="0" smtClean="0">
                <a:latin typeface="Arial"/>
                <a:cs typeface="Arial"/>
              </a:rPr>
              <a:t>changes</a:t>
            </a:r>
          </a:p>
          <a:p>
            <a:pPr lvl="0">
              <a:lnSpc>
                <a:spcPct val="110000"/>
              </a:lnSpc>
            </a:pPr>
            <a:endParaRPr lang="lt-LT" sz="21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GB" sz="2100" b="1" dirty="0">
                <a:latin typeface="Arial"/>
                <a:cs typeface="Arial"/>
              </a:rPr>
              <a:t>Rapidly expanding e-learning resources for </a:t>
            </a:r>
            <a:r>
              <a:rPr lang="en-GB" sz="2100" b="1" dirty="0" smtClean="0">
                <a:latin typeface="Arial"/>
                <a:cs typeface="Arial"/>
              </a:rPr>
              <a:t/>
            </a:r>
            <a:br>
              <a:rPr lang="en-GB" sz="2100" b="1" dirty="0" smtClean="0">
                <a:latin typeface="Arial"/>
                <a:cs typeface="Arial"/>
              </a:rPr>
            </a:br>
            <a:r>
              <a:rPr lang="en-GB" sz="2100" b="1" dirty="0" smtClean="0">
                <a:latin typeface="Arial"/>
                <a:cs typeface="Arial"/>
              </a:rPr>
              <a:t>students </a:t>
            </a:r>
            <a:r>
              <a:rPr lang="en-GB" sz="2100" b="1" dirty="0">
                <a:latin typeface="Arial"/>
                <a:cs typeface="Arial"/>
              </a:rPr>
              <a:t>and society </a:t>
            </a:r>
            <a:endParaRPr lang="en-GB" sz="2100" b="1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lt-LT" sz="21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GB" sz="2100" b="1" dirty="0">
                <a:latin typeface="Arial"/>
                <a:cs typeface="Arial"/>
              </a:rPr>
              <a:t>New modern facilities for businesses, students, and </a:t>
            </a:r>
            <a:r>
              <a:rPr lang="en-GB" sz="2100" b="1" dirty="0" smtClean="0">
                <a:latin typeface="Arial"/>
                <a:cs typeface="Arial"/>
              </a:rPr>
              <a:t/>
            </a:r>
            <a:br>
              <a:rPr lang="en-GB" sz="2100" b="1" dirty="0" smtClean="0">
                <a:latin typeface="Arial"/>
                <a:cs typeface="Arial"/>
              </a:rPr>
            </a:br>
            <a:r>
              <a:rPr lang="en-GB" sz="2100" b="1" dirty="0" smtClean="0">
                <a:latin typeface="Arial"/>
                <a:cs typeface="Arial"/>
              </a:rPr>
              <a:t>society </a:t>
            </a:r>
            <a:r>
              <a:rPr lang="en-GB" sz="2100" b="1" dirty="0">
                <a:latin typeface="Arial"/>
                <a:cs typeface="Arial"/>
              </a:rPr>
              <a:t>change the city’s physical and mental landscape</a:t>
            </a:r>
            <a:endParaRPr lang="lt-LT" sz="21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229" y="251826"/>
            <a:ext cx="82971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r>
              <a:rPr lang="en-GB" sz="3000" dirty="0" smtClean="0">
                <a:latin typeface="Arial"/>
                <a:cs typeface="Arial"/>
              </a:rPr>
              <a:t>   </a:t>
            </a:r>
            <a:r>
              <a:rPr lang="en-GB" sz="3300" b="1" dirty="0" smtClean="0">
                <a:latin typeface="Arial"/>
                <a:cs typeface="Arial"/>
              </a:rPr>
              <a:t>          </a:t>
            </a:r>
            <a:r>
              <a:rPr lang="en-GB" sz="3300" b="1" dirty="0" err="1" smtClean="0">
                <a:latin typeface="Arial"/>
                <a:cs typeface="Arial"/>
              </a:rPr>
              <a:t>tegrating</a:t>
            </a:r>
            <a:r>
              <a:rPr lang="en-GB" sz="3300" b="1" dirty="0" smtClean="0">
                <a:latin typeface="Arial"/>
                <a:cs typeface="Arial"/>
              </a:rPr>
              <a:t> sustainability</a:t>
            </a:r>
            <a:endParaRPr lang="en-GB" dirty="0">
              <a:latin typeface="Arial"/>
              <a:cs typeface="Arial"/>
            </a:endParaRPr>
          </a:p>
          <a:p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113364" y="832471"/>
            <a:ext cx="1339850" cy="1066800"/>
            <a:chOff x="4673600" y="1435100"/>
            <a:chExt cx="1339850" cy="1066800"/>
          </a:xfrm>
        </p:grpSpPr>
        <p:sp>
          <p:nvSpPr>
            <p:cNvPr id="7" name="Rectangle 6"/>
            <p:cNvSpPr/>
            <p:nvPr/>
          </p:nvSpPr>
          <p:spPr>
            <a:xfrm>
              <a:off x="4673600" y="1435100"/>
              <a:ext cx="889000" cy="1066800"/>
            </a:xfrm>
            <a:prstGeom prst="rect">
              <a:avLst/>
            </a:prstGeom>
            <a:noFill/>
            <a:ln w="53975"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6950" y="1606550"/>
              <a:ext cx="1206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Arial"/>
                  <a:cs typeface="Arial"/>
                </a:rPr>
                <a:t>in</a:t>
              </a:r>
              <a:endParaRPr lang="en-US" sz="4000" b="1" dirty="0">
                <a:latin typeface="Arial"/>
                <a:cs typeface="Arial"/>
              </a:endParaRPr>
            </a:p>
          </p:txBody>
        </p:sp>
      </p:grpSp>
      <p:pic>
        <p:nvPicPr>
          <p:cNvPr id="9" name="Picture 8" descr="KTU-logo-trumpa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30" y="400672"/>
            <a:ext cx="705811" cy="804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340017"/>
            <a:ext cx="582229" cy="509497"/>
          </a:xfrm>
          <a:prstGeom prst="rect">
            <a:avLst/>
          </a:prstGeom>
          <a:solidFill>
            <a:srgbClr val="D1B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11" y="3264577"/>
            <a:ext cx="582229" cy="509497"/>
          </a:xfrm>
          <a:prstGeom prst="rect">
            <a:avLst/>
          </a:prstGeom>
          <a:solidFill>
            <a:srgbClr val="D1B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1711" y="4321217"/>
            <a:ext cx="582229" cy="509497"/>
          </a:xfrm>
          <a:prstGeom prst="rect">
            <a:avLst/>
          </a:prstGeom>
          <a:solidFill>
            <a:srgbClr val="D1B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1711" y="5398177"/>
            <a:ext cx="582229" cy="509497"/>
          </a:xfrm>
          <a:prstGeom prst="rect">
            <a:avLst/>
          </a:prstGeom>
          <a:solidFill>
            <a:srgbClr val="D1B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88850" y="1759688"/>
            <a:ext cx="831288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lt-LT" dirty="0" smtClean="0"/>
              <a:t>The Institute of Environmental Engineering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lt-LT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Cleaner production and financing;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Cleaner products, eco-design;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Environmental management;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Chemicals risk assessment and control;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Preventive waste management;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Sustainable consumption and Production;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lt-LT" dirty="0" smtClean="0"/>
              <a:t>Resource &amp; Energy management.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lt-LT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lt-LT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lt-LT" dirty="0" smtClean="0"/>
              <a:t>MSc. Programme “Environmental Management and Cleaner Production”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lt-LT" dirty="0" smtClean="0"/>
              <a:t>PhD. Programme “Environmental Engineering” (for Sustainable Industries)</a:t>
            </a:r>
            <a:endParaRPr lang="en-GB" altLang="lt-LT" dirty="0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50462"/>
              </p:ext>
            </p:extLst>
          </p:nvPr>
        </p:nvGraphicFramePr>
        <p:xfrm>
          <a:off x="413009" y="421021"/>
          <a:ext cx="1718301" cy="116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914400" imgH="914400" progId="CorelDRAW.Graphic.10">
                  <p:embed/>
                </p:oleObj>
              </mc:Choice>
              <mc:Fallback>
                <p:oleObj name="CorelDRAW" r:id="rId3" imgW="914400" imgH="9144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09" y="421021"/>
                        <a:ext cx="1718301" cy="1163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TU-logo-trumpa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30" y="400672"/>
            <a:ext cx="705811" cy="8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9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300" b="1" dirty="0">
                <a:latin typeface="Arial"/>
                <a:ea typeface="+mn-ea"/>
                <a:cs typeface="Arial"/>
              </a:rPr>
              <a:t>Single teaching modules related to Energy efficient buildings at 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4465"/>
            <a:ext cx="8229600" cy="3361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Arial"/>
                <a:cs typeface="Arial"/>
              </a:rPr>
              <a:t>Master level</a:t>
            </a:r>
          </a:p>
          <a:p>
            <a:r>
              <a:rPr lang="en-GB" sz="2200" b="1" dirty="0">
                <a:latin typeface="Arial"/>
                <a:cs typeface="Arial"/>
              </a:rPr>
              <a:t>Sustainable Management of Regions</a:t>
            </a:r>
          </a:p>
          <a:p>
            <a:r>
              <a:rPr lang="en-GB" sz="2200" b="1" dirty="0">
                <a:latin typeface="Arial"/>
                <a:cs typeface="Arial"/>
              </a:rPr>
              <a:t>Energy Efficient Buildings</a:t>
            </a:r>
          </a:p>
          <a:p>
            <a:pPr marL="0" indent="0">
              <a:buNone/>
            </a:pPr>
            <a:endParaRPr lang="lt-LT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200" b="1" dirty="0" smtClean="0">
                <a:latin typeface="Arial"/>
                <a:cs typeface="Arial"/>
              </a:rPr>
              <a:t>PhD </a:t>
            </a:r>
            <a:r>
              <a:rPr lang="en-GB" sz="2200" b="1" dirty="0">
                <a:latin typeface="Arial"/>
                <a:cs typeface="Arial"/>
              </a:rPr>
              <a:t>level</a:t>
            </a:r>
          </a:p>
          <a:p>
            <a:r>
              <a:rPr lang="en-GB" sz="2200" b="1" dirty="0">
                <a:latin typeface="Arial"/>
                <a:cs typeface="Arial"/>
              </a:rPr>
              <a:t>Sustainable energy systems</a:t>
            </a:r>
          </a:p>
          <a:p>
            <a:r>
              <a:rPr lang="en-GB" sz="2200" b="1" dirty="0">
                <a:latin typeface="Arial"/>
                <a:cs typeface="Arial"/>
              </a:rPr>
              <a:t>Engineering systems for energy efficient buildings</a:t>
            </a:r>
          </a:p>
        </p:txBody>
      </p:sp>
      <p:pic>
        <p:nvPicPr>
          <p:cNvPr id="4" name="Picture 3" descr="KTU-logo-trumpa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30" y="400672"/>
            <a:ext cx="705811" cy="8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300" b="1" dirty="0">
                <a:latin typeface="Arial"/>
                <a:ea typeface="+mn-ea"/>
                <a:cs typeface="Arial"/>
              </a:rPr>
              <a:t>Projects on Energy E</a:t>
            </a:r>
            <a:r>
              <a:rPr lang="lt-LT" sz="3300" b="1" dirty="0">
                <a:latin typeface="Arial"/>
                <a:ea typeface="+mn-ea"/>
                <a:cs typeface="Arial"/>
              </a:rPr>
              <a:t>f</a:t>
            </a:r>
            <a:r>
              <a:rPr lang="en-GB" sz="3300" b="1" dirty="0">
                <a:latin typeface="Arial"/>
                <a:ea typeface="+mn-ea"/>
                <a:cs typeface="Arial"/>
              </a:rPr>
              <a:t>efficiency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907"/>
          </a:xfrm>
        </p:spPr>
        <p:txBody>
          <a:bodyPr>
            <a:normAutofit fontScale="85000" lnSpcReduction="20000"/>
          </a:bodyPr>
          <a:lstStyle/>
          <a:p>
            <a:r>
              <a:rPr lang="lt-LT" sz="2200" b="1" dirty="0">
                <a:latin typeface="Arial"/>
                <a:cs typeface="Arial"/>
              </a:rPr>
              <a:t>(2013-2015) </a:t>
            </a:r>
            <a:r>
              <a:rPr lang="en-US" sz="2200" b="1" dirty="0">
                <a:latin typeface="Arial"/>
                <a:cs typeface="Arial"/>
              </a:rPr>
              <a:t>TREO (Training on Resource Efficiency and Optimization) is a partnership project, which main objective is to transfer and exploit the vocational education and training (VET) European Course on Eco-efficiency</a:t>
            </a:r>
            <a:r>
              <a:rPr lang="en-US" sz="2200" b="1" dirty="0" smtClean="0">
                <a:latin typeface="Arial"/>
                <a:cs typeface="Arial"/>
              </a:rPr>
              <a:t>.</a:t>
            </a:r>
            <a:endParaRPr lang="lt-LT" sz="2200" b="1" dirty="0" smtClean="0">
              <a:latin typeface="Arial"/>
              <a:cs typeface="Arial"/>
            </a:endParaRPr>
          </a:p>
          <a:p>
            <a:endParaRPr lang="en-GB" sz="2200" b="1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(2011 – 2014)</a:t>
            </a:r>
            <a:r>
              <a:rPr lang="lt-LT" sz="2200" b="1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  <a:hlinkClick r:id="rId2"/>
              </a:rPr>
              <a:t>RENERGY – Regional Strategies for Energy Conscious Communities</a:t>
            </a:r>
            <a:r>
              <a:rPr lang="en-US" sz="2200" b="1" dirty="0">
                <a:latin typeface="Arial"/>
                <a:cs typeface="Arial"/>
              </a:rPr>
              <a:t> </a:t>
            </a:r>
            <a:endParaRPr lang="lt-LT" sz="2200" b="1" dirty="0" smtClean="0">
              <a:latin typeface="Arial"/>
              <a:cs typeface="Arial"/>
            </a:endParaRPr>
          </a:p>
          <a:p>
            <a:endParaRPr lang="lt-LT" sz="2200" b="1" dirty="0">
              <a:latin typeface="Arial"/>
              <a:cs typeface="Arial"/>
            </a:endParaRPr>
          </a:p>
          <a:p>
            <a:r>
              <a:rPr lang="en-GB" sz="2200" b="1" dirty="0">
                <a:latin typeface="Arial"/>
                <a:cs typeface="Arial"/>
              </a:rPr>
              <a:t>(2006–2009) Magnify success: Extension of the European Energy Trophy competition to 18 countries – „Energy Trophy+“. Intelligent Energy Europe Programme. Partners: B.&amp;S.U. </a:t>
            </a:r>
            <a:r>
              <a:rPr lang="en-GB" sz="2200" b="1" dirty="0" err="1">
                <a:latin typeface="Arial"/>
                <a:cs typeface="Arial"/>
              </a:rPr>
              <a:t>Beratungs</a:t>
            </a:r>
            <a:r>
              <a:rPr lang="en-GB" sz="2200" b="1" dirty="0">
                <a:latin typeface="Arial"/>
                <a:cs typeface="Arial"/>
              </a:rPr>
              <a:t> und Service-</a:t>
            </a:r>
            <a:r>
              <a:rPr lang="en-GB" sz="2200" b="1" dirty="0" err="1">
                <a:latin typeface="Arial"/>
                <a:cs typeface="Arial"/>
              </a:rPr>
              <a:t>Gesellschaft</a:t>
            </a:r>
            <a:r>
              <a:rPr lang="en-GB" sz="2200" b="1" dirty="0">
                <a:latin typeface="Arial"/>
                <a:cs typeface="Arial"/>
              </a:rPr>
              <a:t> Umwelt GmbH (Germany) 18 selected institutions from 17 EU countries</a:t>
            </a:r>
            <a:r>
              <a:rPr lang="lt-LT" sz="2200" b="1" dirty="0" smtClean="0">
                <a:latin typeface="Arial"/>
                <a:cs typeface="Arial"/>
              </a:rPr>
              <a:t>.</a:t>
            </a:r>
          </a:p>
          <a:p>
            <a:endParaRPr lang="lt-LT" sz="2200" b="1" dirty="0" smtClean="0">
              <a:latin typeface="Arial"/>
              <a:cs typeface="Arial"/>
            </a:endParaRPr>
          </a:p>
          <a:p>
            <a:r>
              <a:rPr lang="lt-LT" sz="2200" b="1" dirty="0">
                <a:latin typeface="Arial"/>
                <a:cs typeface="Arial"/>
              </a:rPr>
              <a:t>D</a:t>
            </a:r>
            <a:r>
              <a:rPr lang="en-US" sz="2200" b="1" dirty="0" err="1">
                <a:latin typeface="Arial"/>
                <a:cs typeface="Arial"/>
              </a:rPr>
              <a:t>octoral</a:t>
            </a:r>
            <a:r>
              <a:rPr lang="en-US" sz="2200" b="1" dirty="0">
                <a:latin typeface="Arial"/>
                <a:cs typeface="Arial"/>
              </a:rPr>
              <a:t> dissertation: </a:t>
            </a:r>
            <a:r>
              <a:rPr lang="lt-LT" sz="2200" b="1" dirty="0" err="1">
                <a:latin typeface="Arial"/>
                <a:cs typeface="Arial"/>
              </a:rPr>
              <a:t>Milutienė</a:t>
            </a:r>
            <a:r>
              <a:rPr lang="lt-LT" sz="2200" b="1" dirty="0">
                <a:latin typeface="Arial"/>
                <a:cs typeface="Arial"/>
              </a:rPr>
              <a:t>, E. (2013). </a:t>
            </a:r>
            <a:r>
              <a:rPr lang="en-US" sz="2200" b="1" dirty="0">
                <a:latin typeface="Arial"/>
                <a:cs typeface="Arial"/>
              </a:rPr>
              <a:t>Environmental performance improvement possibilities of a building using renewable materials and energy technological sciences, environmental </a:t>
            </a:r>
            <a:r>
              <a:rPr lang="en-US" sz="2200" b="1" dirty="0" smtClean="0">
                <a:latin typeface="Arial"/>
                <a:cs typeface="Arial"/>
              </a:rPr>
              <a:t>engineering</a:t>
            </a:r>
            <a:endParaRPr lang="lt-LT" sz="2200" b="1" dirty="0">
              <a:latin typeface="Arial"/>
              <a:cs typeface="Arial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4758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55" y="2078248"/>
            <a:ext cx="647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b="1" dirty="0" smtClean="0">
                <a:solidFill>
                  <a:srgbClr val="584372"/>
                </a:solidFill>
                <a:latin typeface="Arial"/>
                <a:cs typeface="Arial"/>
              </a:rPr>
              <a:t>Thank You for Your Attention</a:t>
            </a:r>
            <a:endParaRPr lang="en-US" sz="3800" b="1" dirty="0">
              <a:solidFill>
                <a:srgbClr val="584372"/>
              </a:solidFill>
              <a:latin typeface="Arial"/>
              <a:cs typeface="Arial"/>
            </a:endParaRPr>
          </a:p>
        </p:txBody>
      </p:sp>
      <p:pic>
        <p:nvPicPr>
          <p:cNvPr id="3" name="Picture 2" descr="KTU-logo-trumpa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6" y="3656493"/>
            <a:ext cx="1016001" cy="1158101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255181" y="3040911"/>
            <a:ext cx="5111987" cy="3476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lt-L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Prof.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Dr.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Hab.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Jurgis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K.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Stani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š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kis</a:t>
            </a: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endParaRPr lang="en-GB" sz="16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Institute of Environmental Engineering, </a:t>
            </a: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K.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Donelai</a:t>
            </a:r>
            <a:r>
              <a:rPr lang="lt-LT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č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io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str. 20, LT-44239 Kaunas, Lithuania </a:t>
            </a: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Web page: www.apini.lt</a:t>
            </a: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jurgis.staniskis@ktu.lt</a:t>
            </a:r>
            <a:endParaRPr lang="lt-LT" sz="16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lt-L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lt-L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lt-L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lt-L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lt-LT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Eglė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Katiliūtė</a:t>
            </a:r>
            <a:endParaRPr lang="lt-L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Economics and Business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lt-LT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Gedimino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str. </a:t>
            </a:r>
            <a:r>
              <a:rPr lang="lt-LT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0, LT-44239 Kaunas, Lithuania </a:t>
            </a: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endParaRPr lang="lt-LT" sz="16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egle.katiliute@ktu.lt</a:t>
            </a:r>
            <a:endParaRPr lang="en-GB" sz="16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044B9060956499907613F102A0F2D" ma:contentTypeVersion="1" ma:contentTypeDescription="Create a new document." ma:contentTypeScope="" ma:versionID="f3879277475572b87bef0353961b2b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ab8c2b3c1d2a690bc60d382cab7cd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B13BC6-C93E-4F25-B54D-21442C681337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A40976-7604-4E4F-B8DD-FF181E8C28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9A2BC-FFF3-4D12-9B72-264DB7B5C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354</Words>
  <Application>Microsoft Office PowerPoint</Application>
  <PresentationFormat>On-screen Show (4:3)</PresentationFormat>
  <Paragraphs>111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CorelDRAW</vt:lpstr>
      <vt:lpstr>KAUNAS UNIVERSITY OF 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teaching modules related to Energy efficient buildings at KTU</vt:lpstr>
      <vt:lpstr>Projects on Energy Efefficiency Buildings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KAUNAS UNIVERSITY OF TECHNOLOGY IS IN</dc:title>
  <dc:creator>KTUkomunikacija</dc:creator>
  <cp:lastModifiedBy>User</cp:lastModifiedBy>
  <cp:revision>51</cp:revision>
  <dcterms:created xsi:type="dcterms:W3CDTF">2015-03-19T09:01:26Z</dcterms:created>
  <dcterms:modified xsi:type="dcterms:W3CDTF">2016-02-10T17:34:20Z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0x010100594044B9060956499907613F102A0F2D</vt:lpwstr>
  </property>
  <property fmtid="{D5CDD505-2E9C-101B-9397-08002B2CF9AE}" pid="3" name="auditlogfromitemproperty">
    <vt:lpwstr/>
  </property>
  <property fmtid="{D5CDD505-2E9C-101B-9397-08002B2CF9AE}" pid="4" name="SSAuditLogLastValue">
    <vt:lpwstr>&lt;?xml version="1.0" encoding="utf-16"?&gt;_x000d_
&lt;SSItemProperties xmlns:xsd="http://www.w3.org/2001/XMLSchema" xmlns:xsi="http://www.w3.org/2001/XMLSchema-instance"&gt;_x000d_
  &lt;Fields&gt;_x000d_
    &lt;string&gt;FileLeafRef&lt;/string&gt;_x000d_
    &lt;string&gt;Title&lt;/string&gt;_x000d_
  &lt;/Fields&gt;_x000d_
  &lt;Value</vt:lpwstr>
  </property>
</Properties>
</file>