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34D1C0BC-E91D-4938-A840-EC67EF7A8791}" type="datetimeFigureOut">
              <a:rPr lang="en-US" smtClean="0"/>
              <a:t>2/17/2016</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825042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D1C0BC-E91D-4938-A840-EC67EF7A8791}"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1461211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D1C0BC-E91D-4938-A840-EC67EF7A8791}"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925284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D1C0BC-E91D-4938-A840-EC67EF7A8791}"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FF48E-494B-49ED-8B26-5407CC83DB03}"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993847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D1C0BC-E91D-4938-A840-EC67EF7A8791}"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869493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4D1C0BC-E91D-4938-A840-EC67EF7A8791}" type="datetimeFigureOut">
              <a:rPr lang="en-US" smtClean="0"/>
              <a:t>2/17/2016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4268642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4D1C0BC-E91D-4938-A840-EC67EF7A8791}" type="datetimeFigureOut">
              <a:rPr lang="en-US" smtClean="0"/>
              <a:t>2/17/2016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2140808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1C0BC-E91D-4938-A840-EC67EF7A8791}"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4033749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1C0BC-E91D-4938-A840-EC67EF7A8791}"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22571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1C0BC-E91D-4938-A840-EC67EF7A8791}"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262404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D1C0BC-E91D-4938-A840-EC67EF7A8791}"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1086984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D1C0BC-E91D-4938-A840-EC67EF7A8791}"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2239304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D1C0BC-E91D-4938-A840-EC67EF7A8791}" type="datetimeFigureOut">
              <a:rPr lang="en-US" smtClean="0"/>
              <a:t>2/17/2016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1013578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4D1C0BC-E91D-4938-A840-EC67EF7A8791}" type="datetimeFigureOut">
              <a:rPr lang="en-US" smtClean="0"/>
              <a:t>2/17/2016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2913701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1C0BC-E91D-4938-A840-EC67EF7A8791}" type="datetimeFigureOut">
              <a:rPr lang="en-US" smtClean="0"/>
              <a:t>2/17/2016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3932525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D1C0BC-E91D-4938-A840-EC67EF7A8791}"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1246870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D1C0BC-E91D-4938-A840-EC67EF7A8791}"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FF48E-494B-49ED-8B26-5407CC83DB03}" type="slidenum">
              <a:rPr lang="en-US" smtClean="0"/>
              <a:t>‹#›</a:t>
            </a:fld>
            <a:endParaRPr lang="en-US"/>
          </a:p>
        </p:txBody>
      </p:sp>
    </p:spTree>
    <p:extLst>
      <p:ext uri="{BB962C8B-B14F-4D97-AF65-F5344CB8AC3E}">
        <p14:creationId xmlns:p14="http://schemas.microsoft.com/office/powerpoint/2010/main" val="1362626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4D1C0BC-E91D-4938-A840-EC67EF7A8791}" type="datetimeFigureOut">
              <a:rPr lang="en-US" smtClean="0"/>
              <a:t>2/17/2016</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DBFF48E-494B-49ED-8B26-5407CC83DB03}" type="slidenum">
              <a:rPr lang="en-US" smtClean="0"/>
              <a:t>‹#›</a:t>
            </a:fld>
            <a:endParaRPr lang="en-US"/>
          </a:p>
        </p:txBody>
      </p:sp>
    </p:spTree>
    <p:extLst>
      <p:ext uri="{BB962C8B-B14F-4D97-AF65-F5344CB8AC3E}">
        <p14:creationId xmlns:p14="http://schemas.microsoft.com/office/powerpoint/2010/main" val="2115535140"/>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96088" y="1780375"/>
            <a:ext cx="4945649" cy="369332"/>
          </a:xfrm>
          <a:prstGeom prst="rect">
            <a:avLst/>
          </a:prstGeom>
        </p:spPr>
        <p:txBody>
          <a:bodyPr wrap="none">
            <a:spAutoFit/>
          </a:bodyPr>
          <a:lstStyle/>
          <a:p>
            <a:r>
              <a:rPr lang="en-US" dirty="0" smtClean="0"/>
              <a:t>Ministry of Education and Sciences of Armenia</a:t>
            </a:r>
            <a:endParaRPr lang="en-US" dirty="0"/>
          </a:p>
        </p:txBody>
      </p:sp>
      <p:sp>
        <p:nvSpPr>
          <p:cNvPr id="5" name="Rectangle 4"/>
          <p:cNvSpPr/>
          <p:nvPr/>
        </p:nvSpPr>
        <p:spPr>
          <a:xfrm>
            <a:off x="4247056" y="2267206"/>
            <a:ext cx="3468257" cy="369332"/>
          </a:xfrm>
          <a:prstGeom prst="rect">
            <a:avLst/>
          </a:prstGeom>
        </p:spPr>
        <p:txBody>
          <a:bodyPr wrap="none">
            <a:spAutoFit/>
          </a:bodyPr>
          <a:lstStyle/>
          <a:p>
            <a:r>
              <a:rPr lang="en-US" dirty="0" smtClean="0"/>
              <a:t>17-19 February 2016 Genoa, Italy</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71364" y="410419"/>
            <a:ext cx="1419643" cy="1369956"/>
          </a:xfrm>
          <a:prstGeom prst="rect">
            <a:avLst/>
          </a:prstGeom>
        </p:spPr>
      </p:pic>
      <p:pic>
        <p:nvPicPr>
          <p:cNvPr id="9"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9992" y="5005016"/>
            <a:ext cx="1255776" cy="1335024"/>
          </a:xfrm>
          <a:prstGeom prst="rect">
            <a:avLst/>
          </a:prstGeom>
        </p:spPr>
      </p:pic>
      <p:sp>
        <p:nvSpPr>
          <p:cNvPr id="11" name="Rectangle 10"/>
          <p:cNvSpPr/>
          <p:nvPr/>
        </p:nvSpPr>
        <p:spPr>
          <a:xfrm>
            <a:off x="8138297" y="5970708"/>
            <a:ext cx="2085264" cy="369332"/>
          </a:xfrm>
          <a:prstGeom prst="rect">
            <a:avLst/>
          </a:prstGeom>
        </p:spPr>
        <p:txBody>
          <a:bodyPr wrap="square">
            <a:spAutoFit/>
          </a:bodyPr>
          <a:lstStyle/>
          <a:p>
            <a:r>
              <a:rPr lang="en-US" dirty="0" err="1" smtClean="0"/>
              <a:t>Harutyun</a:t>
            </a:r>
            <a:r>
              <a:rPr lang="en-US" dirty="0" smtClean="0"/>
              <a:t> </a:t>
            </a:r>
            <a:r>
              <a:rPr lang="en-US" dirty="0" err="1" smtClean="0"/>
              <a:t>Azgaldyan</a:t>
            </a:r>
            <a:endParaRPr lang="en-US" dirty="0"/>
          </a:p>
        </p:txBody>
      </p:sp>
      <p:sp>
        <p:nvSpPr>
          <p:cNvPr id="12" name="Rectangle 11"/>
          <p:cNvSpPr/>
          <p:nvPr/>
        </p:nvSpPr>
        <p:spPr>
          <a:xfrm>
            <a:off x="2309258" y="5970708"/>
            <a:ext cx="1309705" cy="369332"/>
          </a:xfrm>
          <a:prstGeom prst="rect">
            <a:avLst/>
          </a:prstGeom>
        </p:spPr>
        <p:txBody>
          <a:bodyPr wrap="square">
            <a:spAutoFit/>
          </a:bodyPr>
          <a:lstStyle/>
          <a:p>
            <a:r>
              <a:rPr lang="en-US" dirty="0" smtClean="0"/>
              <a:t>19.02.2016</a:t>
            </a:r>
            <a:endParaRPr lang="en-US" dirty="0"/>
          </a:p>
        </p:txBody>
      </p:sp>
    </p:spTree>
    <p:extLst>
      <p:ext uri="{BB962C8B-B14F-4D97-AF65-F5344CB8AC3E}">
        <p14:creationId xmlns:p14="http://schemas.microsoft.com/office/powerpoint/2010/main" val="386161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Promotion of European dimensions in higher education</a:t>
            </a:r>
            <a:endParaRPr lang="hy-AM" dirty="0"/>
          </a:p>
        </p:txBody>
      </p:sp>
      <p:sp>
        <p:nvSpPr>
          <p:cNvPr id="3" name="Content Placeholder 2"/>
          <p:cNvSpPr>
            <a:spLocks noGrp="1"/>
          </p:cNvSpPr>
          <p:nvPr>
            <p:ph idx="1"/>
          </p:nvPr>
        </p:nvSpPr>
        <p:spPr>
          <a:xfrm>
            <a:off x="1141413" y="3060856"/>
            <a:ext cx="9905999" cy="2232361"/>
          </a:xfrm>
        </p:spPr>
        <p:txBody>
          <a:bodyPr/>
          <a:lstStyle/>
          <a:p>
            <a:pPr marL="0" indent="0" algn="just">
              <a:buNone/>
            </a:pPr>
            <a:r>
              <a:rPr lang="en-US" dirty="0" smtClean="0"/>
              <a:t>New </a:t>
            </a:r>
            <a:r>
              <a:rPr lang="en-US" dirty="0"/>
              <a:t>research centers were created in several universities. The staffs of the centers are also involved in the teaching process. Graduate programs such as art studies, theology, social work, and humanitarian professions are newly opened and expanded. </a:t>
            </a:r>
          </a:p>
        </p:txBody>
      </p:sp>
    </p:spTree>
    <p:extLst>
      <p:ext uri="{BB962C8B-B14F-4D97-AF65-F5344CB8AC3E}">
        <p14:creationId xmlns:p14="http://schemas.microsoft.com/office/powerpoint/2010/main" val="2035144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Life Long Learning</a:t>
            </a:r>
            <a:r>
              <a:rPr lang="hy-AM" dirty="0"/>
              <a:t/>
            </a:r>
            <a:br>
              <a:rPr lang="hy-AM" dirty="0"/>
            </a:br>
            <a:endParaRPr lang="en-US" dirty="0"/>
          </a:p>
        </p:txBody>
      </p:sp>
      <p:sp>
        <p:nvSpPr>
          <p:cNvPr id="3" name="Content Placeholder 2"/>
          <p:cNvSpPr>
            <a:spLocks noGrp="1"/>
          </p:cNvSpPr>
          <p:nvPr>
            <p:ph idx="1"/>
          </p:nvPr>
        </p:nvSpPr>
        <p:spPr>
          <a:xfrm>
            <a:off x="1141412" y="1863121"/>
            <a:ext cx="9905999" cy="3541714"/>
          </a:xfrm>
        </p:spPr>
        <p:txBody>
          <a:bodyPr>
            <a:normAutofit fontScale="92500" lnSpcReduction="10000"/>
          </a:bodyPr>
          <a:lstStyle/>
          <a:p>
            <a:pPr marL="0" indent="0" algn="just">
              <a:buNone/>
            </a:pPr>
            <a:r>
              <a:rPr lang="en-US" dirty="0" smtClean="0"/>
              <a:t>Some </a:t>
            </a:r>
            <a:r>
              <a:rPr lang="en-US" dirty="0"/>
              <a:t>elements of life long learning as defined by the Law on Higher and Postgraduate Education of Armenia are available as supplementary postgraduate programs based on earned professional education and do not lead to a formal credential. The purposes of these programs are to improve qualifications and to bring skills up to date. Internal corporate training with a similar purpose is also organized. Additionally, there are several non-governmental organizations for adult learning. The development of distance learning and e-learning with the introduction of ECTS at the universities will largely promote learning opportunities for all ages, including continuing education, correspondence courses, and recreational activities.</a:t>
            </a:r>
          </a:p>
        </p:txBody>
      </p:sp>
    </p:spTree>
    <p:extLst>
      <p:ext uri="{BB962C8B-B14F-4D97-AF65-F5344CB8AC3E}">
        <p14:creationId xmlns:p14="http://schemas.microsoft.com/office/powerpoint/2010/main" val="2307977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Participation of students and higher education institutions in the Bologna Process</a:t>
            </a:r>
            <a:r>
              <a:rPr lang="hy-AM" dirty="0"/>
              <a:t/>
            </a:r>
            <a:br>
              <a:rPr lang="hy-AM" dirty="0"/>
            </a:br>
            <a:endParaRPr lang="en-US" dirty="0"/>
          </a:p>
        </p:txBody>
      </p:sp>
      <p:sp>
        <p:nvSpPr>
          <p:cNvPr id="3" name="Content Placeholder 2"/>
          <p:cNvSpPr>
            <a:spLocks noGrp="1"/>
          </p:cNvSpPr>
          <p:nvPr>
            <p:ph idx="1"/>
          </p:nvPr>
        </p:nvSpPr>
        <p:spPr>
          <a:xfrm>
            <a:off x="1141413" y="1699036"/>
            <a:ext cx="9688013" cy="1462728"/>
          </a:xfrm>
        </p:spPr>
        <p:txBody>
          <a:bodyPr>
            <a:normAutofit fontScale="92500" lnSpcReduction="10000"/>
          </a:bodyPr>
          <a:lstStyle/>
          <a:p>
            <a:pPr marL="0" indent="0">
              <a:buNone/>
            </a:pPr>
            <a:r>
              <a:rPr lang="en-US" sz="2200" dirty="0" smtClean="0"/>
              <a:t>The </a:t>
            </a:r>
            <a:r>
              <a:rPr lang="en-US" sz="2200" dirty="0"/>
              <a:t>Ministry has supported the initiative of student unions to create a national student union that will apply for membership to ESIB. The students are actively represented in university governance. Groups are formed in all universities to encourage the Bologna process within each institution. Several universities are members of EUA</a:t>
            </a:r>
            <a:r>
              <a:rPr lang="en-US" sz="2200" dirty="0" smtClean="0"/>
              <a:t>.</a:t>
            </a:r>
            <a:r>
              <a:rPr lang="hy-AM" sz="2200" dirty="0" smtClean="0"/>
              <a:t> </a:t>
            </a:r>
          </a:p>
          <a:p>
            <a:endParaRPr lang="hy-AM" dirty="0"/>
          </a:p>
          <a:p>
            <a:endParaRPr lang="hy-AM" dirty="0" smtClean="0"/>
          </a:p>
        </p:txBody>
      </p:sp>
      <p:sp>
        <p:nvSpPr>
          <p:cNvPr id="4" name="Title 1"/>
          <p:cNvSpPr txBox="1">
            <a:spLocks/>
          </p:cNvSpPr>
          <p:nvPr/>
        </p:nvSpPr>
        <p:spPr>
          <a:xfrm>
            <a:off x="1141413" y="3161764"/>
            <a:ext cx="8596668"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cap="all" dirty="0" err="1">
                <a:solidFill>
                  <a:schemeClr val="tx1"/>
                </a:solidFill>
              </a:rPr>
              <a:t>EUA.Doctoral</a:t>
            </a:r>
            <a:r>
              <a:rPr lang="en-US" sz="3200" cap="all" dirty="0">
                <a:solidFill>
                  <a:schemeClr val="tx1"/>
                </a:solidFill>
              </a:rPr>
              <a:t> studies as the 3rd Bologna cycle</a:t>
            </a:r>
            <a:endParaRPr lang="hy-AM" sz="3200" cap="all" dirty="0">
              <a:solidFill>
                <a:schemeClr val="tx1"/>
              </a:solidFill>
            </a:endParaRPr>
          </a:p>
        </p:txBody>
      </p:sp>
      <p:sp>
        <p:nvSpPr>
          <p:cNvPr id="5" name="Content Placeholder 2"/>
          <p:cNvSpPr txBox="1">
            <a:spLocks/>
          </p:cNvSpPr>
          <p:nvPr/>
        </p:nvSpPr>
        <p:spPr>
          <a:xfrm>
            <a:off x="1141413" y="3822164"/>
            <a:ext cx="8873543" cy="220157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hy-AM" dirty="0" smtClean="0"/>
          </a:p>
          <a:p>
            <a:endParaRPr lang="hy-AM" dirty="0" smtClean="0"/>
          </a:p>
          <a:p>
            <a:pPr marL="0" indent="0" algn="just">
              <a:buNone/>
            </a:pPr>
            <a:r>
              <a:rPr lang="en-US" sz="2000" dirty="0" smtClean="0"/>
              <a:t>Doctoral studies are defined by the Law on Higher and Postgraduate Education as the 3rd Bologna cycle. It is intended to increase academic programs and duration of studies to make them comparable with the 3rd Bologna cycle.</a:t>
            </a:r>
            <a:endParaRPr lang="en-US" sz="2000" dirty="0"/>
          </a:p>
        </p:txBody>
      </p:sp>
    </p:spTree>
    <p:extLst>
      <p:ext uri="{BB962C8B-B14F-4D97-AF65-F5344CB8AC3E}">
        <p14:creationId xmlns:p14="http://schemas.microsoft.com/office/powerpoint/2010/main" val="1611420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Promotion of European cooperation in quality </a:t>
            </a:r>
            <a:r>
              <a:rPr lang="en-US" dirty="0" smtClean="0"/>
              <a:t>assurance</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In </a:t>
            </a:r>
            <a:r>
              <a:rPr lang="en-US" dirty="0"/>
              <a:t>2009 by the decision of the RA Government the National Center for Professional Education Quality Assurance has been established. The center is to verify the education quality and to implement the accreditation process of HEIs and their programs according to the European and state standards and guidelines for quality assurance. In Armenia, the first phase of accreditation was performed in 2001, which included only private </a:t>
            </a:r>
            <a:r>
              <a:rPr lang="en-US" dirty="0" err="1"/>
              <a:t>institutions.According</a:t>
            </a:r>
            <a:r>
              <a:rPr lang="en-US" dirty="0"/>
              <a:t> to the RA Law on Education, for the state bodies and state non-commercial organizations the document verifying higher education is the final academic document provided by the state or accredited private higher education institutions, if nothing else is stipulated by the Law. Today ANQA is an associated member of the ENQA and the full member of  INQAAHE.</a:t>
            </a:r>
          </a:p>
        </p:txBody>
      </p:sp>
    </p:spTree>
    <p:extLst>
      <p:ext uri="{BB962C8B-B14F-4D97-AF65-F5344CB8AC3E}">
        <p14:creationId xmlns:p14="http://schemas.microsoft.com/office/powerpoint/2010/main" val="715101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6547" y="2773251"/>
            <a:ext cx="2550017" cy="794197"/>
          </a:xfrm>
        </p:spPr>
        <p:txBody>
          <a:bodyPr>
            <a:normAutofit fontScale="90000"/>
          </a:bodyPr>
          <a:lstStyle/>
          <a:p>
            <a:r>
              <a:rPr lang="en-US" dirty="0"/>
              <a:t>Thank you!</a:t>
            </a:r>
          </a:p>
        </p:txBody>
      </p:sp>
    </p:spTree>
    <p:extLst>
      <p:ext uri="{BB962C8B-B14F-4D97-AF65-F5344CB8AC3E}">
        <p14:creationId xmlns:p14="http://schemas.microsoft.com/office/powerpoint/2010/main" val="98936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231564" y="1412360"/>
            <a:ext cx="9905999" cy="3541714"/>
          </a:xfrm>
        </p:spPr>
        <p:txBody>
          <a:bodyPr>
            <a:normAutofit fontScale="85000" lnSpcReduction="10000"/>
          </a:bodyPr>
          <a:lstStyle/>
          <a:p>
            <a:pPr marL="0" indent="0" algn="just">
              <a:buNone/>
            </a:pPr>
            <a:r>
              <a:rPr lang="en-US" dirty="0" smtClean="0"/>
              <a:t>In </a:t>
            </a:r>
            <a:r>
              <a:rPr lang="en-US" dirty="0"/>
              <a:t>2005 the Minister of Education and Science of the Republic of Armenia (RA) signed the Bergen Communiqué, i.e. officially joined the Bologna Process assuming responsibility to accomplish the realization of the main principles of  the Bologna Process by 2010 to become a part of developing European Higher Education Area</a:t>
            </a:r>
            <a:r>
              <a:rPr lang="en-US" dirty="0" smtClean="0"/>
              <a:t>.</a:t>
            </a:r>
          </a:p>
          <a:p>
            <a:pPr marL="0" indent="0">
              <a:buNone/>
            </a:pPr>
            <a:endParaRPr lang="en-US" dirty="0"/>
          </a:p>
          <a:p>
            <a:pPr marL="0" indent="0" algn="just">
              <a:buNone/>
            </a:pPr>
            <a:r>
              <a:rPr lang="en-US" dirty="0"/>
              <a:t>The Ministry of Education and Science of Armenia has launched actions in the direction of making reforms in the field of higher and postgraduate education which includes the education structure, content, and management,  with the purpose of ensuring the integration of the Armenian higher education system into the European Higher Education Area.</a:t>
            </a:r>
          </a:p>
        </p:txBody>
      </p:sp>
    </p:spTree>
    <p:extLst>
      <p:ext uri="{BB962C8B-B14F-4D97-AF65-F5344CB8AC3E}">
        <p14:creationId xmlns:p14="http://schemas.microsoft.com/office/powerpoint/2010/main" val="958966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7486" y="1920636"/>
            <a:ext cx="9883342" cy="1651557"/>
          </a:xfrm>
        </p:spPr>
        <p:txBody>
          <a:bodyPr>
            <a:noAutofit/>
          </a:bodyPr>
          <a:lstStyle/>
          <a:p>
            <a:pPr marL="0" indent="0">
              <a:buNone/>
            </a:pPr>
            <a:r>
              <a:rPr lang="en-US" sz="2000" dirty="0" smtClean="0">
                <a:solidFill>
                  <a:schemeClr val="tx1"/>
                </a:solidFill>
              </a:rPr>
              <a:t>Since joining the Bologna Process the main focus of the Government of Armenia (</a:t>
            </a:r>
            <a:r>
              <a:rPr lang="en-US" sz="2000" dirty="0" err="1" smtClean="0">
                <a:solidFill>
                  <a:schemeClr val="tx1"/>
                </a:solidFill>
              </a:rPr>
              <a:t>GoA</a:t>
            </a:r>
            <a:r>
              <a:rPr lang="en-US" sz="2000" dirty="0" smtClean="0">
                <a:solidFill>
                  <a:schemeClr val="tx1"/>
                </a:solidFill>
              </a:rPr>
              <a:t>), the Ministry of Education and Science (</a:t>
            </a:r>
            <a:r>
              <a:rPr lang="en-US" sz="2000" dirty="0" err="1" smtClean="0">
                <a:solidFill>
                  <a:schemeClr val="tx1"/>
                </a:solidFill>
              </a:rPr>
              <a:t>MoES</a:t>
            </a:r>
            <a:r>
              <a:rPr lang="en-US" sz="2000" dirty="0" smtClean="0">
                <a:solidFill>
                  <a:schemeClr val="tx1"/>
                </a:solidFill>
              </a:rPr>
              <a:t>), and the Higher Education Institutions (HEI) were and are the</a:t>
            </a:r>
            <a:endParaRPr lang="en-US" sz="2000" dirty="0">
              <a:solidFill>
                <a:schemeClr val="tx1"/>
              </a:solidFill>
            </a:endParaRPr>
          </a:p>
        </p:txBody>
      </p:sp>
      <p:sp>
        <p:nvSpPr>
          <p:cNvPr id="4" name="Content Placeholder 2"/>
          <p:cNvSpPr txBox="1">
            <a:spLocks/>
          </p:cNvSpPr>
          <p:nvPr/>
        </p:nvSpPr>
        <p:spPr>
          <a:xfrm>
            <a:off x="767486" y="1009326"/>
            <a:ext cx="10501528" cy="219949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2800" dirty="0" smtClean="0">
                <a:solidFill>
                  <a:schemeClr val="tx1"/>
                </a:solidFill>
                <a:effectLst>
                  <a:outerShdw blurRad="38100" dist="38100" dir="2700000" algn="tl">
                    <a:srgbClr val="000000">
                      <a:alpha val="43137"/>
                    </a:srgbClr>
                  </a:outerShdw>
                </a:effectLst>
              </a:rPr>
              <a:t>Currently higher education in Armenia is facing the pressure of reforms. </a:t>
            </a:r>
          </a:p>
          <a:p>
            <a:endParaRPr lang="en-US" dirty="0" smtClean="0"/>
          </a:p>
          <a:p>
            <a:pPr marL="0" indent="0">
              <a:buNone/>
            </a:pPr>
            <a:r>
              <a:rPr lang="en-US" dirty="0" smtClean="0"/>
              <a:t>	</a:t>
            </a:r>
          </a:p>
        </p:txBody>
      </p:sp>
      <p:sp>
        <p:nvSpPr>
          <p:cNvPr id="5" name="Rectangle 4"/>
          <p:cNvSpPr/>
          <p:nvPr/>
        </p:nvSpPr>
        <p:spPr>
          <a:xfrm>
            <a:off x="767486" y="3647158"/>
            <a:ext cx="9883342" cy="1015663"/>
          </a:xfrm>
          <a:prstGeom prst="rect">
            <a:avLst/>
          </a:prstGeom>
        </p:spPr>
        <p:txBody>
          <a:bodyPr wrap="square">
            <a:spAutoFit/>
          </a:bodyPr>
          <a:lstStyle/>
          <a:p>
            <a:r>
              <a:rPr lang="en-US" sz="2000" dirty="0" smtClean="0"/>
              <a:t>Introduction and implementation of a three-cycle degree system, Introduction and implementation of a credit transfer and accumulation system (ECTS), a Diploma Supplement, strengthening of Doctoral Programs as a bridge between higher education and research area</a:t>
            </a:r>
            <a:endParaRPr lang="en-US" sz="2000" dirty="0"/>
          </a:p>
        </p:txBody>
      </p:sp>
    </p:spTree>
    <p:extLst>
      <p:ext uri="{BB962C8B-B14F-4D97-AF65-F5344CB8AC3E}">
        <p14:creationId xmlns:p14="http://schemas.microsoft.com/office/powerpoint/2010/main" val="404857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8990" y="2147710"/>
            <a:ext cx="9483658" cy="2334138"/>
          </a:xfrm>
        </p:spPr>
        <p:txBody>
          <a:bodyPr>
            <a:normAutofit/>
          </a:bodyPr>
          <a:lstStyle/>
          <a:p>
            <a:r>
              <a:rPr lang="en-US" dirty="0"/>
              <a:t>National Qualifications Framework</a:t>
            </a:r>
            <a:r>
              <a:rPr lang="en-US" dirty="0" smtClean="0"/>
              <a:t>,</a:t>
            </a:r>
          </a:p>
          <a:p>
            <a:r>
              <a:rPr lang="en-US" dirty="0" smtClean="0"/>
              <a:t>Developing </a:t>
            </a:r>
            <a:r>
              <a:rPr lang="en-US" dirty="0"/>
              <a:t>the Sectoral Qualifications Framework. </a:t>
            </a:r>
            <a:endParaRPr lang="en-US" dirty="0" smtClean="0"/>
          </a:p>
          <a:p>
            <a:r>
              <a:rPr lang="en-US" dirty="0" smtClean="0"/>
              <a:t>Mobility </a:t>
            </a:r>
            <a:r>
              <a:rPr lang="en-US" dirty="0"/>
              <a:t>and Internalization. </a:t>
            </a:r>
          </a:p>
        </p:txBody>
      </p:sp>
    </p:spTree>
    <p:extLst>
      <p:ext uri="{BB962C8B-B14F-4D97-AF65-F5344CB8AC3E}">
        <p14:creationId xmlns:p14="http://schemas.microsoft.com/office/powerpoint/2010/main" val="3045470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246" y="2034863"/>
            <a:ext cx="9870463" cy="4018207"/>
          </a:xfrm>
        </p:spPr>
        <p:txBody>
          <a:bodyPr/>
          <a:lstStyle/>
          <a:p>
            <a:pPr marL="0" indent="0">
              <a:buNone/>
            </a:pPr>
            <a:r>
              <a:rPr lang="en-US" dirty="0"/>
              <a:t>Education management based on new principles is </a:t>
            </a:r>
            <a:r>
              <a:rPr lang="en-US" dirty="0" smtClean="0"/>
              <a:t>facing.</a:t>
            </a:r>
          </a:p>
          <a:p>
            <a:pPr marL="0" indent="0">
              <a:buNone/>
            </a:pPr>
            <a:r>
              <a:rPr lang="en-US" sz="2800" dirty="0" smtClean="0"/>
              <a:t> </a:t>
            </a:r>
          </a:p>
          <a:p>
            <a:pPr>
              <a:buFont typeface="Wingdings" panose="05000000000000000000" pitchFamily="2" charset="2"/>
              <a:buChar char="ü"/>
            </a:pPr>
            <a:r>
              <a:rPr lang="en-US" sz="1800" dirty="0" smtClean="0"/>
              <a:t>the </a:t>
            </a:r>
            <a:r>
              <a:rPr lang="en-US" sz="1800" dirty="0"/>
              <a:t>implementation of new management methods, </a:t>
            </a:r>
            <a:endParaRPr lang="en-US" sz="1800" dirty="0" smtClean="0"/>
          </a:p>
          <a:p>
            <a:pPr>
              <a:buFont typeface="Wingdings" panose="05000000000000000000" pitchFamily="2" charset="2"/>
              <a:buChar char="ü"/>
            </a:pPr>
            <a:r>
              <a:rPr lang="en-US" sz="1800" dirty="0" smtClean="0"/>
              <a:t>the </a:t>
            </a:r>
            <a:r>
              <a:rPr lang="en-US" sz="1800" dirty="0"/>
              <a:t>establishment of the state financing new methods, </a:t>
            </a:r>
            <a:endParaRPr lang="en-US" sz="1800" dirty="0" smtClean="0"/>
          </a:p>
          <a:p>
            <a:pPr>
              <a:buFont typeface="Wingdings" panose="05000000000000000000" pitchFamily="2" charset="2"/>
              <a:buChar char="ü"/>
            </a:pPr>
            <a:r>
              <a:rPr lang="en-US" sz="1800" dirty="0" smtClean="0"/>
              <a:t>the </a:t>
            </a:r>
            <a:r>
              <a:rPr lang="en-US" sz="1800" dirty="0"/>
              <a:t>promotion of links within the labor market.</a:t>
            </a:r>
            <a:endParaRPr lang="en-US" sz="1800" dirty="0" smtClean="0"/>
          </a:p>
        </p:txBody>
      </p:sp>
      <p:sp>
        <p:nvSpPr>
          <p:cNvPr id="4" name="Content Placeholder 2"/>
          <p:cNvSpPr txBox="1">
            <a:spLocks/>
          </p:cNvSpPr>
          <p:nvPr/>
        </p:nvSpPr>
        <p:spPr>
          <a:xfrm>
            <a:off x="1076579" y="793283"/>
            <a:ext cx="10115162" cy="124158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2400" dirty="0" smtClean="0"/>
              <a:t>For Armenia today, integration into the EHEA and the management of the higher education system according to ECTS is of the utmost importance. </a:t>
            </a:r>
          </a:p>
          <a:p>
            <a:endParaRPr lang="en-US" dirty="0"/>
          </a:p>
        </p:txBody>
      </p:sp>
    </p:spTree>
    <p:extLst>
      <p:ext uri="{BB962C8B-B14F-4D97-AF65-F5344CB8AC3E}">
        <p14:creationId xmlns:p14="http://schemas.microsoft.com/office/powerpoint/2010/main" val="439518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2945" y="1065885"/>
            <a:ext cx="8596668" cy="762915"/>
          </a:xfrm>
        </p:spPr>
        <p:txBody>
          <a:bodyPr>
            <a:normAutofit/>
          </a:bodyPr>
          <a:lstStyle/>
          <a:p>
            <a:pPr marL="0" indent="0">
              <a:buNone/>
            </a:pPr>
            <a:r>
              <a:rPr lang="en-US" dirty="0">
                <a:solidFill>
                  <a:schemeClr val="tx1"/>
                </a:solidFill>
              </a:rPr>
              <a:t>Reforms within the Framework of the Bologna Process in Armenia are:</a:t>
            </a:r>
          </a:p>
        </p:txBody>
      </p:sp>
      <p:sp>
        <p:nvSpPr>
          <p:cNvPr id="4" name="Rectangle 3"/>
          <p:cNvSpPr/>
          <p:nvPr/>
        </p:nvSpPr>
        <p:spPr>
          <a:xfrm>
            <a:off x="850007" y="2352109"/>
            <a:ext cx="10380370" cy="2554545"/>
          </a:xfrm>
          <a:prstGeom prst="rect">
            <a:avLst/>
          </a:prstGeom>
        </p:spPr>
        <p:txBody>
          <a:bodyPr wrap="square">
            <a:spAutoFit/>
          </a:bodyPr>
          <a:lstStyle/>
          <a:p>
            <a:pPr marL="342900" indent="-342900">
              <a:buFont typeface="Wingdings" panose="05000000000000000000" pitchFamily="2" charset="2"/>
              <a:buChar char="v"/>
            </a:pPr>
            <a:r>
              <a:rPr lang="en-US" sz="2000" dirty="0" smtClean="0"/>
              <a:t>2004 – RA National Assembly ratified Lisbon Convention on Mutual Recognition of Qualifications</a:t>
            </a:r>
          </a:p>
          <a:p>
            <a:pPr marL="342900" indent="-342900">
              <a:buFont typeface="Wingdings" panose="05000000000000000000" pitchFamily="2" charset="2"/>
              <a:buChar char="v"/>
            </a:pPr>
            <a:r>
              <a:rPr lang="en-US" sz="2000" dirty="0" smtClean="0"/>
              <a:t> </a:t>
            </a:r>
          </a:p>
          <a:p>
            <a:pPr marL="342900" indent="-342900">
              <a:buFont typeface="Wingdings" panose="05000000000000000000" pitchFamily="2" charset="2"/>
              <a:buChar char="v"/>
            </a:pPr>
            <a:r>
              <a:rPr lang="en-US" sz="2000" dirty="0" smtClean="0"/>
              <a:t>2005 – The document of the membership of Armenia in Bologna Process was signed in Bergen Ministerial Summit</a:t>
            </a:r>
          </a:p>
          <a:p>
            <a:pPr marL="342900" indent="-342900">
              <a:buFont typeface="Wingdings" panose="05000000000000000000" pitchFamily="2" charset="2"/>
              <a:buChar char="v"/>
            </a:pPr>
            <a:endParaRPr lang="en-US" sz="2000" dirty="0" smtClean="0"/>
          </a:p>
          <a:p>
            <a:pPr marL="342900" indent="-342900">
              <a:buFont typeface="Wingdings" panose="05000000000000000000" pitchFamily="2" charset="2"/>
              <a:buChar char="v"/>
            </a:pPr>
            <a:r>
              <a:rPr lang="en-US" sz="2000" dirty="0" smtClean="0"/>
              <a:t>2005 – The two-cycle system has been implemented on the  systemic level in Armenia</a:t>
            </a:r>
          </a:p>
          <a:p>
            <a:pPr marL="342900" indent="-342900">
              <a:buFont typeface="Wingdings" panose="05000000000000000000" pitchFamily="2" charset="2"/>
              <a:buChar char="v"/>
            </a:pPr>
            <a:endParaRPr lang="en-US" sz="2000" dirty="0" smtClean="0"/>
          </a:p>
          <a:p>
            <a:pPr marL="342900" indent="-342900">
              <a:buFont typeface="Wingdings" panose="05000000000000000000" pitchFamily="2" charset="2"/>
              <a:buChar char="v"/>
            </a:pPr>
            <a:r>
              <a:rPr lang="en-US" sz="2000" dirty="0" smtClean="0"/>
              <a:t>2005 – National Information Center for Academic Recognition and Mobility (</a:t>
            </a:r>
            <a:r>
              <a:rPr lang="en-US" sz="2000" dirty="0" err="1" smtClean="0"/>
              <a:t>ArmENIC</a:t>
            </a:r>
            <a:r>
              <a:rPr lang="en-US" sz="2000" dirty="0" smtClean="0"/>
              <a:t>) was set up </a:t>
            </a:r>
            <a:endParaRPr lang="en-US" sz="2000" dirty="0"/>
          </a:p>
        </p:txBody>
      </p:sp>
    </p:spTree>
    <p:extLst>
      <p:ext uri="{BB962C8B-B14F-4D97-AF65-F5344CB8AC3E}">
        <p14:creationId xmlns:p14="http://schemas.microsoft.com/office/powerpoint/2010/main" val="2327257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685" y="1180540"/>
            <a:ext cx="10011692" cy="4692225"/>
          </a:xfrm>
        </p:spPr>
        <p:txBody>
          <a:bodyPr>
            <a:normAutofit/>
          </a:bodyPr>
          <a:lstStyle/>
          <a:p>
            <a:pPr>
              <a:buFont typeface="Wingdings" panose="05000000000000000000" pitchFamily="2" charset="2"/>
              <a:buChar char="v"/>
            </a:pPr>
            <a:r>
              <a:rPr lang="en-US" sz="2000" dirty="0" smtClean="0"/>
              <a:t> 2005 </a:t>
            </a:r>
            <a:r>
              <a:rPr lang="en-US" sz="2000" dirty="0"/>
              <a:t>– The Credit System/ECTS/ was introduced into the Higher Education </a:t>
            </a:r>
            <a:r>
              <a:rPr lang="en-US" sz="2000" dirty="0" smtClean="0"/>
              <a:t>System</a:t>
            </a:r>
          </a:p>
          <a:p>
            <a:pPr>
              <a:buFont typeface="Wingdings" panose="05000000000000000000" pitchFamily="2" charset="2"/>
              <a:buChar char="v"/>
            </a:pPr>
            <a:r>
              <a:rPr lang="en-US" sz="2000" dirty="0" smtClean="0"/>
              <a:t> 2006 </a:t>
            </a:r>
            <a:r>
              <a:rPr lang="en-US" sz="2000" dirty="0"/>
              <a:t>– The program on “The implementation of a three-level degree system of higher education in RA” was </a:t>
            </a:r>
            <a:r>
              <a:rPr lang="en-US" sz="2000" dirty="0" smtClean="0"/>
              <a:t>confirmed</a:t>
            </a:r>
          </a:p>
          <a:p>
            <a:pPr>
              <a:buFont typeface="Wingdings" panose="05000000000000000000" pitchFamily="2" charset="2"/>
              <a:buChar char="v"/>
            </a:pPr>
            <a:r>
              <a:rPr lang="en-US" sz="2000" dirty="0" smtClean="0"/>
              <a:t> 2007 </a:t>
            </a:r>
            <a:r>
              <a:rPr lang="en-US" sz="2000" dirty="0"/>
              <a:t>– RA Government confirmed the supplement /diploma supplement/ of the University graduation document /diploma</a:t>
            </a:r>
            <a:r>
              <a:rPr lang="en-US" sz="2000" dirty="0" smtClean="0"/>
              <a:t>/</a:t>
            </a:r>
          </a:p>
          <a:p>
            <a:pPr>
              <a:buFont typeface="Wingdings" panose="05000000000000000000" pitchFamily="2" charset="2"/>
              <a:buChar char="v"/>
            </a:pPr>
            <a:r>
              <a:rPr lang="en-US" sz="2000" dirty="0" smtClean="0"/>
              <a:t> 2007 </a:t>
            </a:r>
            <a:r>
              <a:rPr lang="en-US" sz="2000" dirty="0"/>
              <a:t>– Armenia   has started the development of the NQF </a:t>
            </a:r>
            <a:endParaRPr lang="en-US" sz="2000" dirty="0" smtClean="0"/>
          </a:p>
          <a:p>
            <a:pPr>
              <a:buFont typeface="Wingdings" panose="05000000000000000000" pitchFamily="2" charset="2"/>
              <a:buChar char="v"/>
            </a:pPr>
            <a:r>
              <a:rPr lang="en-US" sz="2000" dirty="0" smtClean="0"/>
              <a:t> 2009 </a:t>
            </a:r>
            <a:r>
              <a:rPr lang="en-US" sz="2000" dirty="0"/>
              <a:t>– National Center for Professional Education Quality Assurance was founded (ANQA</a:t>
            </a:r>
            <a:r>
              <a:rPr lang="en-US" sz="2000" dirty="0" smtClean="0"/>
              <a:t>)</a:t>
            </a:r>
          </a:p>
          <a:p>
            <a:pPr>
              <a:buFont typeface="Wingdings" panose="05000000000000000000" pitchFamily="2" charset="2"/>
              <a:buChar char="v"/>
            </a:pPr>
            <a:r>
              <a:rPr lang="en-US" sz="2000" dirty="0" smtClean="0"/>
              <a:t> 2010 </a:t>
            </a:r>
            <a:r>
              <a:rPr lang="en-US" sz="2000" dirty="0"/>
              <a:t>– Researcher level of education was introduced</a:t>
            </a:r>
          </a:p>
        </p:txBody>
      </p:sp>
    </p:spTree>
    <p:extLst>
      <p:ext uri="{BB962C8B-B14F-4D97-AF65-F5344CB8AC3E}">
        <p14:creationId xmlns:p14="http://schemas.microsoft.com/office/powerpoint/2010/main" val="1115951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360845"/>
            <a:ext cx="10076087" cy="3584642"/>
          </a:xfrm>
        </p:spPr>
        <p:txBody>
          <a:bodyPr>
            <a:normAutofit/>
          </a:bodyPr>
          <a:lstStyle/>
          <a:p>
            <a:pPr>
              <a:buFont typeface="Wingdings" panose="05000000000000000000" pitchFamily="2" charset="2"/>
              <a:buChar char="v"/>
            </a:pPr>
            <a:r>
              <a:rPr lang="en-US" sz="2000" dirty="0" smtClean="0"/>
              <a:t> 2011 </a:t>
            </a:r>
            <a:r>
              <a:rPr lang="en-US" sz="2000" dirty="0"/>
              <a:t>– RA Government confirmed “The National Framework  of Education Qualifications of RA” consisting of 8 </a:t>
            </a:r>
            <a:r>
              <a:rPr lang="en-US" sz="2000" dirty="0" smtClean="0"/>
              <a:t>levels</a:t>
            </a:r>
          </a:p>
          <a:p>
            <a:pPr>
              <a:buFont typeface="Wingdings" panose="05000000000000000000" pitchFamily="2" charset="2"/>
              <a:buChar char="v"/>
            </a:pPr>
            <a:r>
              <a:rPr lang="en-US" sz="2000" dirty="0" smtClean="0"/>
              <a:t> 2011 </a:t>
            </a:r>
            <a:r>
              <a:rPr lang="en-US" sz="2000" dirty="0"/>
              <a:t>– RA Government confirmed higher education financing  strategy of </a:t>
            </a:r>
            <a:r>
              <a:rPr lang="en-US" sz="2000" dirty="0" smtClean="0"/>
              <a:t>RA</a:t>
            </a:r>
          </a:p>
          <a:p>
            <a:pPr>
              <a:buFont typeface="Wingdings" panose="05000000000000000000" pitchFamily="2" charset="2"/>
              <a:buChar char="v"/>
            </a:pPr>
            <a:r>
              <a:rPr lang="en-US" sz="2000" dirty="0" smtClean="0"/>
              <a:t> 2011 </a:t>
            </a:r>
            <a:r>
              <a:rPr lang="en-US" sz="2000" dirty="0"/>
              <a:t>– Resolution on Accreditation Criteria for RA Professional Education  was adopted2011 – Order Issued on Accreditation of RA Professional Education Institutions and their academic programs was  </a:t>
            </a:r>
            <a:r>
              <a:rPr lang="en-US" sz="2000" dirty="0" smtClean="0"/>
              <a:t>adopted</a:t>
            </a:r>
          </a:p>
          <a:p>
            <a:pPr>
              <a:buFont typeface="Wingdings" panose="05000000000000000000" pitchFamily="2" charset="2"/>
              <a:buChar char="v"/>
            </a:pPr>
            <a:r>
              <a:rPr lang="en-US" sz="2000" smtClean="0"/>
              <a:t> 2011 </a:t>
            </a:r>
            <a:r>
              <a:rPr lang="en-US" sz="2000" dirty="0"/>
              <a:t>– RA Government ratified “National </a:t>
            </a:r>
            <a:r>
              <a:rPr lang="en-US" sz="2000" dirty="0" smtClean="0"/>
              <a:t>Education </a:t>
            </a:r>
            <a:r>
              <a:rPr lang="en-US" sz="2000" dirty="0"/>
              <a:t>Qualifications Framework of the RA”</a:t>
            </a:r>
          </a:p>
        </p:txBody>
      </p:sp>
    </p:spTree>
    <p:extLst>
      <p:ext uri="{BB962C8B-B14F-4D97-AF65-F5344CB8AC3E}">
        <p14:creationId xmlns:p14="http://schemas.microsoft.com/office/powerpoint/2010/main" val="1045672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6988" y="605639"/>
            <a:ext cx="5542722" cy="1210282"/>
          </a:xfrm>
        </p:spPr>
        <p:txBody>
          <a:bodyPr/>
          <a:lstStyle/>
          <a:p>
            <a:r>
              <a:rPr lang="en-US" dirty="0"/>
              <a:t>Promotion of mobility</a:t>
            </a:r>
            <a:endParaRPr lang="hy-AM" dirty="0"/>
          </a:p>
        </p:txBody>
      </p:sp>
      <p:sp>
        <p:nvSpPr>
          <p:cNvPr id="3" name="Content Placeholder 2"/>
          <p:cNvSpPr>
            <a:spLocks noGrp="1"/>
          </p:cNvSpPr>
          <p:nvPr>
            <p:ph idx="1"/>
          </p:nvPr>
        </p:nvSpPr>
        <p:spPr>
          <a:xfrm>
            <a:off x="935350" y="1979031"/>
            <a:ext cx="9905999" cy="3541714"/>
          </a:xfrm>
        </p:spPr>
        <p:txBody>
          <a:bodyPr>
            <a:normAutofit fontScale="92500" lnSpcReduction="20000"/>
          </a:bodyPr>
          <a:lstStyle/>
          <a:p>
            <a:pPr marL="0" indent="0" algn="just">
              <a:buNone/>
            </a:pPr>
            <a:r>
              <a:rPr lang="en-US" dirty="0" smtClean="0"/>
              <a:t>The </a:t>
            </a:r>
            <a:r>
              <a:rPr lang="en-US" dirty="0"/>
              <a:t>mobility among the students and staff is not high as there are legal and programmatic barriers yet that hinder the process. The existing academic programs strongly regulate the transfer of students from one profession to another by a special government decree which sets certain limitations. The effects of the implementation of ECTS and DS to promote the mobility of the transfer of students to foreign universities based on bilateral agreements is limited, and not all of the European mechanisms (ERASMUS) promoting the international mobility of students function in </a:t>
            </a:r>
            <a:r>
              <a:rPr lang="en-US" dirty="0" err="1"/>
              <a:t>Armenia.The</a:t>
            </a:r>
            <a:r>
              <a:rPr lang="en-US" dirty="0"/>
              <a:t> </a:t>
            </a:r>
            <a:r>
              <a:rPr lang="en-US" dirty="0" err="1"/>
              <a:t>MoES</a:t>
            </a:r>
            <a:r>
              <a:rPr lang="en-US" dirty="0"/>
              <a:t> encourages cooperation directly between HEIs. According to the statistics, about 10% of university professional staff and students are involved in various mobility programs each year.</a:t>
            </a:r>
          </a:p>
        </p:txBody>
      </p:sp>
    </p:spTree>
    <p:extLst>
      <p:ext uri="{BB962C8B-B14F-4D97-AF65-F5344CB8AC3E}">
        <p14:creationId xmlns:p14="http://schemas.microsoft.com/office/powerpoint/2010/main" val="27038925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74</TotalTime>
  <Words>1076</Words>
  <Application>Microsoft Office PowerPoint</Application>
  <PresentationFormat>Widescreen</PresentationFormat>
  <Paragraphs>54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Trebuchet MS</vt:lpstr>
      <vt:lpstr>Tw Cen MT</vt:lpstr>
      <vt:lpstr>Wingdings</vt:lpstr>
      <vt:lpstr>Wingdings 3</vt:lpstr>
      <vt:lpstr>Circuit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Promotion of mobility</vt:lpstr>
      <vt:lpstr>Promotion of European dimensions in higher education</vt:lpstr>
      <vt:lpstr>Life Long Learning </vt:lpstr>
      <vt:lpstr>Participation of students and higher education institutions in the Bologna Process </vt:lpstr>
      <vt:lpstr>Promotion of European cooperation in quality assurance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Areg Sarinyan</dc:creator>
  <cp:lastModifiedBy>Areg Sarinyan</cp:lastModifiedBy>
  <cp:revision>7</cp:revision>
  <dcterms:created xsi:type="dcterms:W3CDTF">2016-02-17T19:07:47Z</dcterms:created>
  <dcterms:modified xsi:type="dcterms:W3CDTF">2016-02-17T20:21:58Z</dcterms:modified>
</cp:coreProperties>
</file>