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43"/>
  </p:notesMasterIdLst>
  <p:handoutMasterIdLst>
    <p:handoutMasterId r:id="rId44"/>
  </p:handoutMasterIdLst>
  <p:sldIdLst>
    <p:sldId id="1213" r:id="rId2"/>
    <p:sldId id="1186" r:id="rId3"/>
    <p:sldId id="1164" r:id="rId4"/>
    <p:sldId id="1116" r:id="rId5"/>
    <p:sldId id="850" r:id="rId6"/>
    <p:sldId id="981" r:id="rId7"/>
    <p:sldId id="1163" r:id="rId8"/>
    <p:sldId id="1126" r:id="rId9"/>
    <p:sldId id="1173" r:id="rId10"/>
    <p:sldId id="1174" r:id="rId11"/>
    <p:sldId id="1169" r:id="rId12"/>
    <p:sldId id="1170" r:id="rId13"/>
    <p:sldId id="1177" r:id="rId14"/>
    <p:sldId id="1179" r:id="rId15"/>
    <p:sldId id="1181" r:id="rId16"/>
    <p:sldId id="1184" r:id="rId17"/>
    <p:sldId id="1185" r:id="rId18"/>
    <p:sldId id="1188" r:id="rId19"/>
    <p:sldId id="1189" r:id="rId20"/>
    <p:sldId id="1190" r:id="rId21"/>
    <p:sldId id="1191" r:id="rId22"/>
    <p:sldId id="1192" r:id="rId23"/>
    <p:sldId id="1193" r:id="rId24"/>
    <p:sldId id="1194" r:id="rId25"/>
    <p:sldId id="1195" r:id="rId26"/>
    <p:sldId id="1196" r:id="rId27"/>
    <p:sldId id="1197" r:id="rId28"/>
    <p:sldId id="1198" r:id="rId29"/>
    <p:sldId id="1199" r:id="rId30"/>
    <p:sldId id="1200" r:id="rId31"/>
    <p:sldId id="1201" r:id="rId32"/>
    <p:sldId id="1202" r:id="rId33"/>
    <p:sldId id="1203" r:id="rId34"/>
    <p:sldId id="1204" r:id="rId35"/>
    <p:sldId id="1205" r:id="rId36"/>
    <p:sldId id="1206" r:id="rId37"/>
    <p:sldId id="1207" r:id="rId38"/>
    <p:sldId id="1208" r:id="rId39"/>
    <p:sldId id="1209" r:id="rId40"/>
    <p:sldId id="1210" r:id="rId41"/>
    <p:sldId id="1211" r:id="rId42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5"/>
    <a:srgbClr val="000000"/>
    <a:srgbClr val="000099"/>
    <a:srgbClr val="0000CC"/>
    <a:srgbClr val="0000FF"/>
    <a:srgbClr val="FFFF00"/>
    <a:srgbClr val="33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833" autoAdjust="0"/>
    <p:restoredTop sz="94660"/>
  </p:normalViewPr>
  <p:slideViewPr>
    <p:cSldViewPr snapToGrid="0">
      <p:cViewPr>
        <p:scale>
          <a:sx n="81" d="100"/>
          <a:sy n="81" d="100"/>
        </p:scale>
        <p:origin x="-564" y="-732"/>
      </p:cViewPr>
      <p:guideLst>
        <p:guide orient="horz" pos="3181"/>
        <p:guide pos="5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22"/>
    </p:cViewPr>
  </p:sorterViewPr>
  <p:notesViewPr>
    <p:cSldViewPr snapToGrid="0">
      <p:cViewPr varScale="1">
        <p:scale>
          <a:sx n="74" d="100"/>
          <a:sy n="74" d="100"/>
        </p:scale>
        <p:origin x="-2382" y="-102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9EA8963-2378-4F73-8D8A-2C7054D825B3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631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60463" y="693738"/>
            <a:ext cx="4614862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86263"/>
            <a:ext cx="508317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F834EE8D-14A5-4C94-AD8E-014DD24A0061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138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22A17B2-9ADE-4A62-9F66-B71B14BBB016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2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11225" y="609600"/>
            <a:ext cx="5100638" cy="382746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616450"/>
            <a:ext cx="5083175" cy="3921125"/>
          </a:xfrm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E56108F-41B8-4BF0-A5F4-10F646041A09}" type="slidenum">
              <a:rPr lang="en-US" altLang="it-IT" smtClean="0">
                <a:latin typeface="Arial" charset="0"/>
              </a:rPr>
              <a:pPr eaLnBrk="1" hangingPunct="1"/>
              <a:t>12</a:t>
            </a:fld>
            <a:endParaRPr lang="en-US" altLang="it-IT" smtClean="0">
              <a:latin typeface="Arial" charset="0"/>
            </a:endParaRPr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B6FA3AC-6DDC-4758-8442-5D6C5098A010}" type="slidenum">
              <a:rPr lang="en-US" altLang="it-IT" smtClean="0">
                <a:latin typeface="Arial" charset="0"/>
              </a:rPr>
              <a:pPr eaLnBrk="1" hangingPunct="1"/>
              <a:t>13</a:t>
            </a:fld>
            <a:endParaRPr lang="en-US" altLang="it-IT" smtClean="0">
              <a:latin typeface="Arial" charset="0"/>
            </a:endParaRPr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5E6D9B85-A2AD-4CD7-AB5F-15EBB3D707CD}" type="slidenum">
              <a:rPr lang="en-US" altLang="it-IT" smtClean="0">
                <a:latin typeface="Arial" charset="0"/>
              </a:rPr>
              <a:pPr eaLnBrk="1" hangingPunct="1"/>
              <a:t>14</a:t>
            </a:fld>
            <a:endParaRPr lang="en-US" altLang="it-IT" smtClean="0">
              <a:latin typeface="Arial" charset="0"/>
            </a:endParaRPr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80EBC4D1-A4A5-4208-AEF9-813AE9E0A4E7}" type="slidenum">
              <a:rPr lang="en-US" altLang="it-IT" smtClean="0">
                <a:latin typeface="Arial" charset="0"/>
              </a:rPr>
              <a:pPr eaLnBrk="1" hangingPunct="1"/>
              <a:t>15</a:t>
            </a:fld>
            <a:endParaRPr lang="en-US" altLang="it-IT" smtClean="0">
              <a:latin typeface="Arial" charset="0"/>
            </a:endParaRPr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07263D92-CE9D-4E0E-97E8-B0E1A11DE2A0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16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04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F6647AF-EC48-4163-9331-C4F63315B178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17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6446DC4E-5179-4388-9963-98A40322A0EA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40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761A03BF-04B2-4992-B59D-FEE83BAE639A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41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0555EE09-2869-4E0A-BBF9-14E205E78E32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3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8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76F2983-A82C-4C5C-ADE0-1D8D45849F22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851F181-672C-4404-A5FA-5A4F0D6C4A43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01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8ED34D68-B1A0-45C8-B104-7F0321778B48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896A7989-3280-40B2-9C4D-43DF382BCC46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22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65626AE2-4B74-4127-A859-F5C83FE464E3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9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7AA807A9-EE1D-4861-8C40-512E6179546F}" type="slidenum">
              <a:rPr lang="en-US" altLang="en-US" smtClean="0">
                <a:latin typeface="Arial" charset="0"/>
                <a:cs typeface="Arial" charset="0"/>
              </a:rPr>
              <a:pPr eaLnBrk="1" hangingPunct="1"/>
              <a:t>10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42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C2FC56A4-E7C7-42F6-AC3C-8EC90A935A55}" type="slidenum">
              <a:rPr lang="en-US" altLang="it-IT" smtClean="0">
                <a:latin typeface="Arial" charset="0"/>
              </a:rPr>
              <a:pPr eaLnBrk="1" hangingPunct="1"/>
              <a:t>11</a:t>
            </a:fld>
            <a:endParaRPr lang="en-US" altLang="it-IT" smtClean="0">
              <a:latin typeface="Arial" charset="0"/>
            </a:endParaRPr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50 h 1906"/>
                <a:gd name="T4" fmla="*/ 6187 w 5740"/>
                <a:gd name="T5" fmla="*/ 350 h 1906"/>
                <a:gd name="T6" fmla="*/ 6187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141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altLang="en-US" noProof="0" smtClean="0"/>
              <a:t>Click to edit Master title style</a:t>
            </a:r>
          </a:p>
        </p:txBody>
      </p:sp>
      <p:sp>
        <p:nvSpPr>
          <p:cNvPr id="11141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9D711-A875-443B-9310-06B0075793E0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5734373"/>
      </p:ext>
    </p:extLst>
  </p:cSld>
  <p:clrMapOvr>
    <a:masterClrMapping/>
  </p:clrMapOvr>
  <p:transition spd="med" advClick="0" advTm="5000"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F5414-DC86-4F00-ACCF-5436C88781EE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69836900"/>
      </p:ext>
    </p:extLst>
  </p:cSld>
  <p:clrMapOvr>
    <a:masterClrMapping/>
  </p:clrMapOvr>
  <p:transition spd="med" advClick="0" advTm="5000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A5690-E8E8-4CDE-99B8-B5F7B4DAE673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2178215"/>
      </p:ext>
    </p:extLst>
  </p:cSld>
  <p:clrMapOvr>
    <a:masterClrMapping/>
  </p:clrMapOvr>
  <p:transition spd="med" advClick="0" advTm="5000"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F05B-FE4A-435B-941C-C7AF486E8EE1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25757785"/>
      </p:ext>
    </p:extLst>
  </p:cSld>
  <p:clrMapOvr>
    <a:masterClrMapping/>
  </p:clrMapOvr>
  <p:transition spd="med" advClick="0" advTm="5000"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8"/>
          <p:cNvSpPr/>
          <p:nvPr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rostokąt 22"/>
          <p:cNvSpPr/>
          <p:nvPr/>
        </p:nvSpPr>
        <p:spPr>
          <a:xfrm flipV="1">
            <a:off x="5410200" y="4892675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Prostokąt 23"/>
          <p:cNvSpPr/>
          <p:nvPr/>
        </p:nvSpPr>
        <p:spPr>
          <a:xfrm flipV="1">
            <a:off x="5410200" y="4978400"/>
            <a:ext cx="3733800" cy="19208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Prostokąt 24"/>
          <p:cNvSpPr/>
          <p:nvPr/>
        </p:nvSpPr>
        <p:spPr>
          <a:xfrm flipV="1">
            <a:off x="5410200" y="5197475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ostokąt 25"/>
          <p:cNvSpPr/>
          <p:nvPr/>
        </p:nvSpPr>
        <p:spPr>
          <a:xfrm flipV="1">
            <a:off x="5410200" y="5246688"/>
            <a:ext cx="1965325" cy="17462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rostokąt 26"/>
          <p:cNvSpPr/>
          <p:nvPr/>
        </p:nvSpPr>
        <p:spPr>
          <a:xfrm flipV="1">
            <a:off x="5410200" y="5281613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Prostokąt zaokrąglony 29"/>
          <p:cNvSpPr/>
          <p:nvPr/>
        </p:nvSpPr>
        <p:spPr bwMode="white">
          <a:xfrm>
            <a:off x="5410200" y="5045075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9" name="Prostokąt zaokrąglony 30"/>
          <p:cNvSpPr/>
          <p:nvPr/>
        </p:nvSpPr>
        <p:spPr bwMode="white">
          <a:xfrm>
            <a:off x="7377113" y="5143500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Prostokąt 6"/>
          <p:cNvSpPr/>
          <p:nvPr/>
        </p:nvSpPr>
        <p:spPr>
          <a:xfrm>
            <a:off x="0" y="4732338"/>
            <a:ext cx="9144000" cy="2428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rostokąt 9"/>
          <p:cNvSpPr/>
          <p:nvPr/>
        </p:nvSpPr>
        <p:spPr>
          <a:xfrm>
            <a:off x="0" y="4757738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Prostokąt 10"/>
          <p:cNvSpPr/>
          <p:nvPr/>
        </p:nvSpPr>
        <p:spPr>
          <a:xfrm flipV="1">
            <a:off x="6413500" y="4724400"/>
            <a:ext cx="2730500" cy="24923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D1ABB-C086-457B-90FE-3583A552D420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72521736"/>
      </p:ext>
    </p:extLst>
  </p:cSld>
  <p:clrMapOvr>
    <a:masterClrMapping/>
  </p:clrMapOvr>
  <p:transition spd="med" advClick="0" advTm="5000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2ABDC-4B76-4A04-A3DA-F0EF8B3A7AFA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1683049"/>
      </p:ext>
    </p:extLst>
  </p:cSld>
  <p:clrMapOvr>
    <a:masterClrMapping/>
  </p:clrMapOvr>
  <p:transition spd="med" advClick="0" advTm="5000"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D61DA-0B65-4BBE-A5A8-12056F331E02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19296846"/>
      </p:ext>
    </p:extLst>
  </p:cSld>
  <p:clrMapOvr>
    <a:masterClrMapping/>
  </p:clrMapOvr>
  <p:transition spd="med" advClick="0" advTm="5000"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45BDC-5324-43BC-AB30-3489823A805B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96726973"/>
      </p:ext>
    </p:extLst>
  </p:cSld>
  <p:clrMapOvr>
    <a:masterClrMapping/>
  </p:clrMapOvr>
  <p:transition spd="med" advClick="0" advTm="5000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0375F-4C46-4EF7-8496-39732F03399B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5697418"/>
      </p:ext>
    </p:extLst>
  </p:cSld>
  <p:clrMapOvr>
    <a:masterClrMapping/>
  </p:clrMapOvr>
  <p:transition spd="med" advClick="0" advTm="5000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0708-AFC4-4EE6-8F1A-108A771814F9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76315389"/>
      </p:ext>
    </p:extLst>
  </p:cSld>
  <p:clrMapOvr>
    <a:masterClrMapping/>
  </p:clrMapOvr>
  <p:transition spd="med" advClick="0" advTm="5000"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389B-2BA4-451C-AA8B-5C922C46AE91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13126807"/>
      </p:ext>
    </p:extLst>
  </p:cSld>
  <p:clrMapOvr>
    <a:masterClrMapping/>
  </p:clrMapOvr>
  <p:transition spd="med" advClick="0" advTm="5000"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28E7E-8F75-4AFF-A931-10945A7DC319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88099634"/>
      </p:ext>
    </p:extLst>
  </p:cSld>
  <p:clrMapOvr>
    <a:masterClrMapping/>
  </p:clrMapOvr>
  <p:transition spd="med" advClick="0" advTm="5000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533AAF6-363E-4C02-BA39-6B2EA2FC40E3}" type="slidenum">
              <a:rPr lang="ru-RU" altLang="en-US"/>
              <a:pPr>
                <a:defRPr/>
              </a:pPr>
              <a:t>‹N›</a:t>
            </a:fld>
            <a:endParaRPr lang="ru-RU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30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30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30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30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130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50 h 1906"/>
                <a:gd name="T4" fmla="*/ 6187 w 5740"/>
                <a:gd name="T5" fmla="*/ 350 h 1906"/>
                <a:gd name="T6" fmla="*/ 6187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131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11131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1131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8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9" r:id="rId13"/>
  </p:sldLayoutIdLst>
  <p:transition spd="med" advClick="0" advTm="5000">
    <p:pull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411163" y="1306513"/>
            <a:ext cx="8147050" cy="2819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Master Degree in Innovative Technologies </a:t>
            </a:r>
            <a:r>
              <a:rPr lang="en-US" sz="3600" dirty="0" smtClean="0"/>
              <a:t>in Energy </a:t>
            </a:r>
            <a:r>
              <a:rPr lang="en-US" sz="3600" dirty="0"/>
              <a:t>Efficient Buildings for Russian &amp; Armenian Universities and </a:t>
            </a:r>
            <a:r>
              <a:rPr lang="en-US" sz="3600" dirty="0" smtClean="0"/>
              <a:t>Stakeholders </a:t>
            </a:r>
            <a:r>
              <a:rPr lang="pl-PL" sz="3600" dirty="0" smtClean="0"/>
              <a:t>-</a:t>
            </a:r>
            <a:r>
              <a:rPr lang="en-GB" sz="3600" dirty="0" smtClean="0"/>
              <a:t> MARUEEB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pl-PL" sz="2800" i="1" dirty="0"/>
          </a:p>
        </p:txBody>
      </p:sp>
      <p:sp>
        <p:nvSpPr>
          <p:cNvPr id="4099" name="Tytuł 1"/>
          <p:cNvSpPr txBox="1">
            <a:spLocks/>
          </p:cNvSpPr>
          <p:nvPr/>
        </p:nvSpPr>
        <p:spPr bwMode="auto">
          <a:xfrm>
            <a:off x="5484813" y="5645150"/>
            <a:ext cx="339883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US" altLang="it-IT" sz="2500" b="1">
                <a:solidFill>
                  <a:schemeClr val="bg1"/>
                </a:solidFill>
              </a:rPr>
              <a:t> Ruben Aghgashyan,</a:t>
            </a:r>
          </a:p>
          <a:p>
            <a:pPr eaLnBrk="1" hangingPunct="1"/>
            <a:r>
              <a:rPr lang="en-US" altLang="it-IT" sz="2500" b="1">
                <a:solidFill>
                  <a:schemeClr val="bg1"/>
                </a:solidFill>
              </a:rPr>
              <a:t> NPUA Vice-rector </a:t>
            </a:r>
            <a:endParaRPr lang="pl-PL" altLang="it-IT" sz="2500" b="1">
              <a:solidFill>
                <a:schemeClr val="bg1"/>
              </a:solidFill>
            </a:endParaRPr>
          </a:p>
        </p:txBody>
      </p:sp>
      <p:pic>
        <p:nvPicPr>
          <p:cNvPr id="4100" name="Obraz 6" descr="pie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645150"/>
            <a:ext cx="37830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84813" y="3946525"/>
            <a:ext cx="3643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US" altLang="en-US" sz="2400" b="1" i="1">
                <a:latin typeface="Times Armenian" pitchFamily="18" charset="0"/>
              </a:rPr>
              <a:t>Genoa - February, 2016</a:t>
            </a:r>
          </a:p>
        </p:txBody>
      </p:sp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9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8613" y="300038"/>
            <a:ext cx="8534400" cy="84613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Institute of Energy and Electrical Engineering (IEEE)</a:t>
            </a:r>
            <a:endParaRPr lang="ru-RU" alt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657225" y="1230313"/>
            <a:ext cx="7877175" cy="5067300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lIns="27432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Founded in 2015 on the basis of former Power Engineering and Electrical Engineering Faculties through their reorganization as a new structural university unit with a quite high autonomy.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Has the following 5 Chairs with over 80 faculty members and more than 1000 students studying at all 3 educational levels: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Electrical Power Engineering,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Thermal Power Engineering and Environmental Protection,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Economics and Management of Energy Field,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Electrical Machines and Apparatus,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Electrical Engineering and Electrical Drive.</a:t>
            </a:r>
          </a:p>
          <a:p>
            <a:pPr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sz="2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Among the main educational and research interests are: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Environmental Protection in the field of Energy,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Energy Saving and Energy-efficient Technologies,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Alternative and Renewable Energy resources.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/>
              <a:t>Energy-efficient </a:t>
            </a:r>
            <a:r>
              <a:rPr lang="en-US" sz="2400" dirty="0" smtClean="0"/>
              <a:t>Technologies </a:t>
            </a:r>
            <a:r>
              <a:rPr lang="en-US" sz="2400" dirty="0"/>
              <a:t>and Energy </a:t>
            </a:r>
            <a:r>
              <a:rPr lang="en-US" sz="2400" dirty="0" smtClean="0"/>
              <a:t>Management </a:t>
            </a:r>
            <a:r>
              <a:rPr lang="en-US" sz="2400" dirty="0" err="1" smtClean="0"/>
              <a:t>Speciality</a:t>
            </a:r>
            <a:r>
              <a:rPr lang="en-US" sz="2400" dirty="0" smtClean="0"/>
              <a:t> (Degree: Bachelor of Engineering) </a:t>
            </a:r>
            <a:r>
              <a:rPr lang="en-US" sz="2400" dirty="0"/>
              <a:t>- </a:t>
            </a:r>
            <a:r>
              <a:rPr lang="en-US" sz="2400" dirty="0" smtClean="0"/>
              <a:t> Code: 140300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000" dirty="0" smtClean="0"/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1114425" y="1285875"/>
            <a:ext cx="3000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15000"/>
              </a:spcBef>
              <a:spcAft>
                <a:spcPct val="20000"/>
              </a:spcAft>
              <a:buClr>
                <a:srgbClr val="7900A4"/>
              </a:buClr>
              <a:buSzPct val="125000"/>
            </a:pPr>
            <a:endParaRPr lang="it-IT" altLang="it-IT" sz="16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4525" y="1285875"/>
          <a:ext cx="7948613" cy="501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561"/>
                <a:gridCol w="3469162"/>
                <a:gridCol w="3270890"/>
              </a:tblGrid>
              <a:tr h="56645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“Energy Saving and Energy-efficient Technologies” Module  -  1</a:t>
                      </a:r>
                      <a:endParaRPr lang="en-US" sz="2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7" marB="45727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855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Codes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7" marB="45727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Titles of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Courses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7" marB="45727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Semester, Credits (ECTS)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&amp;  weekly hours</a:t>
                      </a:r>
                      <a:endParaRPr lang="en-US" sz="20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7" marB="45727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6401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1.12.2.91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Basics</a:t>
                      </a:r>
                      <a:r>
                        <a:rPr lang="en-US" sz="1800" b="1" baseline="0" dirty="0" smtClean="0"/>
                        <a:t> of </a:t>
                      </a:r>
                      <a:r>
                        <a:rPr lang="en-US" sz="1800" b="1" dirty="0" smtClean="0"/>
                        <a:t>Energy Saving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Autumn (3-rd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semester)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( 2: 1: 0 )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</a:tr>
              <a:tr h="9145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1.12.2.90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Methods and Devices of Account, Control and Regulation of Energy Resources  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Spring (6-th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5 credits ( 2: 0: 2)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</a:tr>
              <a:tr h="1188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1.12.2.92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1.12.2.93</a:t>
                      </a:r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Energy-efficient</a:t>
                      </a:r>
                      <a:r>
                        <a:rPr lang="en-US" sz="1800" b="1" baseline="0" dirty="0" smtClean="0"/>
                        <a:t> Technologies in Thermal Power Engineering  - 1,2 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Spring (6-th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5 credits ( 2: 0: 2)</a:t>
                      </a:r>
                    </a:p>
                    <a:p>
                      <a:pPr algn="ctr"/>
                      <a:r>
                        <a:rPr lang="en-US" sz="1800" b="1" dirty="0" smtClean="0"/>
                        <a:t>Autumn (7-th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5 credits ( 2: 0: 2)</a:t>
                      </a:r>
                    </a:p>
                  </a:txBody>
                  <a:tcPr marL="91444" marR="91444" marT="45727" marB="45727" anchor="ctr"/>
                </a:tc>
              </a:tr>
              <a:tr h="9145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1.12.2.94</a:t>
                      </a:r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Energy-efficient</a:t>
                      </a:r>
                      <a:r>
                        <a:rPr lang="en-US" sz="1800" b="1" baseline="0" dirty="0" smtClean="0"/>
                        <a:t> Technologies in Thermal Power Engineering  - Project Work</a:t>
                      </a:r>
                      <a:endParaRPr lang="en-US" sz="1800" b="1" dirty="0"/>
                    </a:p>
                  </a:txBody>
                  <a:tcPr marL="91444" marR="91444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Autumn (7-th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1 credit</a:t>
                      </a:r>
                    </a:p>
                  </a:txBody>
                  <a:tcPr marL="91444" marR="91444" marT="45727" marB="45727" anchor="ctr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88" y="333375"/>
            <a:ext cx="8229600" cy="792163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/>
              <a:t>Energy-efficient </a:t>
            </a:r>
            <a:r>
              <a:rPr lang="en-US" sz="2400" dirty="0" smtClean="0"/>
              <a:t>Technologies </a:t>
            </a:r>
            <a:r>
              <a:rPr lang="en-US" sz="2400" dirty="0"/>
              <a:t>and Energy </a:t>
            </a:r>
            <a:r>
              <a:rPr lang="en-US" sz="2400" dirty="0" smtClean="0"/>
              <a:t>Management </a:t>
            </a:r>
            <a:r>
              <a:rPr lang="en-US" sz="2400" dirty="0" err="1" smtClean="0"/>
              <a:t>Speciality</a:t>
            </a:r>
            <a:r>
              <a:rPr lang="en-US" sz="2400" dirty="0" smtClean="0"/>
              <a:t> (Degree: Bachelor of Engineering) </a:t>
            </a:r>
            <a:r>
              <a:rPr lang="en-US" sz="2400" dirty="0"/>
              <a:t>- </a:t>
            </a:r>
            <a:r>
              <a:rPr lang="en-US" sz="2400" dirty="0" smtClean="0"/>
              <a:t> Code: 140300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000" dirty="0" smtClean="0"/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114425" y="1285875"/>
            <a:ext cx="3000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15000"/>
              </a:spcBef>
              <a:spcAft>
                <a:spcPct val="20000"/>
              </a:spcAft>
              <a:buClr>
                <a:srgbClr val="7900A4"/>
              </a:buClr>
              <a:buSzPct val="125000"/>
            </a:pPr>
            <a:endParaRPr lang="it-IT" altLang="it-IT" sz="16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98488" y="1614488"/>
          <a:ext cx="7947025" cy="455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319"/>
                <a:gridCol w="3468469"/>
                <a:gridCol w="3270237"/>
              </a:tblGrid>
              <a:tr h="56611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“Energy Saving and Energy-efficient Technologies” Module  -  2</a:t>
                      </a:r>
                      <a:endParaRPr lang="en-US" sz="2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26" marR="91426" marT="45699" marB="4569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8508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Codes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26" marR="91426" marT="45699" marB="4569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Titles of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Courses 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26" marR="91426" marT="45699" marB="4569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Semester, Credits (ECTS)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&amp;  weekly hours</a:t>
                      </a:r>
                      <a:endParaRPr lang="en-US" sz="20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26" marR="91426" marT="45699" marB="4569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64003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1.12.2.95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Energy-efficient</a:t>
                      </a:r>
                      <a:r>
                        <a:rPr lang="en-US" sz="1800" b="1" baseline="0" dirty="0" smtClean="0"/>
                        <a:t> Technologies in Electrical Power Engineering 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Autumn (7-th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( 2: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</a:tr>
              <a:tr h="64003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1.12.2.122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Management  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Autumn (7-th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5 credits ( 2: 0: 2)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</a:tr>
              <a:tr h="6400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1.12.2.123</a:t>
                      </a:r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Energy Management  -</a:t>
                      </a:r>
                      <a:r>
                        <a:rPr lang="en-US" sz="1800" b="1" baseline="0" dirty="0" smtClean="0"/>
                        <a:t> Project</a:t>
                      </a:r>
                      <a:endParaRPr lang="en-US" sz="1800" b="1" dirty="0" smtClean="0"/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Autumn (7-th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1 credit </a:t>
                      </a:r>
                    </a:p>
                  </a:txBody>
                  <a:tcPr marL="91426" marR="91426" marT="45699" marB="45699" anchor="ctr"/>
                </a:tc>
              </a:tr>
              <a:tr h="6400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1.12.2.88</a:t>
                      </a:r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Legal Regulation of Energy and Energy Saving Fields  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Spring (8-th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5 credits ( 5: 2: 0)</a:t>
                      </a:r>
                    </a:p>
                  </a:txBody>
                  <a:tcPr marL="91426" marR="91426" marT="45699" marB="45699" anchor="ctr"/>
                </a:tc>
              </a:tr>
              <a:tr h="6400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1.12.2.124</a:t>
                      </a:r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Nontraditional Renewable Energy Sources</a:t>
                      </a:r>
                      <a:endParaRPr lang="en-US" sz="1800" b="1" dirty="0"/>
                    </a:p>
                  </a:txBody>
                  <a:tcPr marL="91426" marR="91426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Spring (8-th semester)</a:t>
                      </a:r>
                    </a:p>
                    <a:p>
                      <a:pPr algn="ctr"/>
                      <a:r>
                        <a:rPr lang="en-US" sz="1800" b="1" dirty="0" smtClean="0"/>
                        <a:t>6 credits ( 5: 3: 0)</a:t>
                      </a:r>
                    </a:p>
                  </a:txBody>
                  <a:tcPr marL="91426" marR="91426" marT="45699" marB="45699" anchor="ctr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8229600" cy="792163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600" dirty="0"/>
              <a:t>Energy-efficient </a:t>
            </a:r>
            <a:r>
              <a:rPr lang="en-US" sz="2600" dirty="0" smtClean="0"/>
              <a:t>Technologies </a:t>
            </a:r>
            <a:r>
              <a:rPr lang="en-US" sz="2600" dirty="0"/>
              <a:t>and Energy </a:t>
            </a:r>
            <a:r>
              <a:rPr lang="en-US" sz="2600" dirty="0" smtClean="0"/>
              <a:t>Management</a:t>
            </a:r>
            <a:r>
              <a:rPr lang="en-US" sz="2800" dirty="0"/>
              <a:t/>
            </a:r>
            <a:br>
              <a:rPr lang="en-US" sz="2800" dirty="0"/>
            </a:br>
            <a:endParaRPr lang="en-US" sz="2000" dirty="0" smtClean="0"/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114425" y="1285875"/>
            <a:ext cx="3000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15000"/>
              </a:spcBef>
              <a:spcAft>
                <a:spcPct val="20000"/>
              </a:spcAft>
              <a:buClr>
                <a:srgbClr val="7900A4"/>
              </a:buClr>
              <a:buSzPct val="125000"/>
            </a:pPr>
            <a:endParaRPr lang="it-IT" altLang="it-IT" sz="16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33413" y="1144588"/>
          <a:ext cx="7948612" cy="5192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561"/>
                <a:gridCol w="3469162"/>
                <a:gridCol w="3270890"/>
              </a:tblGrid>
              <a:tr h="5664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Master Degree: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Module of Professional Core Courses </a:t>
                      </a:r>
                      <a:endParaRPr lang="en-US" sz="2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855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Codes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4" marB="45724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Titles of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Courses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4" marB="45724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Semester, Credits (ECTS)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&amp;  weekly hours</a:t>
                      </a:r>
                      <a:endParaRPr lang="en-US" sz="20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4" marR="91444" marT="45724" marB="45724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640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2.12.2.71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Cogeneration plants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Autumn (1-st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1: 0 )</a:t>
                      </a:r>
                      <a:endParaRPr lang="en-US" sz="1800" b="1" dirty="0" smtClean="0"/>
                    </a:p>
                  </a:txBody>
                  <a:tcPr marL="91444" marR="91444" marT="45724" marB="45724" anchor="ctr"/>
                </a:tc>
              </a:tr>
              <a:tr h="640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2.12.2.05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Development Planning and Investment Management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Autumn (3-rd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( 2: 1: 0 )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</a:tr>
              <a:tr h="640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2.12.2.64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Actual problems of Energy development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Autumn (3-rd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1: 0 )</a:t>
                      </a:r>
                      <a:endParaRPr lang="en-US" sz="1800" b="1" dirty="0" smtClean="0"/>
                    </a:p>
                  </a:txBody>
                  <a:tcPr marL="91444" marR="91444" marT="45724" marB="45724" anchor="ctr"/>
                </a:tc>
              </a:tr>
              <a:tr h="6401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2.12.2.72</a:t>
                      </a:r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saving in municipal services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Autumn (3-rd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( 2: 1: 0 )</a:t>
                      </a:r>
                      <a:endParaRPr lang="en-US" sz="1800" b="1" dirty="0" smtClean="0"/>
                    </a:p>
                  </a:txBody>
                  <a:tcPr marL="91444" marR="91444" marT="45724" marB="45724" anchor="ctr"/>
                </a:tc>
              </a:tr>
              <a:tr h="6401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2.12.2.19</a:t>
                      </a:r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Basics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of Energy Audit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(4-th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( 2: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en-US" sz="1800" b="1" dirty="0" smtClean="0"/>
                    </a:p>
                  </a:txBody>
                  <a:tcPr marL="91444" marR="91444" marT="45724" marB="45724" anchor="ctr"/>
                </a:tc>
              </a:tr>
              <a:tr h="6401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2.12.1.21</a:t>
                      </a:r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Modern Renewable Energy Technologies</a:t>
                      </a:r>
                      <a:endParaRPr lang="en-US" sz="1800" b="1" dirty="0"/>
                    </a:p>
                  </a:txBody>
                  <a:tcPr marL="91444" marR="91444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(4-th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en-US" sz="1800" b="1" dirty="0" smtClean="0"/>
                    </a:p>
                  </a:txBody>
                  <a:tcPr marL="91444" marR="91444" marT="45724" marB="45724" anchor="ctr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111125"/>
            <a:ext cx="8229600" cy="792163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600" dirty="0"/>
              <a:t>Energy-efficient </a:t>
            </a:r>
            <a:r>
              <a:rPr lang="en-US" sz="2600" dirty="0" smtClean="0"/>
              <a:t>Technologies </a:t>
            </a:r>
            <a:r>
              <a:rPr lang="en-US" sz="2600" dirty="0"/>
              <a:t>and Energy </a:t>
            </a:r>
            <a:r>
              <a:rPr lang="en-US" sz="2600" dirty="0" smtClean="0"/>
              <a:t>Management</a:t>
            </a:r>
            <a:r>
              <a:rPr lang="en-US" sz="2800" dirty="0"/>
              <a:t/>
            </a:r>
            <a:br>
              <a:rPr lang="en-US" sz="2800" dirty="0"/>
            </a:br>
            <a:endParaRPr lang="en-US" sz="2000" dirty="0" smtClean="0"/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114425" y="1285875"/>
            <a:ext cx="3000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15000"/>
              </a:spcBef>
              <a:spcAft>
                <a:spcPct val="20000"/>
              </a:spcAft>
              <a:buClr>
                <a:srgbClr val="7900A4"/>
              </a:buClr>
              <a:buSzPct val="125000"/>
            </a:pPr>
            <a:endParaRPr lang="it-IT" altLang="it-IT" sz="16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9450" y="946150"/>
          <a:ext cx="7843838" cy="5357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848"/>
                <a:gridCol w="4127102"/>
                <a:gridCol w="2602888"/>
              </a:tblGrid>
              <a:tr h="43716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Master Degree:   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Module of Related Elective Courses </a:t>
                      </a:r>
                      <a:endParaRPr lang="en-US" sz="2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53" marR="91453" marT="45694" marB="4569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1007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Elective Course 1</a:t>
                      </a:r>
                    </a:p>
                  </a:txBody>
                  <a:tcPr marL="91453" marR="91453" marT="45694" marB="45694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64001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2.12.2.74</a:t>
                      </a:r>
                      <a:endParaRPr lang="en-US" sz="1800" b="1" dirty="0"/>
                    </a:p>
                  </a:txBody>
                  <a:tcPr marL="91453" marR="91453" marT="45694" marB="4569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and Resource Saving Technologies in Power Engineering</a:t>
                      </a:r>
                      <a:endParaRPr lang="en-US" sz="1800" b="1" dirty="0"/>
                    </a:p>
                  </a:txBody>
                  <a:tcPr marL="91453" marR="91453" marT="45694" marB="45694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(2-nd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1: 0 )</a:t>
                      </a:r>
                      <a:endParaRPr lang="en-US" sz="1800" b="1" dirty="0" smtClean="0"/>
                    </a:p>
                  </a:txBody>
                  <a:tcPr marL="91453" marR="91453" marT="45694" marB="45694" anchor="ctr"/>
                </a:tc>
              </a:tr>
              <a:tr h="64001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2.12.2.04</a:t>
                      </a:r>
                    </a:p>
                  </a:txBody>
                  <a:tcPr marL="91453" marR="91453" marT="45694" marB="4569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Saving and Energy Management</a:t>
                      </a:r>
                      <a:endParaRPr lang="en-US" sz="1800" b="1" dirty="0"/>
                    </a:p>
                  </a:txBody>
                  <a:tcPr marL="91453" marR="91453" marT="45694" marB="4569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</a:tr>
              <a:tr h="9143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2.12.2.16</a:t>
                      </a:r>
                    </a:p>
                  </a:txBody>
                  <a:tcPr marL="91453" marR="91453" marT="45694" marB="4569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Research and </a:t>
                      </a:r>
                      <a:r>
                        <a:rPr lang="en-US" sz="1800" b="1" dirty="0" err="1" smtClean="0"/>
                        <a:t>Optimisation</a:t>
                      </a:r>
                      <a:r>
                        <a:rPr lang="en-US" sz="1800" b="1" dirty="0" smtClean="0"/>
                        <a:t> of Technical Water Supply Systems of Thermal Power Plants  </a:t>
                      </a:r>
                      <a:endParaRPr lang="en-US" sz="1800" b="1" dirty="0"/>
                    </a:p>
                  </a:txBody>
                  <a:tcPr marL="91453" marR="91453" marT="45694" marB="4569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</a:txBody>
                  <a:tcPr anchor="ctr"/>
                </a:tc>
              </a:tr>
              <a:tr h="39618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Elective Course 2</a:t>
                      </a:r>
                    </a:p>
                  </a:txBody>
                  <a:tcPr marL="91453" marR="91453" marT="45694" marB="45694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</a:txBody>
                  <a:tcPr anchor="ctr"/>
                </a:tc>
              </a:tr>
              <a:tr h="6400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2.12.2.65</a:t>
                      </a:r>
                    </a:p>
                  </a:txBody>
                  <a:tcPr marL="91453" marR="91453" marT="45694" marB="4569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Saving in Thermal Power Engineering and Thermal Technologies</a:t>
                      </a:r>
                      <a:endParaRPr lang="en-US" sz="1800" b="1" dirty="0"/>
                    </a:p>
                  </a:txBody>
                  <a:tcPr marL="91453" marR="91453" marT="45694" marB="45694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Autumn (3-rd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( 2: 1: 0 )</a:t>
                      </a:r>
                      <a:endParaRPr lang="en-US" sz="1800" b="1" dirty="0" smtClean="0"/>
                    </a:p>
                  </a:txBody>
                  <a:tcPr marL="91453" marR="91453" marT="45694" marB="45694" anchor="ctr"/>
                </a:tc>
              </a:tr>
              <a:tr h="6400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2.12.2.67</a:t>
                      </a:r>
                    </a:p>
                  </a:txBody>
                  <a:tcPr marL="91453" marR="91453" marT="45694" marB="4569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Saving in Electrical Power Supply Systems </a:t>
                      </a:r>
                      <a:endParaRPr lang="en-US" sz="1800" b="1" dirty="0"/>
                    </a:p>
                  </a:txBody>
                  <a:tcPr marL="91453" marR="91453" marT="45694" marB="4569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</a:txBody>
                  <a:tcPr anchor="ctr"/>
                </a:tc>
              </a:tr>
              <a:tr h="6400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2.12.2.27</a:t>
                      </a:r>
                    </a:p>
                  </a:txBody>
                  <a:tcPr marL="91453" marR="91453" marT="45694" marB="4569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Economics of Nature Management and Forecast</a:t>
                      </a:r>
                      <a:endParaRPr lang="en-US" sz="1800" b="1" dirty="0"/>
                    </a:p>
                  </a:txBody>
                  <a:tcPr marL="91453" marR="91453" marT="45694" marB="4569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111125"/>
            <a:ext cx="8229600" cy="792163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600" dirty="0"/>
              <a:t>Energy-efficient </a:t>
            </a:r>
            <a:r>
              <a:rPr lang="en-US" sz="2600" dirty="0" smtClean="0"/>
              <a:t>Technologies </a:t>
            </a:r>
            <a:r>
              <a:rPr lang="en-US" sz="2600" dirty="0"/>
              <a:t>and Energy </a:t>
            </a:r>
            <a:r>
              <a:rPr lang="en-US" sz="2600" dirty="0" smtClean="0"/>
              <a:t>Management</a:t>
            </a:r>
            <a:r>
              <a:rPr lang="en-US" sz="2800" dirty="0"/>
              <a:t/>
            </a:r>
            <a:br>
              <a:rPr lang="en-US" sz="2800" dirty="0"/>
            </a:br>
            <a:endParaRPr lang="en-US" sz="2000" dirty="0" smtClean="0"/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14425" y="1285875"/>
            <a:ext cx="3000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15000"/>
              </a:spcBef>
              <a:spcAft>
                <a:spcPct val="20000"/>
              </a:spcAft>
              <a:buClr>
                <a:srgbClr val="7900A4"/>
              </a:buClr>
              <a:buSzPct val="125000"/>
            </a:pPr>
            <a:endParaRPr lang="it-IT" altLang="it-IT" sz="16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4525" y="1028700"/>
          <a:ext cx="8005763" cy="535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648"/>
                <a:gridCol w="4056024"/>
                <a:gridCol w="2836091"/>
              </a:tblGrid>
              <a:tr h="61301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Master Degree: 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Module of Related Elective Courses </a:t>
                      </a:r>
                      <a:endParaRPr lang="en-US" sz="2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6" marR="91436" marT="45701" marB="45701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100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Codes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6" marR="91436" marT="45701" marB="45701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Titles of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Courses</a:t>
                      </a:r>
                      <a:endParaRPr lang="en-US" sz="20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6" marR="91436" marT="45701" marB="45701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Semester, ECTS Credits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&amp;  weekly hours</a:t>
                      </a:r>
                      <a:endParaRPr lang="en-US" sz="20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6" marR="91436" marT="45701" marB="45701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410141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Elective Course 3</a:t>
                      </a:r>
                    </a:p>
                  </a:txBody>
                  <a:tcPr marL="91436" marR="91436" marT="45701" marB="45701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4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2.12.2.36</a:t>
                      </a:r>
                      <a:endParaRPr lang="en-US" sz="1800" b="1" dirty="0"/>
                    </a:p>
                  </a:txBody>
                  <a:tcPr marL="91436" marR="91436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Basic Environmental Problems in Energy Systems</a:t>
                      </a:r>
                      <a:endParaRPr lang="en-US" sz="1800" b="1" dirty="0"/>
                    </a:p>
                  </a:txBody>
                  <a:tcPr marL="91436" marR="91436" marT="45701" marB="45701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(4-th</a:t>
                      </a:r>
                      <a:r>
                        <a:rPr lang="af-ZA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semester)</a:t>
                      </a:r>
                    </a:p>
                    <a:p>
                      <a:pPr algn="ctr"/>
                      <a:r>
                        <a:rPr lang="af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Credits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1: 0 )</a:t>
                      </a:r>
                      <a:endParaRPr lang="en-US" sz="1800" b="1" dirty="0" smtClean="0"/>
                    </a:p>
                  </a:txBody>
                  <a:tcPr marL="91436" marR="91436" marT="45701" marB="45701" anchor="ctr"/>
                </a:tc>
              </a:tr>
              <a:tr h="64004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2.12.2.77</a:t>
                      </a:r>
                    </a:p>
                  </a:txBody>
                  <a:tcPr marL="91436" marR="91436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Modern Ecological Technologies in Thermal Power Engineering</a:t>
                      </a:r>
                      <a:endParaRPr lang="en-US" sz="1800" b="1" dirty="0"/>
                    </a:p>
                  </a:txBody>
                  <a:tcPr marL="91436" marR="91436" marT="45701" marB="45701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37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2.12.2.78</a:t>
                      </a:r>
                    </a:p>
                  </a:txBody>
                  <a:tcPr marL="91436" marR="91436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Energy and Environmental Impact Assessment</a:t>
                      </a:r>
                      <a:endParaRPr lang="en-US" sz="1800" b="1" dirty="0"/>
                    </a:p>
                  </a:txBody>
                  <a:tcPr marL="91436" marR="91436" marT="45701" marB="45701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0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Elective Course 4 ... </a:t>
                      </a:r>
                    </a:p>
                  </a:txBody>
                  <a:tcPr marL="91436" marR="91436" marT="45701" marB="45701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/>
                    </a:p>
                  </a:txBody>
                  <a:tcPr marL="91436" marR="91436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 marL="91436" marR="91436" marT="45701" marB="45701" anchor="ctr"/>
                </a:tc>
                <a:tc row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01" marB="45701" anchor="ctr"/>
                </a:tc>
              </a:tr>
              <a:tr h="3706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/>
                    </a:p>
                  </a:txBody>
                  <a:tcPr marL="91436" marR="91436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 marL="91436" marR="91436" marT="45701" marB="45701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/>
                    </a:p>
                  </a:txBody>
                  <a:tcPr marL="91436" marR="91436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 marL="91436" marR="91436" marT="45701" marB="45701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3075"/>
            <a:ext cx="8229600" cy="7604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200" dirty="0" smtClean="0">
                <a:solidFill>
                  <a:srgbClr val="FFFF00"/>
                </a:solidFill>
              </a:rPr>
              <a:t>The main strengths of NPUA</a:t>
            </a:r>
            <a:endParaRPr lang="ru-RU" alt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5" y="1539875"/>
            <a:ext cx="7762875" cy="37512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NPUA (former Yerevan Polytechnic Institute/SEUA) is the </a:t>
            </a:r>
            <a:r>
              <a:rPr lang="en-US" altLang="en-US" sz="2400" dirty="0"/>
              <a:t>indisputable</a:t>
            </a:r>
            <a:r>
              <a:rPr lang="en-US" altLang="en-US" dirty="0" smtClean="0"/>
              <a:t> </a:t>
            </a:r>
            <a:r>
              <a:rPr lang="en-US" altLang="en-US" sz="2400" dirty="0" smtClean="0"/>
              <a:t>leader in technical education of RA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altLang="en-US" sz="2400" b="1" dirty="0" smtClean="0">
                <a:solidFill>
                  <a:srgbClr val="FFFF00"/>
                </a:solidFill>
              </a:rPr>
              <a:t>During 83 years since its establishment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2400" b="1" dirty="0" smtClean="0">
                <a:solidFill>
                  <a:srgbClr val="FFFF00"/>
                </a:solidFill>
              </a:rPr>
              <a:t>	NPUA has given more than 120,000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2400" b="1" dirty="0" smtClean="0">
                <a:solidFill>
                  <a:srgbClr val="FFFF00"/>
                </a:solidFill>
              </a:rPr>
              <a:t>    graduates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altLang="en-US" sz="2400" dirty="0" smtClean="0"/>
              <a:t>The graduates have formed RA’s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main engineering manpower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scientific technical community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industrial leadership  </a:t>
            </a:r>
          </a:p>
        </p:txBody>
      </p:sp>
      <p:pic>
        <p:nvPicPr>
          <p:cNvPr id="19460" name="Picture 4" descr="SEUA buildings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5054600"/>
            <a:ext cx="2163762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SEUA buildings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698875"/>
            <a:ext cx="2286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DSC023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286000"/>
            <a:ext cx="225107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15938"/>
            <a:ext cx="8094663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749300" y="4144963"/>
            <a:ext cx="7718425" cy="1576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8000" dirty="0" smtClean="0">
                <a:solidFill>
                  <a:srgbClr val="FFFF05"/>
                </a:solidFill>
              </a:rPr>
              <a:t>Thank you</a:t>
            </a:r>
            <a:endParaRPr lang="ru-RU" altLang="en-US" sz="8000" dirty="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-nd building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SEUA 2-nd building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2667000"/>
            <a:ext cx="314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SEUA 2-nd building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401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525" name="Rectangle 5"/>
          <p:cNvSpPr>
            <a:spLocks noChangeArrowheads="1"/>
          </p:cNvSpPr>
          <p:nvPr/>
        </p:nvSpPr>
        <p:spPr bwMode="auto">
          <a:xfrm>
            <a:off x="915988" y="2368550"/>
            <a:ext cx="768191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Welcome to a short </a:t>
            </a:r>
          </a:p>
          <a:p>
            <a:pPr algn="ctr">
              <a:defRPr/>
            </a:pPr>
            <a:r>
              <a:rPr lang="en-US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video tour of NPUA</a:t>
            </a:r>
            <a:endParaRPr lang="ru-RU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1" descr="C:\Users\User8\Dropbox\All\10421462_675725185873844_59480690464842475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11150"/>
            <a:ext cx="10160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EUA buildings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71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DSC02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81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6563"/>
            <a:ext cx="41910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8775" y="5367338"/>
            <a:ext cx="6634163" cy="97313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2400" b="1" i="1" dirty="0" smtClean="0">
                <a:latin typeface="Times Armenian" pitchFamily="18" charset="0"/>
              </a:rPr>
              <a:t>	</a:t>
            </a:r>
          </a:p>
        </p:txBody>
      </p:sp>
      <p:sp>
        <p:nvSpPr>
          <p:cNvPr id="1534979" name="Text Box 3"/>
          <p:cNvSpPr txBox="1">
            <a:spLocks noChangeArrowheads="1"/>
          </p:cNvSpPr>
          <p:nvPr/>
        </p:nvSpPr>
        <p:spPr bwMode="auto">
          <a:xfrm>
            <a:off x="515938" y="523875"/>
            <a:ext cx="747871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Armenian" pitchFamily="18" charset="0"/>
                <a:ea typeface="ＭＳ Ｐゴシック" charset="-128"/>
              </a:rPr>
              <a:t>Welcome to National Polytechnic </a:t>
            </a:r>
          </a:p>
          <a:p>
            <a:pPr eaLnBrk="0" hangingPunct="0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Armenian" pitchFamily="18" charset="0"/>
                <a:ea typeface="ＭＳ Ｐゴシック" charset="-128"/>
              </a:rPr>
              <a:t>University of Armenia </a:t>
            </a:r>
            <a:endParaRPr lang="ru-RU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Armenian" pitchFamily="18" charset="0"/>
              <a:ea typeface="ＭＳ Ｐゴシック" charset="-128"/>
            </a:endParaRPr>
          </a:p>
        </p:txBody>
      </p:sp>
      <p:pic>
        <p:nvPicPr>
          <p:cNvPr id="5124" name="Picture 4" descr="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3673475"/>
            <a:ext cx="35798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" descr="C:\Users\User8\Dropbox\All\10421462_675725185873844_59480690464842475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523875"/>
            <a:ext cx="9302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198688"/>
            <a:ext cx="4083050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542925" y="5748338"/>
            <a:ext cx="3643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FF05"/>
                </a:solidFill>
                <a:latin typeface="Times Armenian" pitchFamily="18" charset="0"/>
              </a:rPr>
              <a:t>Genoa - February, 2016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4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4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4978" grpId="0" build="p"/>
      <p:bldP spid="15349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4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23556" name="Picture 4" descr="IMG_2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33400"/>
            <a:ext cx="88011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4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24580" name="Picture 4" descr="SI8516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4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25604" name="Picture 4" descr="Aramajis nkar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26628" name="Picture 4" descr="Yndunel_qnnut_varjaran 06,07,05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5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27652" name="Picture 4" descr="IMG_6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76250"/>
            <a:ext cx="89154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I850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0488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g_aa4f9e609fe1a3175d85568657a421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9063"/>
            <a:ext cx="8928100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I8566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7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31748" name="Picture 4" descr="SI856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913"/>
            <a:ext cx="9010650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merikayi des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145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577850"/>
            <a:ext cx="757555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726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166813" y="1365250"/>
            <a:ext cx="6932612" cy="4108450"/>
          </a:xfrm>
        </p:spPr>
        <p:txBody>
          <a:bodyPr/>
          <a:lstStyle/>
          <a:p>
            <a:pPr eaLnBrk="1" hangingPunct="1">
              <a:defRPr/>
            </a:pPr>
            <a:r>
              <a:rPr lang="hy-AM" altLang="en-US" sz="3600" b="0" dirty="0" smtClean="0">
                <a:latin typeface="Times Armenian" pitchFamily="18" charset="0"/>
              </a:rPr>
              <a:t/>
            </a:r>
            <a:br>
              <a:rPr lang="hy-AM" altLang="en-US" sz="3600" b="0" dirty="0" smtClean="0">
                <a:latin typeface="Times Armenian" pitchFamily="18" charset="0"/>
              </a:rPr>
            </a:br>
            <a:r>
              <a:rPr lang="en-US" altLang="en-US" sz="3600" dirty="0" smtClean="0">
                <a:solidFill>
                  <a:srgbClr val="FFFF05"/>
                </a:solidFill>
              </a:rPr>
              <a:t>National Polytechnic University of Armenia is the legal successor of Yerevan Polytechnic Institute: one of the leading engineering schools of the former Soviet Union</a:t>
            </a:r>
            <a:r>
              <a:rPr lang="ru-RU" altLang="en-US" dirty="0" smtClean="0">
                <a:solidFill>
                  <a:srgbClr val="FFFF05"/>
                </a:solidFill>
              </a:rPr>
              <a:t> </a:t>
            </a: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33796" name="Picture 4" descr="_DSC0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_7666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41313"/>
            <a:ext cx="9067800" cy="612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I8516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71438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36868" name="Picture 4" descr="P101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37892" name="Picture 4" descr="Mshakuyt 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38916" name="Picture 4" descr="Usxorhurd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0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6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39940" name="Picture 4" descr="DSC07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0013"/>
            <a:ext cx="88773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DSC0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6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40964" name="Picture 4" descr="DSC07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0013"/>
            <a:ext cx="88773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0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6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41988" name="Picture 4" descr="DSC07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0013"/>
            <a:ext cx="88773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Foto_Mox 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en-US" smtClean="0"/>
          </a:p>
        </p:txBody>
      </p:sp>
      <p:pic>
        <p:nvPicPr>
          <p:cNvPr id="43012" name="Picture 4" descr="Foto_Mox 0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461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FFFF00"/>
                </a:solidFill>
              </a:rPr>
              <a:t>The University at a glance - 1</a:t>
            </a:r>
            <a:endParaRPr lang="ru-RU" alt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682625" y="1428750"/>
            <a:ext cx="7848600" cy="706438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The Central Campus of the University is located in Yerevan and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the 3 Branch Campuses - in Gyumri, Vanadzor and Kapan</a:t>
            </a: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n-US" altLang="en-US" sz="2000" b="1">
                <a:solidFill>
                  <a:srgbClr val="000000"/>
                </a:solidFill>
                <a:latin typeface="Arial" charset="0"/>
              </a:rPr>
              <a:t> </a:t>
            </a:r>
            <a:endParaRPr lang="ru-RU" alt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717550" y="2386013"/>
            <a:ext cx="7820025" cy="674687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The University has affiliated high schools in Yerevan and Regional  Campuses, aimed at recruiting future gifted students from schools.</a:t>
            </a:r>
            <a:endParaRPr lang="ru-RU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17550" y="3351213"/>
            <a:ext cx="7789863" cy="950912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4 study programs of vocational and higher education,</a:t>
            </a:r>
            <a:r>
              <a:rPr lang="en-US" altLang="en-US"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conferring the qualification degrees of junior diploma specialist, </a:t>
            </a:r>
            <a:b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bachelor, master and researcher (PhD).</a:t>
            </a:r>
            <a:endParaRPr lang="ru-RU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04850" y="4594225"/>
            <a:ext cx="7797800" cy="665163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The University also offers extended education courses by means of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its faculties and a network of continuing education structures. </a:t>
            </a:r>
            <a:endParaRPr lang="ru-RU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704850" y="5573713"/>
            <a:ext cx="7797800" cy="950912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45 Bachelor’s, 36 Master’s and 22 Researcher’s (PhD) majors in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Engineering, Industrial Economics and Management, Applied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Mathematics and Physics.</a:t>
            </a:r>
            <a:endParaRPr lang="ru-RU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22288"/>
            <a:ext cx="81407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88975" y="2568575"/>
            <a:ext cx="7718425" cy="2020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800" dirty="0" smtClean="0">
                <a:solidFill>
                  <a:srgbClr val="FFFF05"/>
                </a:solidFill>
              </a:rPr>
              <a:t>Thank you for visiting </a:t>
            </a:r>
            <a:br>
              <a:rPr lang="en-US" altLang="en-US" sz="4800" dirty="0" smtClean="0">
                <a:solidFill>
                  <a:srgbClr val="FFFF05"/>
                </a:solidFill>
              </a:rPr>
            </a:br>
            <a:r>
              <a:rPr lang="en-US" altLang="en-US" sz="4800" dirty="0" smtClean="0">
                <a:solidFill>
                  <a:srgbClr val="FFFF05"/>
                </a:solidFill>
              </a:rPr>
              <a:t>National Polytechnic University of Armenia</a:t>
            </a:r>
            <a:r>
              <a:rPr lang="en-US" altLang="en-US" sz="4000" dirty="0" smtClean="0">
                <a:solidFill>
                  <a:srgbClr val="FFFF00"/>
                </a:solidFill>
                <a:effectLst/>
              </a:rPr>
              <a:t>  </a:t>
            </a:r>
            <a:endParaRPr lang="ru-RU" altLang="en-US" sz="4000" dirty="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5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5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52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22288"/>
            <a:ext cx="81407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96913" y="2246313"/>
            <a:ext cx="7718425" cy="2020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8000" dirty="0" smtClean="0">
                <a:solidFill>
                  <a:srgbClr val="FFFF05"/>
                </a:solidFill>
              </a:rPr>
              <a:t>Thank you</a:t>
            </a:r>
            <a:endParaRPr lang="ru-RU" altLang="en-US" sz="8000" dirty="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461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FFFF00"/>
                </a:solidFill>
              </a:rPr>
              <a:t>The University at a glance - 2</a:t>
            </a:r>
            <a:endParaRPr lang="ru-RU" alt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611188" y="1381125"/>
            <a:ext cx="6643687" cy="1054100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At present over 10 thousand students following 4 degree programs, more than100 foreign students studying in English and Armenian language groups. </a:t>
            </a:r>
            <a:r>
              <a:rPr lang="en-US" altLang="en-US" sz="2000" b="1">
                <a:solidFill>
                  <a:srgbClr val="000000"/>
                </a:solidFill>
                <a:latin typeface="Arial" charset="0"/>
              </a:rPr>
              <a:t> </a:t>
            </a:r>
            <a:endParaRPr lang="ru-RU" alt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906463" y="2894013"/>
            <a:ext cx="6630987" cy="728662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In addition, over 900 learners at the NPUA central </a:t>
            </a:r>
          </a:p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and regional affiliated high schools. </a:t>
            </a:r>
            <a:endParaRPr lang="ru-RU" altLang="en-US" sz="2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189038" y="4121150"/>
            <a:ext cx="6630987" cy="728663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The academic staff of the University exceeds 800, 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most of them with Doctoral Degrees. </a:t>
            </a:r>
            <a:endParaRPr lang="ru-RU" altLang="en-US" sz="2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1714500" y="5345113"/>
            <a:ext cx="6643688" cy="1054100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With its developed research system and infrastructure the University is nationally recognized as the leading center in technical sciences and technologies.</a:t>
            </a:r>
            <a:endParaRPr lang="ru-RU" altLang="en-US" sz="20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7663" y="500063"/>
            <a:ext cx="8229600" cy="8461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FFFF00"/>
                </a:solidFill>
              </a:rPr>
              <a:t>The University at a glance - 3</a:t>
            </a:r>
            <a:endParaRPr lang="ru-RU" alt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465347" name="AutoShape 3"/>
          <p:cNvSpPr>
            <a:spLocks noChangeArrowheads="1"/>
          </p:cNvSpPr>
          <p:nvPr/>
        </p:nvSpPr>
        <p:spPr bwMode="auto">
          <a:xfrm>
            <a:off x="541338" y="1922463"/>
            <a:ext cx="8035925" cy="4062412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/>
        </p:spPr>
        <p:txBody>
          <a:bodyPr lIns="274320">
            <a:spAutoFit/>
          </a:bodyPr>
          <a:lstStyle/>
          <a:p>
            <a:pPr algn="ctr">
              <a:spcBef>
                <a:spcPct val="30000"/>
              </a:spcBef>
              <a:defRPr/>
            </a:pPr>
            <a:endParaRPr lang="en-US" altLang="en-US" sz="800" b="1" dirty="0">
              <a:solidFill>
                <a:srgbClr val="000000"/>
              </a:solidFill>
              <a:latin typeface="Arial Armenian" pitchFamily="34" charset="0"/>
            </a:endParaRPr>
          </a:p>
          <a:p>
            <a:pPr algn="ctr">
              <a:spcBef>
                <a:spcPct val="25000"/>
              </a:spcBef>
              <a:defRPr/>
            </a:pPr>
            <a:r>
              <a:rPr lang="en-US" altLang="en-US" sz="2100" b="1" dirty="0">
                <a:solidFill>
                  <a:srgbClr val="000099"/>
                </a:solidFill>
                <a:latin typeface="Times New Roman" pitchFamily="18" charset="0"/>
              </a:rPr>
              <a:t>The University has one of the leading roles in the reformations 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en-US" sz="2100" b="1" dirty="0">
                <a:solidFill>
                  <a:srgbClr val="000099"/>
                </a:solidFill>
                <a:latin typeface="Times New Roman" pitchFamily="18" charset="0"/>
              </a:rPr>
              <a:t>of the higher education system of Armenia:</a:t>
            </a:r>
          </a:p>
          <a:p>
            <a:pPr algn="ctr">
              <a:spcBef>
                <a:spcPct val="25000"/>
              </a:spcBef>
              <a:defRPr/>
            </a:pPr>
            <a:r>
              <a:rPr lang="en-US" altLang="en-US" sz="1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schemeClr val="bg2"/>
                </a:solidFill>
                <a:latin typeface="Times New Roman" pitchFamily="18" charset="0"/>
              </a:rPr>
              <a:t>SEUA was the first HEI in RA that introduced two  (in 1993)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>
                <a:solidFill>
                  <a:schemeClr val="bg2"/>
                </a:solidFill>
                <a:latin typeface="Times New Roman" pitchFamily="18" charset="0"/>
              </a:rPr>
              <a:t>     and then three (in 1995) levels of higher &amp; post-higher education,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schemeClr val="bg2"/>
                </a:solidFill>
                <a:latin typeface="Times New Roman" pitchFamily="18" charset="0"/>
              </a:rPr>
              <a:t>implemented a credit system (in 2004) compatible with ECTS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>
                <a:solidFill>
                  <a:schemeClr val="bg2"/>
                </a:solidFill>
                <a:latin typeface="Times New Roman" pitchFamily="18" charset="0"/>
              </a:rPr>
              <a:t>     in harmony with the Bologna Process developments.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en-US" sz="2100" b="1" dirty="0">
                <a:solidFill>
                  <a:srgbClr val="000099"/>
                </a:solidFill>
                <a:latin typeface="Times New Roman" pitchFamily="18" charset="0"/>
              </a:rPr>
              <a:t>During the last decade, the University has developed an extended network of international cooperation including many leading EU universities and research centers, is a member of EUA. </a:t>
            </a:r>
          </a:p>
          <a:p>
            <a:pPr algn="ctr">
              <a:spcBef>
                <a:spcPct val="25000"/>
              </a:spcBef>
              <a:defRPr/>
            </a:pPr>
            <a:endParaRPr lang="ru-RU" alt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1243368830_armenia-199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7013"/>
            <a:ext cx="8747125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Content Placeholder 2"/>
          <p:cNvSpPr>
            <a:spLocks noGrp="1"/>
          </p:cNvSpPr>
          <p:nvPr>
            <p:ph idx="1"/>
          </p:nvPr>
        </p:nvSpPr>
        <p:spPr>
          <a:xfrm>
            <a:off x="2119313" y="1808163"/>
            <a:ext cx="2381250" cy="415925"/>
          </a:xfrm>
        </p:spPr>
        <p:txBody>
          <a:bodyPr/>
          <a:lstStyle/>
          <a:p>
            <a:pPr>
              <a:spcAft>
                <a:spcPts val="300"/>
              </a:spcAft>
              <a:buFontTx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Gyumri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Branch</a:t>
            </a:r>
          </a:p>
          <a:p>
            <a:pPr>
              <a:spcAft>
                <a:spcPts val="300"/>
              </a:spcAft>
              <a:buFontTx/>
              <a:buNone/>
              <a:defRPr/>
            </a:pPr>
            <a:endParaRPr lang="en-US" sz="400" dirty="0" smtClean="0">
              <a:solidFill>
                <a:schemeClr val="bg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60363" y="1152525"/>
            <a:ext cx="8280400" cy="4667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endParaRPr lang="en-US" sz="2400" kern="0" dirty="0">
              <a:solidFill>
                <a:srgbClr val="A345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888" y="434975"/>
            <a:ext cx="4249737" cy="58261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NPUA </a:t>
            </a:r>
            <a:r>
              <a:rPr lang="en-US" sz="2600" dirty="0" smtClean="0">
                <a:solidFill>
                  <a:schemeClr val="bg2"/>
                </a:solidFill>
                <a:effectLst/>
                <a:latin typeface="Times New Roman" pitchFamily="18" charset="0"/>
              </a:rPr>
              <a:t>Regional Branches</a:t>
            </a:r>
            <a:endParaRPr lang="en-US" sz="2600" dirty="0">
              <a:solidFill>
                <a:schemeClr val="bg2"/>
              </a:solidFill>
              <a:effectLst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32150" y="1352550"/>
            <a:ext cx="26654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Aft>
                <a:spcPts val="300"/>
              </a:spcAft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Vanadzor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Branch</a:t>
            </a:r>
          </a:p>
          <a:p>
            <a:pPr>
              <a:spcAft>
                <a:spcPts val="300"/>
              </a:spcAft>
              <a:buFontTx/>
              <a:buNone/>
              <a:defRPr/>
            </a:pPr>
            <a:endParaRPr lang="en-US" sz="400" b="1" dirty="0" smtClean="0">
              <a:solidFill>
                <a:schemeClr val="bg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408738" y="5013325"/>
            <a:ext cx="2232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Aft>
                <a:spcPts val="300"/>
              </a:spcAft>
              <a:buFontTx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Kapan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Branch</a:t>
            </a:r>
          </a:p>
          <a:p>
            <a:pPr>
              <a:spcAft>
                <a:spcPts val="300"/>
              </a:spcAft>
              <a:buFontTx/>
              <a:buNone/>
              <a:defRPr/>
            </a:pPr>
            <a:endParaRPr lang="en-US" sz="400" dirty="0" smtClean="0">
              <a:solidFill>
                <a:schemeClr val="bg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build="p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3863" y="342900"/>
            <a:ext cx="8229600" cy="8461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solidFill>
                  <a:srgbClr val="FFFF00"/>
                </a:solidFill>
              </a:rPr>
              <a:t>International Activity of </a:t>
            </a:r>
            <a:r>
              <a:rPr lang="en-US" altLang="en-US" sz="4000" dirty="0" smtClean="0">
                <a:solidFill>
                  <a:srgbClr val="FFFF00"/>
                </a:solidFill>
              </a:rPr>
              <a:t>NPUA</a:t>
            </a:r>
            <a:endParaRPr lang="ru-RU" alt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465347" name="AutoShape 3"/>
          <p:cNvSpPr>
            <a:spLocks noChangeArrowheads="1"/>
          </p:cNvSpPr>
          <p:nvPr/>
        </p:nvSpPr>
        <p:spPr bwMode="auto">
          <a:xfrm>
            <a:off x="541338" y="1417638"/>
            <a:ext cx="8112125" cy="5003800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tx2"/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/>
        </p:spPr>
        <p:txBody>
          <a:bodyPr lIns="274320">
            <a:spAutoFit/>
          </a:bodyPr>
          <a:lstStyle/>
          <a:p>
            <a:pPr algn="ctr">
              <a:spcBef>
                <a:spcPct val="30000"/>
              </a:spcBef>
              <a:defRPr/>
            </a:pPr>
            <a:endParaRPr lang="en-US" altLang="en-US" sz="800" b="1" dirty="0">
              <a:solidFill>
                <a:srgbClr val="000000"/>
              </a:solidFill>
              <a:latin typeface="Arial Armenian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The University is a member of:</a:t>
            </a:r>
            <a:r>
              <a:rPr lang="hy-AM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2100" b="1" dirty="0">
                <a:solidFill>
                  <a:srgbClr val="000000"/>
                </a:solidFill>
                <a:latin typeface="Times New Roman" pitchFamily="18" charset="0"/>
              </a:rPr>
              <a:t>    European Universities Association</a:t>
            </a:r>
            <a:r>
              <a:rPr lang="hy-AM" altLang="en-US" sz="2100" b="1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>
              <a:spcBef>
                <a:spcPts val="200"/>
              </a:spcBef>
              <a:buFontTx/>
              <a:buChar char="•"/>
              <a:defRPr/>
            </a:pPr>
            <a:r>
              <a:rPr lang="hy-AM" altLang="en-US" sz="2100" b="1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altLang="en-US" sz="2100" b="1" dirty="0">
                <a:solidFill>
                  <a:srgbClr val="000000"/>
                </a:solidFill>
                <a:latin typeface="Times New Roman" pitchFamily="18" charset="0"/>
              </a:rPr>
              <a:t>Black See Universities Network</a:t>
            </a:r>
            <a:r>
              <a:rPr lang="hy-AM" altLang="en-US" sz="21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pPr>
              <a:spcBef>
                <a:spcPts val="200"/>
              </a:spcBef>
              <a:buFontTx/>
              <a:buChar char="•"/>
              <a:defRPr/>
            </a:pPr>
            <a:r>
              <a:rPr lang="hy-AM" altLang="en-US" sz="2100" b="1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altLang="en-US" sz="2100" b="1" dirty="0">
                <a:solidFill>
                  <a:srgbClr val="000000"/>
                </a:solidFill>
                <a:latin typeface="Times New Roman" pitchFamily="18" charset="0"/>
              </a:rPr>
              <a:t>Technical Universities Association of RF</a:t>
            </a:r>
            <a:r>
              <a:rPr lang="hy-AM" altLang="en-US" sz="21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pPr>
              <a:spcBef>
                <a:spcPts val="200"/>
              </a:spcBef>
              <a:buFontTx/>
              <a:buChar char="•"/>
              <a:defRPr/>
            </a:pPr>
            <a:r>
              <a:rPr lang="hy-AM" altLang="en-US" sz="2100" b="1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altLang="en-US" sz="2100" b="1" dirty="0">
                <a:solidFill>
                  <a:srgbClr val="000000"/>
                </a:solidFill>
                <a:latin typeface="Times New Roman" pitchFamily="18" charset="0"/>
              </a:rPr>
              <a:t>Network  University of CIS countries</a:t>
            </a:r>
            <a:r>
              <a:rPr lang="hy-AM" altLang="en-US" sz="21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endParaRPr lang="en-US" altLang="en-US" sz="21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was and is involved in:  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hy-AM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many European and other international research and educational   programs </a:t>
            </a:r>
            <a:r>
              <a:rPr lang="hy-AM" altLang="en-US" sz="2000" b="1" dirty="0">
                <a:solidFill>
                  <a:srgbClr val="000000"/>
                </a:solidFill>
                <a:latin typeface="Times New Roman" pitchFamily="18" charset="0"/>
              </a:rPr>
              <a:t>(TACIS, T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</a:rPr>
              <a:t>empus</a:t>
            </a:r>
            <a:r>
              <a:rPr lang="hy-AM" altLang="en-US" sz="2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Erasmus Mundus, Erasmus+, </a:t>
            </a:r>
            <a:r>
              <a:rPr lang="hy-AM" altLang="en-US" sz="2000" b="1" dirty="0">
                <a:solidFill>
                  <a:srgbClr val="000000"/>
                </a:solidFill>
                <a:latin typeface="Times New Roman" pitchFamily="18" charset="0"/>
              </a:rPr>
              <a:t>DAAD,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hy-AM" altLang="en-US" sz="2000" b="1" dirty="0">
                <a:solidFill>
                  <a:srgbClr val="000000"/>
                </a:solidFill>
                <a:latin typeface="Times New Roman" pitchFamily="18" charset="0"/>
              </a:rPr>
              <a:t>NISCUPP, OS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hy-AM" altLang="en-US" sz="2000" b="1" dirty="0">
                <a:solidFill>
                  <a:srgbClr val="000000"/>
                </a:solidFill>
                <a:latin typeface="Times New Roman" pitchFamily="18" charset="0"/>
              </a:rPr>
              <a:t>, INTAS, USAID, NATO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 Science</a:t>
            </a:r>
            <a:r>
              <a:rPr lang="hy-AM" altLang="en-US" sz="2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FP- 5, 6,7, etc.</a:t>
            </a:r>
            <a:r>
              <a:rPr lang="hy-AM" altLang="en-US" sz="2000" b="1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000" b="1" dirty="0">
                <a:solidFill>
                  <a:srgbClr val="000099"/>
                </a:solidFill>
                <a:latin typeface="Times New Roman" pitchFamily="18" charset="0"/>
              </a:rPr>
              <a:t>SEUA has successfully implemented 16 TEMPUS projects in the areas of university management, educational reforms, curricular renovation and strategic planning; </a:t>
            </a:r>
            <a:r>
              <a:rPr lang="en-US" alt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at present 9 Tempus, 2 Erasmus Mundus, 2 Erasmus Plus KA2 and 3 - KA1 projects</a:t>
            </a:r>
            <a:r>
              <a:rPr lang="hy-AM" alt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are going on.  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3538" y="279400"/>
            <a:ext cx="8440737" cy="846138"/>
          </a:xfrm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NPUA Institutes and Faculties (</a:t>
            </a:r>
            <a:r>
              <a:rPr lang="en-US" sz="2900" dirty="0" smtClean="0">
                <a:solidFill>
                  <a:srgbClr val="FFFF00"/>
                </a:solidFill>
                <a:latin typeface="Times New Roman" pitchFamily="18" charset="0"/>
              </a:rPr>
              <a:t>Central Campus)</a:t>
            </a:r>
            <a:endParaRPr lang="ru-RU" altLang="en-US" sz="2900" dirty="0" smtClean="0">
              <a:solidFill>
                <a:srgbClr val="FFFF00"/>
              </a:solidFill>
            </a:endParaRP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787400" y="1265238"/>
            <a:ext cx="7594600" cy="5095875"/>
          </a:xfrm>
          <a:prstGeom prst="roundRect">
            <a:avLst>
              <a:gd name="adj" fmla="val 6190"/>
            </a:avLst>
          </a:prstGeom>
          <a:gradFill rotWithShape="1">
            <a:gsLst>
              <a:gs pos="0">
                <a:schemeClr val="bg1">
                  <a:lumMod val="20000"/>
                  <a:lumOff val="80000"/>
                </a:schemeClr>
              </a:gs>
              <a:gs pos="100000">
                <a:srgbClr val="FF99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lIns="27432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en-US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Institute of Energy and Electrical Engineering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Mechanics and Machine Study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Machine Building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Chemical Technologies and Environmental Engineering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Radio Engineering and Communication Systems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Computer Systems and Informatics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Applied Mathematics and Physics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Cybernetics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Mining and Metallurgy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Transportation Systems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Design  </a:t>
            </a:r>
          </a:p>
          <a:p>
            <a:pPr marL="342900" indent="-342900">
              <a:spcBef>
                <a:spcPct val="25000"/>
              </a:spcBef>
              <a:buFont typeface="Arial" charset="0"/>
              <a:buChar char="•"/>
              <a:defRPr/>
            </a:pPr>
            <a:r>
              <a:rPr lang="en-US" altLang="en-US" sz="2100" b="1" dirty="0">
                <a:solidFill>
                  <a:schemeClr val="bg2"/>
                </a:solidFill>
                <a:latin typeface="Times New Roman" pitchFamily="18" charset="0"/>
              </a:rPr>
              <a:t>Correspondence Education</a:t>
            </a:r>
          </a:p>
        </p:txBody>
      </p:sp>
      <p:pic>
        <p:nvPicPr>
          <p:cNvPr id="14340" name="Picture 2054" descr="C:\Documents and Settings\Sona\Application Data\Microsoft\Media Catalog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4337050"/>
            <a:ext cx="2698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24133</TotalTime>
  <Words>1244</Words>
  <Application>Microsoft Office PowerPoint</Application>
  <PresentationFormat>Presentazione su schermo (4:3)</PresentationFormat>
  <Paragraphs>221</Paragraphs>
  <Slides>41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9" baseType="lpstr">
      <vt:lpstr>Garamond</vt:lpstr>
      <vt:lpstr>Arial</vt:lpstr>
      <vt:lpstr>Wingdings</vt:lpstr>
      <vt:lpstr>Times New Roman</vt:lpstr>
      <vt:lpstr>Times Armenian</vt:lpstr>
      <vt:lpstr>ＭＳ Ｐゴシック</vt:lpstr>
      <vt:lpstr>Arial Armenian</vt:lpstr>
      <vt:lpstr>Stream</vt:lpstr>
      <vt:lpstr>Master Degree in Innovative Technologies in Energy Efficient Buildings for Russian &amp; Armenian Universities and Stakeholders - MARUEEB  </vt:lpstr>
      <vt:lpstr>Presentazione standard di PowerPoint</vt:lpstr>
      <vt:lpstr> National Polytechnic University of Armenia is the legal successor of Yerevan Polytechnic Institute: one of the leading engineering schools of the former Soviet Union </vt:lpstr>
      <vt:lpstr>The University at a glance - 1</vt:lpstr>
      <vt:lpstr>The University at a glance - 2</vt:lpstr>
      <vt:lpstr>The University at a glance - 3</vt:lpstr>
      <vt:lpstr>NPUA Regional Branches</vt:lpstr>
      <vt:lpstr>International Activity of NPUA</vt:lpstr>
      <vt:lpstr>NPUA Institutes and Faculties (Central Campus)</vt:lpstr>
      <vt:lpstr>Institute of Energy and Electrical Engineering (IEEE)</vt:lpstr>
      <vt:lpstr> Energy-efficient Technologies and Energy Management Speciality (Degree: Bachelor of Engineering) -  Code: 140300  </vt:lpstr>
      <vt:lpstr> Energy-efficient Technologies and Energy Management Speciality (Degree: Bachelor of Engineering) -  Code: 140300  </vt:lpstr>
      <vt:lpstr> Energy-efficient Technologies and Energy Management </vt:lpstr>
      <vt:lpstr> Energy-efficient Technologies and Energy Management </vt:lpstr>
      <vt:lpstr> Energy-efficient Technologies and Energy Management </vt:lpstr>
      <vt:lpstr>The main strengths of NPUA</vt:lpstr>
      <vt:lpstr>Thank you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visiting  National Polytechnic University of Armenia  </vt:lpstr>
      <vt:lpstr>Thank you</vt:lpstr>
    </vt:vector>
  </TitlesOfParts>
  <Company>Synopsys Armenia SG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MBOS</dc:title>
  <dc:subject>MBOS 2005 Q2</dc:subject>
  <dc:creator>Artak Manukyan</dc:creator>
  <cp:lastModifiedBy>unige</cp:lastModifiedBy>
  <cp:revision>1885</cp:revision>
  <dcterms:created xsi:type="dcterms:W3CDTF">2002-11-09T05:56:47Z</dcterms:created>
  <dcterms:modified xsi:type="dcterms:W3CDTF">2016-02-22T09:19:01Z</dcterms:modified>
</cp:coreProperties>
</file>