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21"/>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type="screen4x3"/>
  <p:notesSz cx="9926638" cy="6797675"/>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6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819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smtClean="0"/>
          </a:p>
        </p:txBody>
      </p:sp>
      <p:sp>
        <p:nvSpPr>
          <p:cNvPr id="819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cs typeface="DejaVu Sans" charset="0"/>
              </a:defRPr>
            </a:lvl1pPr>
          </a:lstStyle>
          <a:p>
            <a:endParaRPr lang="en-US" altLang="it-IT"/>
          </a:p>
        </p:txBody>
      </p:sp>
      <p:sp>
        <p:nvSpPr>
          <p:cNvPr id="819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cs typeface="DejaVu Sans" charset="0"/>
              </a:defRPr>
            </a:lvl1pPr>
          </a:lstStyle>
          <a:p>
            <a:endParaRPr lang="en-US" altLang="it-IT"/>
          </a:p>
        </p:txBody>
      </p:sp>
      <p:sp>
        <p:nvSpPr>
          <p:cNvPr id="819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cs typeface="DejaVu Sans" charset="0"/>
              </a:defRPr>
            </a:lvl1pPr>
          </a:lstStyle>
          <a:p>
            <a:endParaRPr lang="en-US" altLang="it-IT"/>
          </a:p>
        </p:txBody>
      </p:sp>
      <p:sp>
        <p:nvSpPr>
          <p:cNvPr id="819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cs typeface="DejaVu Sans" charset="0"/>
              </a:defRPr>
            </a:lvl1pPr>
          </a:lstStyle>
          <a:p>
            <a:fld id="{F3070BA5-0D6D-4C02-96D3-B6C15BE71BF9}" type="slidenum">
              <a:rPr lang="en-US" altLang="it-IT"/>
              <a:pPr/>
              <a:t>‹N›</a:t>
            </a:fld>
            <a:endParaRPr lang="en-US" altLang="it-IT"/>
          </a:p>
        </p:txBody>
      </p:sp>
    </p:spTree>
    <p:extLst>
      <p:ext uri="{BB962C8B-B14F-4D97-AF65-F5344CB8AC3E}">
        <p14:creationId xmlns:p14="http://schemas.microsoft.com/office/powerpoint/2010/main" val="30768288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2A5D65-13DF-47CB-9479-E994E420245D}" type="slidenum">
              <a:rPr lang="en-US" altLang="it-IT"/>
              <a:pPr/>
              <a:t>1</a:t>
            </a:fld>
            <a:endParaRPr lang="en-US" altLang="it-IT"/>
          </a:p>
        </p:txBody>
      </p:sp>
      <p:sp>
        <p:nvSpPr>
          <p:cNvPr id="22529" name="Rectangle 1"/>
          <p:cNvSpPr txBox="1">
            <a:spLocks noChangeArrowheads="1"/>
          </p:cNvSpPr>
          <p:nvPr>
            <p:ph type="body"/>
          </p:nvPr>
        </p:nvSpPr>
        <p:spPr bwMode="auto">
          <a:xfrm>
            <a:off x="990600" y="3228975"/>
            <a:ext cx="7942263"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2530" name="Rectangle 2"/>
          <p:cNvSpPr>
            <a:spLocks noChangeArrowheads="1"/>
          </p:cNvSpPr>
          <p:nvPr/>
        </p:nvSpPr>
        <p:spPr bwMode="auto">
          <a:xfrm>
            <a:off x="5622925" y="6456363"/>
            <a:ext cx="4300538"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9pPr>
          </a:lstStyle>
          <a:p>
            <a:pPr algn="r">
              <a:lnSpc>
                <a:spcPct val="100000"/>
              </a:lnSpc>
            </a:pPr>
            <a:fld id="{0E7B4B7A-02F7-430A-A2E7-2894EC9DB1EE}" type="slidenum">
              <a:rPr lang="en-US" altLang="it-IT" sz="1200">
                <a:latin typeface="Calibri" charset="0"/>
                <a:ea typeface="+mn-ea" charset="0"/>
                <a:cs typeface="+mn-ea" charset="0"/>
              </a:rPr>
              <a:pPr algn="r">
                <a:lnSpc>
                  <a:spcPct val="100000"/>
                </a:lnSpc>
              </a:pPr>
              <a:t>1</a:t>
            </a:fld>
            <a:endParaRPr lang="en-US" altLang="it-IT" sz="1200">
              <a:latin typeface="Calibri" charset="0"/>
              <a:ea typeface="+mn-ea" charset="0"/>
              <a:cs typeface="+mn-e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A1899E-5086-4AC4-9894-9DE78EBE5B04}" type="slidenum">
              <a:rPr lang="en-US" altLang="it-IT"/>
              <a:pPr/>
              <a:t>10</a:t>
            </a:fld>
            <a:endParaRPr lang="en-US" altLang="it-IT"/>
          </a:p>
        </p:txBody>
      </p:sp>
      <p:sp>
        <p:nvSpPr>
          <p:cNvPr id="31745" name="Rectangle 1"/>
          <p:cNvSpPr txBox="1">
            <a:spLocks noChangeArrowheads="1"/>
          </p:cNvSpPr>
          <p:nvPr>
            <p:ph type="sldImg"/>
          </p:nvPr>
        </p:nvSpPr>
        <p:spPr bwMode="auto">
          <a:xfrm>
            <a:off x="3263900" y="515938"/>
            <a:ext cx="3397250" cy="2547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ChangeArrowheads="1"/>
          </p:cNvSpPr>
          <p:nvPr>
            <p:ph type="body" idx="1"/>
          </p:nvPr>
        </p:nvSpPr>
        <p:spPr bwMode="auto">
          <a:xfrm>
            <a:off x="992188" y="3228975"/>
            <a:ext cx="794067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185536-036C-47DA-B5DD-FE6B91FAABFF}" type="slidenum">
              <a:rPr lang="en-US" altLang="it-IT"/>
              <a:pPr/>
              <a:t>11</a:t>
            </a:fld>
            <a:endParaRPr lang="en-US" altLang="it-IT"/>
          </a:p>
        </p:txBody>
      </p:sp>
      <p:sp>
        <p:nvSpPr>
          <p:cNvPr id="32769" name="Rectangle 1"/>
          <p:cNvSpPr txBox="1">
            <a:spLocks noChangeArrowheads="1"/>
          </p:cNvSpPr>
          <p:nvPr>
            <p:ph type="sldImg"/>
          </p:nvPr>
        </p:nvSpPr>
        <p:spPr bwMode="auto">
          <a:xfrm>
            <a:off x="3263900" y="515938"/>
            <a:ext cx="3397250" cy="2547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ChangeArrowheads="1"/>
          </p:cNvSpPr>
          <p:nvPr>
            <p:ph type="body" idx="1"/>
          </p:nvPr>
        </p:nvSpPr>
        <p:spPr bwMode="auto">
          <a:xfrm>
            <a:off x="992188" y="3228975"/>
            <a:ext cx="794067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EC00831-779B-4724-B313-2C228BF7986D}" type="slidenum">
              <a:rPr lang="en-US" altLang="it-IT"/>
              <a:pPr/>
              <a:t>12</a:t>
            </a:fld>
            <a:endParaRPr lang="en-US" altLang="it-IT"/>
          </a:p>
        </p:txBody>
      </p:sp>
      <p:sp>
        <p:nvSpPr>
          <p:cNvPr id="33793" name="Rectangle 1"/>
          <p:cNvSpPr txBox="1">
            <a:spLocks noChangeArrowheads="1"/>
          </p:cNvSpPr>
          <p:nvPr>
            <p:ph type="sldImg"/>
          </p:nvPr>
        </p:nvSpPr>
        <p:spPr bwMode="auto">
          <a:xfrm>
            <a:off x="3263900" y="515938"/>
            <a:ext cx="3397250" cy="2547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ChangeArrowheads="1"/>
          </p:cNvSpPr>
          <p:nvPr>
            <p:ph type="body" idx="1"/>
          </p:nvPr>
        </p:nvSpPr>
        <p:spPr bwMode="auto">
          <a:xfrm>
            <a:off x="992188" y="3228975"/>
            <a:ext cx="794067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A926DC7F-42FD-49E8-9951-A908D282C140}" type="slidenum">
              <a:rPr lang="en-US" altLang="it-IT"/>
              <a:pPr/>
              <a:t>13</a:t>
            </a:fld>
            <a:endParaRPr lang="en-US" altLang="it-IT"/>
          </a:p>
        </p:txBody>
      </p:sp>
      <p:sp>
        <p:nvSpPr>
          <p:cNvPr id="34817" name="Text Box 1"/>
          <p:cNvSpPr txBox="1">
            <a:spLocks noChangeArrowheads="1"/>
          </p:cNvSpPr>
          <p:nvPr>
            <p:ph type="body"/>
          </p:nvPr>
        </p:nvSpPr>
        <p:spPr bwMode="auto">
          <a:xfrm>
            <a:off x="990600" y="3228975"/>
            <a:ext cx="7942263"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it-IT" sz="2000">
                <a:latin typeface="Arial" charset="0"/>
                <a:ea typeface="Source Han Sans CN Regular" charset="0"/>
                <a:cs typeface="Source Han Sans CN Regular" charset="0"/>
              </a:rPr>
              <a:t>výsledky ARRA, snaha o zahraničných študentov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F3B50E-D976-424E-92A9-EAFF68F62B5B}" type="slidenum">
              <a:rPr lang="en-US" altLang="it-IT"/>
              <a:pPr/>
              <a:t>2</a:t>
            </a:fld>
            <a:endParaRPr lang="en-US" altLang="it-IT"/>
          </a:p>
        </p:txBody>
      </p:sp>
      <p:sp>
        <p:nvSpPr>
          <p:cNvPr id="2355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3CA20A-3690-4498-A603-9D2FA748F62B}" type="slidenum">
              <a:rPr lang="en-US" altLang="it-IT"/>
              <a:pPr/>
              <a:t>3</a:t>
            </a:fld>
            <a:endParaRPr lang="en-US" altLang="it-IT"/>
          </a:p>
        </p:txBody>
      </p:sp>
      <p:sp>
        <p:nvSpPr>
          <p:cNvPr id="24577" name="Rectangle 1"/>
          <p:cNvSpPr txBox="1">
            <a:spLocks noChangeArrowheads="1"/>
          </p:cNvSpPr>
          <p:nvPr>
            <p:ph type="sldImg"/>
          </p:nvPr>
        </p:nvSpPr>
        <p:spPr bwMode="auto">
          <a:xfrm>
            <a:off x="3263900" y="515938"/>
            <a:ext cx="3397250" cy="2547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ChangeArrowheads="1"/>
          </p:cNvSpPr>
          <p:nvPr>
            <p:ph type="body" idx="1"/>
          </p:nvPr>
        </p:nvSpPr>
        <p:spPr bwMode="auto">
          <a:xfrm>
            <a:off x="992188" y="3228975"/>
            <a:ext cx="794067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EC4FB2-6160-4613-BF51-A6CFD15803B9}" type="slidenum">
              <a:rPr lang="en-US" altLang="it-IT"/>
              <a:pPr/>
              <a:t>4</a:t>
            </a:fld>
            <a:endParaRPr lang="en-US" altLang="it-IT"/>
          </a:p>
        </p:txBody>
      </p:sp>
      <p:sp>
        <p:nvSpPr>
          <p:cNvPr id="25601" name="Rectangle 1"/>
          <p:cNvSpPr>
            <a:spLocks noChangeArrowheads="1"/>
          </p:cNvSpPr>
          <p:nvPr/>
        </p:nvSpPr>
        <p:spPr bwMode="auto">
          <a:xfrm>
            <a:off x="5622925" y="6456363"/>
            <a:ext cx="4300538"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9pPr>
          </a:lstStyle>
          <a:p>
            <a:pPr algn="r">
              <a:lnSpc>
                <a:spcPct val="100000"/>
              </a:lnSpc>
            </a:pPr>
            <a:fld id="{1D9E1C85-5B68-468D-9325-4AF1A524702B}" type="slidenum">
              <a:rPr lang="en-US" altLang="it-IT" sz="1200">
                <a:latin typeface="Times New Roman" pitchFamily="16" charset="0"/>
              </a:rPr>
              <a:pPr algn="r">
                <a:lnSpc>
                  <a:spcPct val="100000"/>
                </a:lnSpc>
              </a:pPr>
              <a:t>4</a:t>
            </a:fld>
            <a:endParaRPr lang="en-US" altLang="it-IT" sz="1200">
              <a:latin typeface="Times New Roman" pitchFamily="16" charset="0"/>
            </a:endParaRPr>
          </a:p>
        </p:txBody>
      </p:sp>
      <p:sp>
        <p:nvSpPr>
          <p:cNvPr id="25602" name="Rectangle 2"/>
          <p:cNvSpPr txBox="1">
            <a:spLocks noChangeArrowheads="1"/>
          </p:cNvSpPr>
          <p:nvPr>
            <p:ph type="body"/>
          </p:nvPr>
        </p:nvSpPr>
        <p:spPr bwMode="auto">
          <a:xfrm>
            <a:off x="990600" y="3228975"/>
            <a:ext cx="7942263"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904E4FD-996A-4171-8305-F83BD6C351DC}" type="slidenum">
              <a:rPr lang="en-US" altLang="it-IT"/>
              <a:pPr/>
              <a:t>5</a:t>
            </a:fld>
            <a:endParaRPr lang="en-US" altLang="it-IT"/>
          </a:p>
        </p:txBody>
      </p:sp>
      <p:sp>
        <p:nvSpPr>
          <p:cNvPr id="26625" name="Rectangle 1"/>
          <p:cNvSpPr txBox="1">
            <a:spLocks noChangeArrowheads="1"/>
          </p:cNvSpPr>
          <p:nvPr>
            <p:ph type="body"/>
          </p:nvPr>
        </p:nvSpPr>
        <p:spPr bwMode="auto">
          <a:xfrm>
            <a:off x="990600" y="3228975"/>
            <a:ext cx="7942263"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6626" name="Rectangle 2"/>
          <p:cNvSpPr>
            <a:spLocks noChangeArrowheads="1"/>
          </p:cNvSpPr>
          <p:nvPr/>
        </p:nvSpPr>
        <p:spPr bwMode="auto">
          <a:xfrm>
            <a:off x="5622925" y="6456363"/>
            <a:ext cx="4300538"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ource Han Sans CN Regular" charset="0"/>
                <a:cs typeface="Source Han Sans CN Regular" charset="0"/>
              </a:defRPr>
            </a:lvl9pPr>
          </a:lstStyle>
          <a:p>
            <a:pPr algn="r">
              <a:lnSpc>
                <a:spcPct val="100000"/>
              </a:lnSpc>
            </a:pPr>
            <a:fld id="{1AB9760D-91A7-44E5-B97F-FB69EE5AB164}" type="slidenum">
              <a:rPr lang="en-US" altLang="it-IT" sz="1200"/>
              <a:pPr algn="r">
                <a:lnSpc>
                  <a:spcPct val="100000"/>
                </a:lnSpc>
              </a:pPr>
              <a:t>5</a:t>
            </a:fld>
            <a:endParaRPr lang="en-US" alt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11E07F3-4E86-4CB4-BCF6-845436C81C6D}" type="slidenum">
              <a:rPr lang="en-US" altLang="it-IT"/>
              <a:pPr/>
              <a:t>6</a:t>
            </a:fld>
            <a:endParaRPr lang="en-US" altLang="it-IT"/>
          </a:p>
        </p:txBody>
      </p:sp>
      <p:sp>
        <p:nvSpPr>
          <p:cNvPr id="27649" name="Rectangle 1"/>
          <p:cNvSpPr txBox="1">
            <a:spLocks noChangeArrowheads="1"/>
          </p:cNvSpPr>
          <p:nvPr>
            <p:ph type="sldImg"/>
          </p:nvPr>
        </p:nvSpPr>
        <p:spPr bwMode="auto">
          <a:xfrm>
            <a:off x="3263900" y="515938"/>
            <a:ext cx="3397250" cy="2547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ChangeArrowheads="1"/>
          </p:cNvSpPr>
          <p:nvPr>
            <p:ph type="body" idx="1"/>
          </p:nvPr>
        </p:nvSpPr>
        <p:spPr bwMode="auto">
          <a:xfrm>
            <a:off x="992188" y="3228975"/>
            <a:ext cx="794067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E3CA8A-178C-4F1B-9702-13A6439A1C92}" type="slidenum">
              <a:rPr lang="en-US" altLang="it-IT"/>
              <a:pPr/>
              <a:t>7</a:t>
            </a:fld>
            <a:endParaRPr lang="en-US" altLang="it-IT"/>
          </a:p>
        </p:txBody>
      </p:sp>
      <p:sp>
        <p:nvSpPr>
          <p:cNvPr id="28673" name="Rectangle 1"/>
          <p:cNvSpPr txBox="1">
            <a:spLocks noChangeArrowheads="1"/>
          </p:cNvSpPr>
          <p:nvPr>
            <p:ph type="sldImg"/>
          </p:nvPr>
        </p:nvSpPr>
        <p:spPr bwMode="auto">
          <a:xfrm>
            <a:off x="3263900" y="515938"/>
            <a:ext cx="3397250" cy="2547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ChangeArrowheads="1"/>
          </p:cNvSpPr>
          <p:nvPr>
            <p:ph type="body" idx="1"/>
          </p:nvPr>
        </p:nvSpPr>
        <p:spPr bwMode="auto">
          <a:xfrm>
            <a:off x="992188" y="3228975"/>
            <a:ext cx="794067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A500FF-9164-4B85-BCC9-ABDE0378A9CB}" type="slidenum">
              <a:rPr lang="en-US" altLang="it-IT"/>
              <a:pPr/>
              <a:t>8</a:t>
            </a:fld>
            <a:endParaRPr lang="en-US" altLang="it-IT"/>
          </a:p>
        </p:txBody>
      </p:sp>
      <p:sp>
        <p:nvSpPr>
          <p:cNvPr id="29697" name="Rectangle 1"/>
          <p:cNvSpPr txBox="1">
            <a:spLocks noChangeArrowheads="1"/>
          </p:cNvSpPr>
          <p:nvPr>
            <p:ph type="sldImg"/>
          </p:nvPr>
        </p:nvSpPr>
        <p:spPr bwMode="auto">
          <a:xfrm>
            <a:off x="3263900" y="515938"/>
            <a:ext cx="3397250" cy="2547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ChangeArrowheads="1"/>
          </p:cNvSpPr>
          <p:nvPr>
            <p:ph type="body" idx="1"/>
          </p:nvPr>
        </p:nvSpPr>
        <p:spPr bwMode="auto">
          <a:xfrm>
            <a:off x="992188" y="3228975"/>
            <a:ext cx="794067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81FD8F6-9D6F-49FE-A2B1-5B9CE9242504}" type="slidenum">
              <a:rPr lang="en-US" altLang="it-IT"/>
              <a:pPr/>
              <a:t>9</a:t>
            </a:fld>
            <a:endParaRPr lang="en-US" altLang="it-IT"/>
          </a:p>
        </p:txBody>
      </p:sp>
      <p:sp>
        <p:nvSpPr>
          <p:cNvPr id="30721" name="Rectangle 1"/>
          <p:cNvSpPr txBox="1">
            <a:spLocks noChangeArrowheads="1"/>
          </p:cNvSpPr>
          <p:nvPr>
            <p:ph type="sldImg"/>
          </p:nvPr>
        </p:nvSpPr>
        <p:spPr bwMode="auto">
          <a:xfrm>
            <a:off x="3263900" y="515938"/>
            <a:ext cx="3397250" cy="2547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ChangeArrowheads="1"/>
          </p:cNvSpPr>
          <p:nvPr>
            <p:ph type="body" idx="1"/>
          </p:nvPr>
        </p:nvSpPr>
        <p:spPr bwMode="auto">
          <a:xfrm>
            <a:off x="992188" y="3228975"/>
            <a:ext cx="794067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73530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1869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3050"/>
            <a:ext cx="2055813" cy="53070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3050"/>
            <a:ext cx="6019800" cy="53070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4121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48478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1544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533532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079535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4913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661566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789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07414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244664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0892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20687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3050"/>
            <a:ext cx="2055813" cy="53070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3050"/>
            <a:ext cx="6019800" cy="53070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079281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914538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76878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225974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925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03572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643652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02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54654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101789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449576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29597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3050"/>
            <a:ext cx="2055813" cy="53070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3050"/>
            <a:ext cx="6019800" cy="53070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98310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267020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62002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162211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542545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89685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02077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638053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234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527288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278958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55385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3050"/>
            <a:ext cx="2055813" cy="53070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3050"/>
            <a:ext cx="6019800" cy="53070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828626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989122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79442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267309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812085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57630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633648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531165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6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876187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615711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822936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3050"/>
            <a:ext cx="2055813" cy="53070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3050"/>
            <a:ext cx="6019800" cy="53070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413317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769772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8837888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2474257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71600" y="3886200"/>
            <a:ext cx="3122613" cy="174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3886200"/>
            <a:ext cx="3122612" cy="174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68671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13925538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85693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3869908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635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4911114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620136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860152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360987"/>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3609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257625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2973685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76989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49545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7563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71600" y="3886200"/>
            <a:ext cx="3122613" cy="174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3886200"/>
            <a:ext cx="3122612" cy="174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5882879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603430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906585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700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7108113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6572602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13577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360987"/>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3609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6571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04690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15280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6050" y="6005513"/>
            <a:ext cx="2976563" cy="72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2875" y="6005513"/>
            <a:ext cx="2976563" cy="72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3"/>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Click to edit the title text format</a:t>
            </a:r>
          </a:p>
        </p:txBody>
      </p:sp>
      <p:sp>
        <p:nvSpPr>
          <p:cNvPr id="1028" name="Rectangle 4"/>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9pPr>
    </p:titleStyle>
    <p:bodyStyle>
      <a:lvl1pPr marL="342900" indent="-342900" algn="l" defTabSz="457200"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6050" y="6005513"/>
            <a:ext cx="2976563" cy="72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Click to edit the title text format</a:t>
            </a:r>
          </a:p>
        </p:txBody>
      </p:sp>
      <p:sp>
        <p:nvSpPr>
          <p:cNvPr id="2051" name="Rectangle 3"/>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9pPr>
    </p:titleStyle>
    <p:bodyStyle>
      <a:lvl1pPr marL="342900" indent="-342900" algn="l" defTabSz="457200"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6050" y="6005513"/>
            <a:ext cx="2976563" cy="72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Click to edit the title text format</a:t>
            </a:r>
          </a:p>
        </p:txBody>
      </p:sp>
      <p:sp>
        <p:nvSpPr>
          <p:cNvPr id="3075" name="Rectangle 3"/>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9pPr>
    </p:titleStyle>
    <p:bodyStyle>
      <a:lvl1pPr marL="342900" indent="-342900" algn="l" defTabSz="457200"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6050" y="6005513"/>
            <a:ext cx="2976563" cy="72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Rectangle 2"/>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Click to edit the title text format</a:t>
            </a:r>
          </a:p>
        </p:txBody>
      </p:sp>
      <p:sp>
        <p:nvSpPr>
          <p:cNvPr id="4099" name="Rectangle 3"/>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9pPr>
    </p:titleStyle>
    <p:bodyStyle>
      <a:lvl1pPr marL="342900" indent="-342900" algn="l" defTabSz="457200"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6050" y="6005513"/>
            <a:ext cx="2976563" cy="72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Rectangle 2"/>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Click to edit the title text format</a:t>
            </a:r>
          </a:p>
        </p:txBody>
      </p:sp>
      <p:sp>
        <p:nvSpPr>
          <p:cNvPr id="5123" name="Rectangle 3"/>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9pPr>
    </p:titleStyle>
    <p:bodyStyle>
      <a:lvl1pPr marL="342900" indent="-342900" algn="l" defTabSz="457200"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6050" y="6005513"/>
            <a:ext cx="2976563" cy="72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Rectangle 2"/>
          <p:cNvSpPr>
            <a:spLocks noGrp="1" noChangeArrowheads="1"/>
          </p:cNvSpPr>
          <p:nvPr>
            <p:ph type="body" idx="1"/>
          </p:nvPr>
        </p:nvSpPr>
        <p:spPr bwMode="auto">
          <a:xfrm>
            <a:off x="1371600" y="3886200"/>
            <a:ext cx="6397625" cy="174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9pPr>
    </p:titleStyle>
    <p:bodyStyle>
      <a:lvl1pPr marL="342900" indent="-342900" algn="l" defTabSz="457200"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6050" y="6005513"/>
            <a:ext cx="2976563" cy="72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Rectangle 2"/>
          <p:cNvSpPr>
            <a:spLocks noGrp="1" noChangeArrowheads="1"/>
          </p:cNvSpPr>
          <p:nvPr>
            <p:ph type="body" idx="1"/>
          </p:nvPr>
        </p:nvSpPr>
        <p:spPr bwMode="auto">
          <a:xfrm>
            <a:off x="1371600" y="3886200"/>
            <a:ext cx="6397625" cy="174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ource Han Sans CN Regular" charset="0"/>
          <a:cs typeface="Source Han Sans CN Regular" charset="0"/>
        </a:defRPr>
      </a:lvl9pPr>
    </p:titleStyle>
    <p:bodyStyle>
      <a:lvl1pPr marL="342900" indent="-342900" algn="l" defTabSz="457200" rtl="0" fontAlgn="base" hangingPunct="0">
        <a:lnSpc>
          <a:spcPct val="93000"/>
        </a:lnSpc>
        <a:spcBef>
          <a:spcPts val="1425"/>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ts val="1138"/>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ts val="85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ts val="575"/>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562225" y="2682875"/>
            <a:ext cx="8004175" cy="148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3200" b="1">
                <a:solidFill>
                  <a:srgbClr val="FFFFFF"/>
                </a:solidFill>
                <a:latin typeface="Calibri" charset="0"/>
                <a:ea typeface="Calibri" charset="0"/>
                <a:cs typeface="Calibri" charset="0"/>
              </a:rPr>
              <a:t>SLOVAK UNIVERSITY OF TECHNOLOGY </a:t>
            </a:r>
          </a:p>
          <a:p>
            <a:pPr>
              <a:lnSpc>
                <a:spcPct val="100000"/>
              </a:lnSpc>
            </a:pPr>
            <a:r>
              <a:rPr lang="en-US" altLang="it-IT" sz="3200" b="1">
                <a:solidFill>
                  <a:srgbClr val="FFFFFF"/>
                </a:solidFill>
                <a:latin typeface="Calibri" charset="0"/>
                <a:ea typeface="Calibri" charset="0"/>
                <a:cs typeface="Calibri" charset="0"/>
              </a:rPr>
              <a:t>IN BRATISLAVA</a:t>
            </a:r>
          </a:p>
        </p:txBody>
      </p:sp>
      <p:sp>
        <p:nvSpPr>
          <p:cNvPr id="9218" name="Rectangle 2"/>
          <p:cNvSpPr>
            <a:spLocks noChangeArrowheads="1"/>
          </p:cNvSpPr>
          <p:nvPr/>
        </p:nvSpPr>
        <p:spPr bwMode="auto">
          <a:xfrm>
            <a:off x="231775" y="430213"/>
            <a:ext cx="6665913"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9600" b="1">
                <a:solidFill>
                  <a:srgbClr val="FFFFFF"/>
                </a:solidFill>
                <a:latin typeface="Calibri" charset="0"/>
                <a:cs typeface="DejaVu Sans" charset="0"/>
              </a:rPr>
              <a:t>WELCOME...</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238" y="3940175"/>
            <a:ext cx="1782762"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l="6024" t="11168" b="11409"/>
          <a:stretch>
            <a:fillRect/>
          </a:stretch>
        </p:blipFill>
        <p:spPr bwMode="auto">
          <a:xfrm>
            <a:off x="1588" y="3967163"/>
            <a:ext cx="1347787" cy="920750"/>
          </a:xfrm>
          <a:prstGeom prst="rect">
            <a:avLst/>
          </a:prstGeom>
          <a:noFill/>
          <a:ln>
            <a:noFill/>
          </a:ln>
          <a:effectLst/>
          <a:extLst>
            <a:ext uri="{909E8E84-426E-40DD-AFC4-6F175D3DCCD1}">
              <a14:hiddenFill xmlns:a14="http://schemas.microsoft.com/office/drawing/2010/main">
                <a:blipFill dpi="0" rotWithShape="0">
                  <a:blip/>
                  <a:srcRect l="6024" t="11168" b="11409"/>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900" y="3967163"/>
            <a:ext cx="1266825" cy="91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l="9680" t="3307" b="24747"/>
          <a:stretch>
            <a:fillRect/>
          </a:stretch>
        </p:blipFill>
        <p:spPr bwMode="auto">
          <a:xfrm>
            <a:off x="2379663" y="3962400"/>
            <a:ext cx="1404937" cy="920750"/>
          </a:xfrm>
          <a:prstGeom prst="rect">
            <a:avLst/>
          </a:prstGeom>
          <a:noFill/>
          <a:ln>
            <a:noFill/>
          </a:ln>
          <a:effectLst/>
          <a:extLst>
            <a:ext uri="{909E8E84-426E-40DD-AFC4-6F175D3DCCD1}">
              <a14:hiddenFill xmlns:a14="http://schemas.microsoft.com/office/drawing/2010/main">
                <a:blipFill dpi="0" rotWithShape="0">
                  <a:blip/>
                  <a:srcRect l="9680" t="3307" b="2474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8713" y="3957638"/>
            <a:ext cx="1462087" cy="930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7288" y="3948113"/>
            <a:ext cx="1385887" cy="930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b="18051"/>
          <a:stretch>
            <a:fillRect/>
          </a:stretch>
        </p:blipFill>
        <p:spPr bwMode="auto">
          <a:xfrm>
            <a:off x="6354763" y="3948113"/>
            <a:ext cx="1447800" cy="930275"/>
          </a:xfrm>
          <a:prstGeom prst="rect">
            <a:avLst/>
          </a:prstGeom>
          <a:noFill/>
          <a:ln>
            <a:noFill/>
          </a:ln>
          <a:effectLst/>
          <a:extLst>
            <a:ext uri="{909E8E84-426E-40DD-AFC4-6F175D3DCCD1}">
              <a14:hiddenFill xmlns:a14="http://schemas.microsoft.com/office/drawing/2010/main">
                <a:blipFill dpi="0" rotWithShape="0">
                  <a:blip/>
                  <a:srcRect b="18051"/>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2800" b="1">
                <a:solidFill>
                  <a:srgbClr val="8A002A"/>
                </a:solidFill>
                <a:latin typeface="Calibri" charset="0"/>
                <a:cs typeface="DejaVu Sans" charset="0"/>
              </a:rPr>
              <a:t>Course structure diagram</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1417638"/>
            <a:ext cx="6886575" cy="4379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2800" b="1">
                <a:solidFill>
                  <a:srgbClr val="8A002A"/>
                </a:solidFill>
                <a:latin typeface="Calibri" charset="0"/>
                <a:cs typeface="DejaVu Sans" charset="0"/>
              </a:rPr>
              <a:t>Course structure diagram</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04925"/>
            <a:ext cx="6948488" cy="4579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57200" y="179388"/>
            <a:ext cx="8228013" cy="563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r>
              <a:rPr lang="en-US" altLang="it-IT" u="sng">
                <a:cs typeface="DejaVu Sans" charset="0"/>
              </a:rPr>
              <a:t>Bachelor study programs:</a:t>
            </a:r>
          </a:p>
          <a:p>
            <a:pPr>
              <a:lnSpc>
                <a:spcPct val="100000"/>
              </a:lnSpc>
            </a:pPr>
            <a:endParaRPr lang="en-US" altLang="it-IT">
              <a:cs typeface="DejaVu Sans" charset="0"/>
            </a:endParaRPr>
          </a:p>
          <a:p>
            <a:pPr>
              <a:lnSpc>
                <a:spcPct val="100000"/>
              </a:lnSpc>
            </a:pPr>
            <a:r>
              <a:rPr lang="en-US" altLang="it-IT">
                <a:cs typeface="DejaVu Sans" charset="0"/>
              </a:rPr>
              <a:t>Building Technology and Management</a:t>
            </a:r>
          </a:p>
          <a:p>
            <a:pPr>
              <a:lnSpc>
                <a:spcPct val="100000"/>
              </a:lnSpc>
            </a:pPr>
            <a:r>
              <a:rPr lang="en-US" altLang="it-IT">
                <a:cs typeface="DejaVu Sans" charset="0"/>
              </a:rPr>
              <a:t>Buildings and Architecture</a:t>
            </a:r>
          </a:p>
          <a:p>
            <a:pPr>
              <a:lnSpc>
                <a:spcPct val="100000"/>
              </a:lnSpc>
            </a:pPr>
            <a:r>
              <a:rPr lang="en-US" altLang="it-IT">
                <a:cs typeface="DejaVu Sans" charset="0"/>
              </a:rPr>
              <a:t>Hydraulic Engineering and Water Resources Management</a:t>
            </a:r>
          </a:p>
          <a:p>
            <a:pPr>
              <a:lnSpc>
                <a:spcPct val="100000"/>
              </a:lnSpc>
            </a:pPr>
            <a:r>
              <a:rPr lang="en-US" altLang="it-IT">
                <a:cs typeface="DejaVu Sans" charset="0"/>
              </a:rPr>
              <a:t>Structures for Creation and Protection of the Environment</a:t>
            </a:r>
          </a:p>
          <a:p>
            <a:pPr>
              <a:lnSpc>
                <a:spcPct val="100000"/>
              </a:lnSpc>
            </a:pPr>
            <a:r>
              <a:rPr lang="en-US" altLang="it-IT">
                <a:cs typeface="DejaVu Sans" charset="0"/>
              </a:rPr>
              <a:t>Civil Engineering</a:t>
            </a: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r>
              <a:rPr lang="en-US" altLang="it-IT" u="sng">
                <a:cs typeface="DejaVu Sans" charset="0"/>
              </a:rPr>
              <a:t>Master study programs:</a:t>
            </a:r>
          </a:p>
          <a:p>
            <a:pPr>
              <a:lnSpc>
                <a:spcPct val="100000"/>
              </a:lnSpc>
            </a:pPr>
            <a:endParaRPr lang="en-US" altLang="it-IT">
              <a:cs typeface="DejaVu Sans" charset="0"/>
            </a:endParaRPr>
          </a:p>
          <a:p>
            <a:pPr>
              <a:lnSpc>
                <a:spcPct val="100000"/>
              </a:lnSpc>
            </a:pPr>
            <a:r>
              <a:rPr lang="en-US" altLang="it-IT">
                <a:cs typeface="DejaVu Sans" charset="0"/>
              </a:rPr>
              <a:t>Environmental Technology of Buildings</a:t>
            </a:r>
          </a:p>
          <a:p>
            <a:pPr>
              <a:lnSpc>
                <a:spcPct val="100000"/>
              </a:lnSpc>
            </a:pPr>
            <a:r>
              <a:rPr lang="en-US" altLang="it-IT">
                <a:cs typeface="DejaVu Sans" charset="0"/>
              </a:rPr>
              <a:t>Structures for Land Protection</a:t>
            </a: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endParaRPr lang="en-US" altLang="it-IT">
              <a:cs typeface="DejaVu Sans" charset="0"/>
            </a:endParaRPr>
          </a:p>
        </p:txBody>
      </p:sp>
      <p:sp>
        <p:nvSpPr>
          <p:cNvPr id="20482" name="Rectangle 2"/>
          <p:cNvSpPr>
            <a:spLocks noChangeArrowheads="1"/>
          </p:cNvSpPr>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2800" b="1">
                <a:solidFill>
                  <a:srgbClr val="8A002A"/>
                </a:solidFill>
                <a:latin typeface="Calibri" charset="0"/>
                <a:cs typeface="DejaVu Sans" charset="0"/>
              </a:rPr>
              <a:t>Another relevant courses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3525" cy="5708650"/>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21506" name="Rectangle 2"/>
          <p:cNvSpPr>
            <a:spLocks noChangeArrowheads="1"/>
          </p:cNvSpPr>
          <p:nvPr/>
        </p:nvSpPr>
        <p:spPr bwMode="auto">
          <a:xfrm>
            <a:off x="0" y="484188"/>
            <a:ext cx="9153525"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ource Han Sans CN Regular" charset="0"/>
                <a:cs typeface="Source Han Sans CN Regular" charset="0"/>
              </a:defRPr>
            </a:lvl9pPr>
          </a:lstStyle>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endParaRPr lang="en-US" altLang="it-IT">
              <a:cs typeface="DejaVu Sans" charset="0"/>
            </a:endParaRPr>
          </a:p>
          <a:p>
            <a:pPr>
              <a:lnSpc>
                <a:spcPct val="100000"/>
              </a:lnSpc>
            </a:pPr>
            <a:r>
              <a:rPr lang="en-US" altLang="it-IT" sz="3000" b="1">
                <a:solidFill>
                  <a:srgbClr val="FFFFFF"/>
                </a:solidFill>
                <a:latin typeface="Calibri" charset="0"/>
                <a:cs typeface="DejaVu Sans" charset="0"/>
              </a:rPr>
              <a:t>SLOVAK UNIVERSITY  OF TECHNOLOGY IN BRATISLAVA</a:t>
            </a:r>
          </a:p>
          <a:p>
            <a:pPr algn="ctr">
              <a:lnSpc>
                <a:spcPct val="100000"/>
              </a:lnSpc>
            </a:pPr>
            <a:endParaRPr lang="en-US" altLang="it-IT" sz="3000">
              <a:cs typeface="DejaVu Sans" charset="0"/>
            </a:endParaRPr>
          </a:p>
          <a:p>
            <a:pPr>
              <a:lnSpc>
                <a:spcPct val="100000"/>
              </a:lnSpc>
            </a:pPr>
            <a:endParaRPr lang="en-US" altLang="it-IT" sz="3000">
              <a:cs typeface="DejaVu Sans" charset="0"/>
            </a:endParaRPr>
          </a:p>
          <a:p>
            <a:pPr>
              <a:lnSpc>
                <a:spcPct val="100000"/>
              </a:lnSpc>
            </a:pPr>
            <a:endParaRPr lang="en-US" altLang="it-IT" sz="3000">
              <a:cs typeface="DejaVu Sans" charset="0"/>
            </a:endParaRPr>
          </a:p>
          <a:p>
            <a:pPr algn="ctr">
              <a:lnSpc>
                <a:spcPct val="100000"/>
              </a:lnSpc>
            </a:pPr>
            <a:r>
              <a:rPr lang="en-US" altLang="it-IT" sz="2000" b="1">
                <a:solidFill>
                  <a:srgbClr val="FFFFFF"/>
                </a:solidFill>
                <a:latin typeface="Calibri" charset="0"/>
                <a:cs typeface="DejaVu Sans" charset="0"/>
              </a:rPr>
              <a:t>						Vazovova 5 </a:t>
            </a:r>
          </a:p>
          <a:p>
            <a:pPr algn="ctr">
              <a:lnSpc>
                <a:spcPct val="100000"/>
              </a:lnSpc>
            </a:pPr>
            <a:r>
              <a:rPr lang="en-US" altLang="it-IT" sz="2000" b="1">
                <a:solidFill>
                  <a:srgbClr val="FFFFFF"/>
                </a:solidFill>
                <a:latin typeface="Calibri" charset="0"/>
                <a:cs typeface="DejaVu Sans" charset="0"/>
              </a:rPr>
              <a:t>						              812 43 Bratislava 1</a:t>
            </a:r>
          </a:p>
          <a:p>
            <a:pPr algn="ctr">
              <a:lnSpc>
                <a:spcPct val="100000"/>
              </a:lnSpc>
            </a:pPr>
            <a:r>
              <a:rPr lang="en-US" altLang="it-IT" sz="2000" b="1">
                <a:solidFill>
                  <a:srgbClr val="FFFFFF"/>
                </a:solidFill>
                <a:latin typeface="Calibri" charset="0"/>
                <a:cs typeface="DejaVu Sans" charset="0"/>
              </a:rPr>
              <a:t>					         	        Slovak Republic</a:t>
            </a:r>
          </a:p>
          <a:p>
            <a:pPr algn="ctr">
              <a:lnSpc>
                <a:spcPct val="100000"/>
              </a:lnSpc>
            </a:pPr>
            <a:endParaRPr lang="en-US" altLang="it-IT" sz="2000">
              <a:cs typeface="DejaVu Sans" charset="0"/>
            </a:endParaRPr>
          </a:p>
          <a:p>
            <a:pPr algn="ctr">
              <a:lnSpc>
                <a:spcPct val="100000"/>
              </a:lnSpc>
            </a:pPr>
            <a:endParaRPr lang="en-US" altLang="it-IT" sz="2000">
              <a:cs typeface="DejaVu Sans" charset="0"/>
            </a:endParaRPr>
          </a:p>
          <a:p>
            <a:pPr algn="ctr">
              <a:lnSpc>
                <a:spcPct val="100000"/>
              </a:lnSpc>
            </a:pPr>
            <a:r>
              <a:rPr lang="en-US" altLang="it-IT" sz="2400" b="1">
                <a:solidFill>
                  <a:srgbClr val="FFFFFF"/>
                </a:solidFill>
                <a:latin typeface="Calibri" charset="0"/>
                <a:cs typeface="DejaVu Sans" charset="0"/>
              </a:rPr>
              <a:t>						        </a:t>
            </a:r>
          </a:p>
          <a:p>
            <a:pPr algn="ctr">
              <a:lnSpc>
                <a:spcPct val="100000"/>
              </a:lnSpc>
            </a:pPr>
            <a:r>
              <a:rPr lang="en-US" altLang="it-IT" sz="2400" b="1">
                <a:solidFill>
                  <a:srgbClr val="FFFFFF"/>
                </a:solidFill>
                <a:latin typeface="Calibri" charset="0"/>
                <a:cs typeface="DejaVu Sans" charset="0"/>
              </a:rPr>
              <a:t>						         </a:t>
            </a:r>
          </a:p>
          <a:p>
            <a:pPr algn="ctr">
              <a:lnSpc>
                <a:spcPct val="100000"/>
              </a:lnSpc>
            </a:pPr>
            <a:r>
              <a:rPr lang="en-US" altLang="it-IT" sz="2400" b="1">
                <a:solidFill>
                  <a:srgbClr val="FFFFFF"/>
                </a:solidFill>
                <a:latin typeface="Calibri" charset="0"/>
                <a:cs typeface="DejaVu Sans" charset="0"/>
              </a:rPr>
              <a:t>						        www.stuba.sk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411288"/>
            <a:ext cx="7704138" cy="4471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5" y="314325"/>
            <a:ext cx="2620963" cy="1900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p:cNvSpPr>
            <a:spLocks noChangeArrowheads="1"/>
          </p:cNvSpPr>
          <p:nvPr/>
        </p:nvSpPr>
        <p:spPr bwMode="auto">
          <a:xfrm>
            <a:off x="3089275" y="53975"/>
            <a:ext cx="382905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nchor="ctr"/>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3200" b="1">
                <a:latin typeface="Times New Roman" pitchFamily="16" charset="0"/>
                <a:cs typeface="DejaVu Sans" charset="0"/>
              </a:rPr>
              <a:t> </a:t>
            </a:r>
            <a:r>
              <a:rPr lang="en-US" altLang="it-IT" sz="3600" b="1">
                <a:solidFill>
                  <a:srgbClr val="8A002A"/>
                </a:solidFill>
                <a:latin typeface="Calibri" charset="0"/>
                <a:cs typeface="DejaVu Sans" charset="0"/>
              </a:rPr>
              <a:t>SLOVAKIA</a:t>
            </a:r>
          </a:p>
        </p:txBody>
      </p:sp>
      <p:sp>
        <p:nvSpPr>
          <p:cNvPr id="10244" name="AutoShape 4"/>
          <p:cNvSpPr>
            <a:spLocks noChangeArrowheads="1"/>
          </p:cNvSpPr>
          <p:nvPr/>
        </p:nvSpPr>
        <p:spPr bwMode="auto">
          <a:xfrm>
            <a:off x="1333500" y="4238625"/>
            <a:ext cx="439738" cy="427038"/>
          </a:xfrm>
          <a:custGeom>
            <a:avLst/>
            <a:gdLst>
              <a:gd name="G0" fmla="*/ 1224 1 2"/>
              <a:gd name="G1" fmla="*/ 1 35987 55552"/>
              <a:gd name="G2" fmla="*/ G1 13024 1"/>
              <a:gd name="G3" fmla="*/ G2 1 52096"/>
              <a:gd name="G4" fmla="cos G0 G3"/>
              <a:gd name="G5" fmla="*/ 1189 1 2"/>
              <a:gd name="G6" fmla="*/ 1 35987 55552"/>
              <a:gd name="G7" fmla="*/ G6 13024 1"/>
              <a:gd name="G8" fmla="*/ G7 1 52096"/>
              <a:gd name="G9" fmla="sin G5 G8"/>
              <a:gd name="G10" fmla="*/ 1224 1 2"/>
              <a:gd name="G11" fmla="+- G10 0 G4"/>
              <a:gd name="G12" fmla="+- G10 G4 0"/>
              <a:gd name="G13" fmla="+- G12 0 0"/>
              <a:gd name="G14" fmla="*/ 1189 1 2"/>
              <a:gd name="G15" fmla="+- G14 0 G9"/>
              <a:gd name="G16" fmla="+- G14 G9 0"/>
              <a:gd name="G17" fmla="+- G16 0 0"/>
              <a:gd name="G18" fmla="+- 1189 0 0"/>
              <a:gd name="G19" fmla="+- 122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595"/>
                </a:moveTo>
                <a:lnTo>
                  <a:pt x="612" y="595"/>
                </a:lnTo>
                <a:lnTo>
                  <a:pt x="180" y="90"/>
                </a:lnTo>
                <a:lnTo>
                  <a:pt x="612" y="595"/>
                </a:lnTo>
                <a:lnTo>
                  <a:pt x="270" y="90"/>
                </a:lnTo>
                <a:close/>
              </a:path>
            </a:pathLst>
          </a:custGeom>
          <a:noFill/>
          <a:ln w="19080" cap="flat">
            <a:solidFill>
              <a:srgbClr val="971A2E"/>
            </a:solidFill>
            <a:round/>
            <a:headEnd/>
            <a:tailEnd/>
          </a:ln>
          <a:effectLst>
            <a:outerShdw dist="23040" dir="5400000" algn="ctr" rotWithShape="0">
              <a:srgbClr val="000000">
                <a:alpha val="35036"/>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0245" name="AutoShape 5"/>
          <p:cNvSpPr>
            <a:spLocks noChangeArrowheads="1"/>
          </p:cNvSpPr>
          <p:nvPr/>
        </p:nvSpPr>
        <p:spPr bwMode="auto">
          <a:xfrm>
            <a:off x="1885950" y="3810000"/>
            <a:ext cx="439738" cy="427038"/>
          </a:xfrm>
          <a:custGeom>
            <a:avLst/>
            <a:gdLst>
              <a:gd name="G0" fmla="*/ 1224 1 2"/>
              <a:gd name="G1" fmla="*/ 1 35987 55552"/>
              <a:gd name="G2" fmla="*/ G1 13024 1"/>
              <a:gd name="G3" fmla="*/ G2 1 52096"/>
              <a:gd name="G4" fmla="cos G0 G3"/>
              <a:gd name="G5" fmla="*/ 1189 1 2"/>
              <a:gd name="G6" fmla="*/ 1 35987 55552"/>
              <a:gd name="G7" fmla="*/ G6 13024 1"/>
              <a:gd name="G8" fmla="*/ G7 1 52096"/>
              <a:gd name="G9" fmla="sin G5 G8"/>
              <a:gd name="G10" fmla="*/ 1224 1 2"/>
              <a:gd name="G11" fmla="+- G10 0 G4"/>
              <a:gd name="G12" fmla="+- G10 G4 0"/>
              <a:gd name="G13" fmla="+- G12 0 0"/>
              <a:gd name="G14" fmla="*/ 1189 1 2"/>
              <a:gd name="G15" fmla="+- G14 0 G9"/>
              <a:gd name="G16" fmla="+- G14 G9 0"/>
              <a:gd name="G17" fmla="+- G16 0 0"/>
              <a:gd name="G18" fmla="+- 1189 0 0"/>
              <a:gd name="G19" fmla="+- 1224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595"/>
                </a:moveTo>
                <a:lnTo>
                  <a:pt x="612" y="595"/>
                </a:lnTo>
                <a:lnTo>
                  <a:pt x="180" y="90"/>
                </a:lnTo>
                <a:lnTo>
                  <a:pt x="612" y="595"/>
                </a:lnTo>
                <a:lnTo>
                  <a:pt x="270" y="90"/>
                </a:lnTo>
                <a:close/>
              </a:path>
            </a:pathLst>
          </a:custGeom>
          <a:noFill/>
          <a:ln w="19080" cap="flat">
            <a:solidFill>
              <a:srgbClr val="971A2E"/>
            </a:solidFill>
            <a:round/>
            <a:headEnd/>
            <a:tailEnd/>
          </a:ln>
          <a:effectLst>
            <a:outerShdw dist="23040" dir="5400000" algn="ctr" rotWithShape="0">
              <a:srgbClr val="000000">
                <a:alpha val="35036"/>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2975" y="3992563"/>
            <a:ext cx="2952750" cy="2039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Rectangle 2"/>
          <p:cNvSpPr>
            <a:spLocks noChangeArrowheads="1"/>
          </p:cNvSpPr>
          <p:nvPr/>
        </p:nvSpPr>
        <p:spPr bwMode="auto">
          <a:xfrm>
            <a:off x="4297363" y="760413"/>
            <a:ext cx="4694237" cy="402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charset="0"/>
                <a:ea typeface="Source Han Sans CN Regular" charset="0"/>
                <a:cs typeface="Source Han Sans CN Regular" charset="0"/>
              </a:defRPr>
            </a:lvl9pPr>
          </a:lstStyle>
          <a:p>
            <a:pPr algn="ctr">
              <a:lnSpc>
                <a:spcPct val="100000"/>
              </a:lnSpc>
            </a:pPr>
            <a:r>
              <a:rPr lang="en-US" altLang="it-IT" sz="2400" b="1">
                <a:solidFill>
                  <a:srgbClr val="8A002A"/>
                </a:solidFill>
                <a:latin typeface="Calibri" charset="0"/>
                <a:ea typeface="Calibri" charset="0"/>
                <a:cs typeface="Calibri" charset="0"/>
              </a:rPr>
              <a:t>STU in numbers:</a:t>
            </a:r>
          </a:p>
          <a:p>
            <a:pPr algn="ctr">
              <a:lnSpc>
                <a:spcPct val="100000"/>
              </a:lnSpc>
            </a:pPr>
            <a:r>
              <a:rPr lang="en-US" altLang="it-IT" sz="2400" b="1">
                <a:latin typeface="Calibri" charset="0"/>
                <a:ea typeface="Calibri" charset="0"/>
                <a:cs typeface="Calibri" charset="0"/>
              </a:rPr>
              <a:t>147 100 </a:t>
            </a:r>
            <a:r>
              <a:rPr lang="en-US" altLang="it-IT" sz="2400">
                <a:latin typeface="Calibri" charset="0"/>
                <a:ea typeface="Calibri" charset="0"/>
                <a:cs typeface="Calibri" charset="0"/>
              </a:rPr>
              <a:t>graduates</a:t>
            </a:r>
          </a:p>
          <a:p>
            <a:pPr algn="ctr">
              <a:lnSpc>
                <a:spcPct val="100000"/>
              </a:lnSpc>
            </a:pPr>
            <a:r>
              <a:rPr lang="en-US" altLang="it-IT" sz="2400" b="1">
                <a:latin typeface="Calibri" charset="0"/>
                <a:ea typeface="Calibri" charset="0"/>
                <a:cs typeface="Calibri" charset="0"/>
              </a:rPr>
              <a:t>15 400 	</a:t>
            </a:r>
            <a:r>
              <a:rPr lang="en-US" altLang="it-IT" sz="2400">
                <a:latin typeface="Calibri" charset="0"/>
                <a:ea typeface="Calibri" charset="0"/>
                <a:cs typeface="Calibri" charset="0"/>
              </a:rPr>
              <a:t>students </a:t>
            </a:r>
          </a:p>
          <a:p>
            <a:pPr algn="ctr">
              <a:lnSpc>
                <a:spcPct val="100000"/>
              </a:lnSpc>
            </a:pPr>
            <a:r>
              <a:rPr lang="en-US" altLang="it-IT" sz="2400" b="1">
                <a:latin typeface="Calibri" charset="0"/>
                <a:ea typeface="Calibri" charset="0"/>
                <a:cs typeface="Calibri" charset="0"/>
              </a:rPr>
              <a:t>1 412 </a:t>
            </a:r>
            <a:r>
              <a:rPr lang="en-US" altLang="it-IT" sz="2400">
                <a:latin typeface="Calibri" charset="0"/>
                <a:ea typeface="Calibri" charset="0"/>
                <a:cs typeface="Calibri" charset="0"/>
              </a:rPr>
              <a:t>teaching and research staff</a:t>
            </a:r>
          </a:p>
          <a:p>
            <a:pPr algn="ctr">
              <a:lnSpc>
                <a:spcPct val="100000"/>
              </a:lnSpc>
            </a:pPr>
            <a:r>
              <a:rPr lang="en-US" altLang="it-IT" sz="2400" b="1">
                <a:latin typeface="Calibri" charset="0"/>
                <a:ea typeface="Calibri" charset="0"/>
                <a:cs typeface="Calibri" charset="0"/>
              </a:rPr>
              <a:t>766</a:t>
            </a:r>
            <a:r>
              <a:rPr lang="en-US" altLang="it-IT" sz="2400">
                <a:solidFill>
                  <a:srgbClr val="800080"/>
                </a:solidFill>
                <a:latin typeface="Calibri" charset="0"/>
                <a:ea typeface="Calibri" charset="0"/>
                <a:cs typeface="Calibri" charset="0"/>
              </a:rPr>
              <a:t> </a:t>
            </a:r>
            <a:r>
              <a:rPr lang="en-US" altLang="it-IT" sz="2400">
                <a:latin typeface="Calibri" charset="0"/>
                <a:ea typeface="Calibri" charset="0"/>
                <a:cs typeface="Calibri" charset="0"/>
              </a:rPr>
              <a:t>state research projects</a:t>
            </a:r>
          </a:p>
          <a:p>
            <a:pPr algn="ctr">
              <a:lnSpc>
                <a:spcPct val="100000"/>
              </a:lnSpc>
            </a:pPr>
            <a:r>
              <a:rPr lang="en-US" altLang="it-IT" sz="2400" b="1">
                <a:latin typeface="Calibri" charset="0"/>
                <a:ea typeface="Calibri" charset="0"/>
                <a:cs typeface="Calibri" charset="0"/>
              </a:rPr>
              <a:t>500 </a:t>
            </a:r>
            <a:r>
              <a:rPr lang="en-US" altLang="it-IT" sz="2400">
                <a:latin typeface="Calibri" charset="0"/>
                <a:ea typeface="Calibri" charset="0"/>
                <a:cs typeface="Calibri" charset="0"/>
              </a:rPr>
              <a:t>industrial contracts</a:t>
            </a:r>
          </a:p>
          <a:p>
            <a:pPr algn="ctr">
              <a:lnSpc>
                <a:spcPct val="100000"/>
              </a:lnSpc>
            </a:pPr>
            <a:r>
              <a:rPr lang="en-US" altLang="it-IT" sz="2400" b="1">
                <a:latin typeface="Calibri" charset="0"/>
                <a:ea typeface="Calibri" charset="0"/>
                <a:cs typeface="Calibri" charset="0"/>
              </a:rPr>
              <a:t>100</a:t>
            </a:r>
            <a:r>
              <a:rPr lang="en-US" altLang="it-IT" sz="2400">
                <a:latin typeface="Calibri" charset="0"/>
                <a:ea typeface="Calibri" charset="0"/>
                <a:cs typeface="Calibri" charset="0"/>
              </a:rPr>
              <a:t> international projects      </a:t>
            </a:r>
          </a:p>
          <a:p>
            <a:pPr algn="ctr">
              <a:lnSpc>
                <a:spcPct val="100000"/>
              </a:lnSpc>
            </a:pPr>
            <a:r>
              <a:rPr lang="en-US" altLang="it-IT" sz="2400" b="1">
                <a:latin typeface="Calibri" charset="0"/>
                <a:ea typeface="Calibri" charset="0"/>
                <a:cs typeface="Calibri" charset="0"/>
              </a:rPr>
              <a:t>7</a:t>
            </a:r>
            <a:r>
              <a:rPr lang="en-US" altLang="it-IT" sz="2400">
                <a:latin typeface="Calibri" charset="0"/>
                <a:ea typeface="Calibri" charset="0"/>
                <a:cs typeface="Calibri" charset="0"/>
              </a:rPr>
              <a:t> faculties (schools)</a:t>
            </a:r>
          </a:p>
          <a:p>
            <a:pPr algn="ctr">
              <a:lnSpc>
                <a:spcPct val="100000"/>
              </a:lnSpc>
            </a:pPr>
            <a:r>
              <a:rPr lang="en-US" altLang="it-IT" sz="2400" b="1">
                <a:latin typeface="Calibri" charset="0"/>
                <a:ea typeface="Calibri" charset="0"/>
                <a:cs typeface="Calibri" charset="0"/>
              </a:rPr>
              <a:t>1</a:t>
            </a:r>
            <a:r>
              <a:rPr lang="en-US" altLang="it-IT" sz="2400">
                <a:latin typeface="Calibri" charset="0"/>
                <a:ea typeface="Calibri" charset="0"/>
                <a:cs typeface="Calibri" charset="0"/>
              </a:rPr>
              <a:t> university institute</a:t>
            </a:r>
          </a:p>
        </p:txBody>
      </p:sp>
      <p:sp>
        <p:nvSpPr>
          <p:cNvPr id="11267" name="Rectangle 3"/>
          <p:cNvSpPr>
            <a:spLocks noChangeArrowheads="1"/>
          </p:cNvSpPr>
          <p:nvPr/>
        </p:nvSpPr>
        <p:spPr bwMode="auto">
          <a:xfrm>
            <a:off x="241300" y="-22225"/>
            <a:ext cx="8901113"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3600" b="1">
                <a:solidFill>
                  <a:srgbClr val="8A002A"/>
                </a:solidFill>
                <a:latin typeface="Calibri" charset="0"/>
                <a:cs typeface="DejaVu Sans" charset="0"/>
              </a:rPr>
              <a:t>STU </a:t>
            </a:r>
            <a:r>
              <a:rPr lang="en-US" altLang="it-IT" sz="3600" b="1">
                <a:solidFill>
                  <a:srgbClr val="8A002A"/>
                </a:solidFill>
                <a:latin typeface="Calibri" charset="0"/>
                <a:ea typeface="Calibri" charset="0"/>
                <a:cs typeface="Calibri" charset="0"/>
              </a:rPr>
              <a:t>nowadays</a:t>
            </a:r>
          </a:p>
        </p:txBody>
      </p:sp>
      <p:sp>
        <p:nvSpPr>
          <p:cNvPr id="11268" name="Rectangle 4"/>
          <p:cNvSpPr>
            <a:spLocks noChangeArrowheads="1"/>
          </p:cNvSpPr>
          <p:nvPr/>
        </p:nvSpPr>
        <p:spPr bwMode="auto">
          <a:xfrm>
            <a:off x="241300" y="750888"/>
            <a:ext cx="3940175" cy="412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9pPr>
          </a:lstStyle>
          <a:p>
            <a:pPr algn="ctr">
              <a:lnSpc>
                <a:spcPct val="100000"/>
              </a:lnSpc>
            </a:pPr>
            <a:r>
              <a:rPr lang="en-US" altLang="it-IT" sz="2400" b="1">
                <a:solidFill>
                  <a:srgbClr val="8A002A"/>
                </a:solidFill>
                <a:latin typeface="Calibri" charset="0"/>
                <a:cs typeface="DejaVu Sans" charset="0"/>
              </a:rPr>
              <a:t>STU offers</a:t>
            </a:r>
            <a:r>
              <a:rPr lang="en-US" altLang="it-IT" sz="2400">
                <a:solidFill>
                  <a:srgbClr val="8A002A"/>
                </a:solidFill>
                <a:latin typeface="Calibri" charset="0"/>
                <a:cs typeface="DejaVu Sans" charset="0"/>
              </a:rPr>
              <a:t>:</a:t>
            </a:r>
          </a:p>
          <a:p>
            <a:pPr algn="ctr">
              <a:lnSpc>
                <a:spcPct val="100000"/>
              </a:lnSpc>
            </a:pPr>
            <a:r>
              <a:rPr lang="en-US" altLang="it-IT" sz="2200" b="1">
                <a:latin typeface="Calibri" charset="0"/>
                <a:cs typeface="DejaVu Sans" charset="0"/>
              </a:rPr>
              <a:t>unity of education and scientific research</a:t>
            </a:r>
            <a:r>
              <a:rPr lang="en-US" altLang="it-IT" sz="2200">
                <a:latin typeface="Calibri" charset="0"/>
                <a:cs typeface="DejaVu Sans" charset="0"/>
              </a:rPr>
              <a:t>, engineering and arts</a:t>
            </a:r>
          </a:p>
          <a:p>
            <a:pPr algn="ctr">
              <a:lnSpc>
                <a:spcPct val="100000"/>
              </a:lnSpc>
            </a:pPr>
            <a:endParaRPr lang="en-US" altLang="it-IT" sz="2200">
              <a:cs typeface="DejaVu Sans" charset="0"/>
            </a:endParaRPr>
          </a:p>
          <a:p>
            <a:pPr algn="ctr">
              <a:lnSpc>
                <a:spcPct val="100000"/>
              </a:lnSpc>
            </a:pPr>
            <a:r>
              <a:rPr lang="en-US" altLang="it-IT" sz="2200" b="1">
                <a:latin typeface="Calibri" charset="0"/>
                <a:cs typeface="DejaVu Sans" charset="0"/>
              </a:rPr>
              <a:t>theoretical-practical learning </a:t>
            </a:r>
            <a:r>
              <a:rPr lang="en-US" altLang="it-IT" sz="2200">
                <a:latin typeface="Calibri" charset="0"/>
                <a:cs typeface="DejaVu Sans" charset="0"/>
              </a:rPr>
              <a:t>methods (link to Mining academy </a:t>
            </a:r>
          </a:p>
          <a:p>
            <a:pPr algn="ctr">
              <a:lnSpc>
                <a:spcPct val="100000"/>
              </a:lnSpc>
            </a:pPr>
            <a:r>
              <a:rPr lang="en-US" altLang="it-IT" sz="2200">
                <a:latin typeface="Calibri" charset="0"/>
                <a:cs typeface="DejaVu Sans" charset="0"/>
              </a:rPr>
              <a:t>in Banská Štiavnica)</a:t>
            </a:r>
          </a:p>
          <a:p>
            <a:pPr algn="ctr">
              <a:lnSpc>
                <a:spcPct val="100000"/>
              </a:lnSpc>
            </a:pPr>
            <a:endParaRPr lang="en-US" altLang="it-IT" sz="2200">
              <a:cs typeface="DejaVu Sans" charset="0"/>
            </a:endParaRPr>
          </a:p>
          <a:p>
            <a:pPr algn="ctr">
              <a:lnSpc>
                <a:spcPct val="100000"/>
              </a:lnSpc>
            </a:pPr>
            <a:r>
              <a:rPr lang="en-US" altLang="it-IT" sz="2200">
                <a:latin typeface="Calibri" charset="0"/>
                <a:cs typeface="DejaVu Sans" charset="0"/>
              </a:rPr>
              <a:t>direct </a:t>
            </a:r>
            <a:r>
              <a:rPr lang="en-US" altLang="it-IT" sz="2200" b="1">
                <a:latin typeface="Calibri" charset="0"/>
                <a:cs typeface="DejaVu Sans" charset="0"/>
              </a:rPr>
              <a:t>cooperation with industry </a:t>
            </a:r>
            <a:r>
              <a:rPr lang="en-US" altLang="it-IT" sz="2200">
                <a:latin typeface="Calibri" charset="0"/>
                <a:cs typeface="DejaVu Sans" charset="0"/>
              </a:rPr>
              <a:t>&amp; strong </a:t>
            </a:r>
            <a:r>
              <a:rPr lang="en-US" altLang="it-IT" sz="2200" b="1">
                <a:latin typeface="Calibri" charset="0"/>
                <a:cs typeface="DejaVu Sans" charset="0"/>
              </a:rPr>
              <a:t>international links</a:t>
            </a:r>
          </a:p>
        </p:txBody>
      </p:sp>
      <p:sp>
        <p:nvSpPr>
          <p:cNvPr id="11269" name="AutoShape 5"/>
          <p:cNvSpPr>
            <a:spLocks noChangeArrowheads="1"/>
          </p:cNvSpPr>
          <p:nvPr/>
        </p:nvSpPr>
        <p:spPr bwMode="auto">
          <a:xfrm>
            <a:off x="1657350" y="1933575"/>
            <a:ext cx="207963" cy="407988"/>
          </a:xfrm>
          <a:custGeom>
            <a:avLst/>
            <a:gdLst>
              <a:gd name="G0" fmla="min 580 1136"/>
              <a:gd name="G1" fmla="*/ 34464 1136 1"/>
              <a:gd name="G2" fmla="*/ G1 1 G0"/>
              <a:gd name="G3" fmla="+- 0 0 50000"/>
              <a:gd name="G4" fmla="+- 34464 0 50000"/>
              <a:gd name="G5" fmla="?: G4 50000 34464"/>
              <a:gd name="G6" fmla="?: G3 0 G4"/>
              <a:gd name="G7" fmla="+- 0 0 50000"/>
              <a:gd name="G8" fmla="+- G2 0 50000"/>
              <a:gd name="G9" fmla="?: G8 50000 G2"/>
              <a:gd name="G10" fmla="?: G7 0 G8"/>
              <a:gd name="G11" fmla="*/ G0 G10 1"/>
              <a:gd name="G12" fmla="*/ G11 1 34464"/>
              <a:gd name="G13" fmla="+- G12 0 0"/>
              <a:gd name="G14" fmla="*/ 580 G6 1"/>
              <a:gd name="G15" fmla="*/ G14 1 3392"/>
              <a:gd name="G16" fmla="*/ 580 1 2"/>
              <a:gd name="G17" fmla="+- G16 0 G15"/>
              <a:gd name="G18" fmla="+- G16 G15 0"/>
              <a:gd name="G19" fmla="+- G18 0 0"/>
              <a:gd name="G20" fmla="*/ 580 1 2"/>
              <a:gd name="G21" fmla="*/ G17 G12 1"/>
              <a:gd name="G22" fmla="*/ G21 1 G20"/>
              <a:gd name="G23" fmla="+- G13 0 G22"/>
              <a:gd name="G24" fmla="+- 1136 0 0"/>
              <a:gd name="G25" fmla="+- 580 0 0"/>
            </a:gdLst>
            <a:ahLst/>
            <a:cxnLst>
              <a:cxn ang="0">
                <a:pos x="r" y="vc"/>
              </a:cxn>
              <a:cxn ang="5400000">
                <a:pos x="hc" y="b"/>
              </a:cxn>
              <a:cxn ang="10800000">
                <a:pos x="l" y="vc"/>
              </a:cxn>
              <a:cxn ang="16200000">
                <a:pos x="hc" y="t"/>
              </a:cxn>
            </a:cxnLst>
            <a:rect l="0" t="0" r="0" b="0"/>
            <a:pathLst>
              <a:path>
                <a:moveTo>
                  <a:pt x="0" y="295"/>
                </a:moveTo>
                <a:lnTo>
                  <a:pt x="290" y="0"/>
                </a:lnTo>
                <a:lnTo>
                  <a:pt x="580" y="295"/>
                </a:lnTo>
                <a:lnTo>
                  <a:pt x="-2367" y="295"/>
                </a:lnTo>
                <a:lnTo>
                  <a:pt x="-2367" y="1136"/>
                </a:lnTo>
                <a:lnTo>
                  <a:pt x="2947" y="1136"/>
                </a:lnTo>
                <a:lnTo>
                  <a:pt x="2947" y="295"/>
                </a:lnTo>
                <a:close/>
              </a:path>
            </a:pathLst>
          </a:custGeom>
          <a:gradFill rotWithShape="0">
            <a:gsLst>
              <a:gs pos="0">
                <a:srgbClr val="3C7AC7"/>
              </a:gs>
              <a:gs pos="100000">
                <a:srgbClr val="2E5F99"/>
              </a:gs>
            </a:gsLst>
            <a:lin ang="5400000" scaled="1"/>
          </a:gradFill>
          <a:ln w="9360" cap="flat">
            <a:solidFill>
              <a:srgbClr val="971A2E"/>
            </a:solidFill>
            <a:round/>
            <a:headEnd/>
            <a:tailEnd/>
          </a:ln>
          <a:effectLst>
            <a:outerShdw dist="23040" dir="5400000" algn="ctr" rotWithShape="0">
              <a:srgbClr val="000000">
                <a:alpha val="35036"/>
              </a:srgbClr>
            </a:outerShdw>
          </a:effectLst>
        </p:spPr>
        <p:txBody>
          <a:bodyPr wrap="none" anchor="ctr"/>
          <a:lstStyle/>
          <a:p>
            <a:endParaRPr lang="it-IT"/>
          </a:p>
        </p:txBody>
      </p:sp>
      <p:sp>
        <p:nvSpPr>
          <p:cNvPr id="11270" name="AutoShape 6"/>
          <p:cNvSpPr>
            <a:spLocks noChangeArrowheads="1"/>
          </p:cNvSpPr>
          <p:nvPr/>
        </p:nvSpPr>
        <p:spPr bwMode="auto">
          <a:xfrm>
            <a:off x="1581150" y="3390900"/>
            <a:ext cx="207963" cy="407988"/>
          </a:xfrm>
          <a:custGeom>
            <a:avLst/>
            <a:gdLst>
              <a:gd name="G0" fmla="min 580 1136"/>
              <a:gd name="G1" fmla="*/ 34464 1136 1"/>
              <a:gd name="G2" fmla="*/ G1 1 G0"/>
              <a:gd name="G3" fmla="+- 0 0 50000"/>
              <a:gd name="G4" fmla="+- 34464 0 50000"/>
              <a:gd name="G5" fmla="?: G4 50000 34464"/>
              <a:gd name="G6" fmla="?: G3 0 G4"/>
              <a:gd name="G7" fmla="+- 0 0 50000"/>
              <a:gd name="G8" fmla="+- G2 0 50000"/>
              <a:gd name="G9" fmla="?: G8 50000 G2"/>
              <a:gd name="G10" fmla="?: G7 0 G8"/>
              <a:gd name="G11" fmla="*/ G0 G10 1"/>
              <a:gd name="G12" fmla="*/ G11 1 34464"/>
              <a:gd name="G13" fmla="+- G12 0 0"/>
              <a:gd name="G14" fmla="*/ 580 G6 1"/>
              <a:gd name="G15" fmla="*/ G14 1 3392"/>
              <a:gd name="G16" fmla="*/ 580 1 2"/>
              <a:gd name="G17" fmla="+- G16 0 G15"/>
              <a:gd name="G18" fmla="+- G16 G15 0"/>
              <a:gd name="G19" fmla="+- G18 0 0"/>
              <a:gd name="G20" fmla="*/ 580 1 2"/>
              <a:gd name="G21" fmla="*/ G17 G12 1"/>
              <a:gd name="G22" fmla="*/ G21 1 G20"/>
              <a:gd name="G23" fmla="+- G13 0 G22"/>
              <a:gd name="G24" fmla="+- 1136 0 0"/>
              <a:gd name="G25" fmla="+- 580 0 0"/>
            </a:gdLst>
            <a:ahLst/>
            <a:cxnLst>
              <a:cxn ang="0">
                <a:pos x="r" y="vc"/>
              </a:cxn>
              <a:cxn ang="5400000">
                <a:pos x="hc" y="b"/>
              </a:cxn>
              <a:cxn ang="10800000">
                <a:pos x="l" y="vc"/>
              </a:cxn>
              <a:cxn ang="16200000">
                <a:pos x="hc" y="t"/>
              </a:cxn>
            </a:cxnLst>
            <a:rect l="0" t="0" r="0" b="0"/>
            <a:pathLst>
              <a:path>
                <a:moveTo>
                  <a:pt x="0" y="295"/>
                </a:moveTo>
                <a:lnTo>
                  <a:pt x="290" y="0"/>
                </a:lnTo>
                <a:lnTo>
                  <a:pt x="580" y="295"/>
                </a:lnTo>
                <a:lnTo>
                  <a:pt x="-2367" y="295"/>
                </a:lnTo>
                <a:lnTo>
                  <a:pt x="-2367" y="1136"/>
                </a:lnTo>
                <a:lnTo>
                  <a:pt x="2947" y="1136"/>
                </a:lnTo>
                <a:lnTo>
                  <a:pt x="2947" y="295"/>
                </a:lnTo>
                <a:close/>
              </a:path>
            </a:pathLst>
          </a:custGeom>
          <a:gradFill rotWithShape="0">
            <a:gsLst>
              <a:gs pos="0">
                <a:srgbClr val="3C7AC7"/>
              </a:gs>
              <a:gs pos="100000">
                <a:srgbClr val="2E5F99"/>
              </a:gs>
            </a:gsLst>
            <a:lin ang="5400000" scaled="1"/>
          </a:gradFill>
          <a:ln w="9360" cap="flat">
            <a:solidFill>
              <a:srgbClr val="971A2E"/>
            </a:solidFill>
            <a:round/>
            <a:headEnd/>
            <a:tailEnd/>
          </a:ln>
          <a:effectLst>
            <a:outerShdw dist="23040" dir="5400000" algn="ctr" rotWithShape="0">
              <a:srgbClr val="000000">
                <a:alpha val="35036"/>
              </a:srgbClr>
            </a:outerShdw>
          </a:effectLst>
        </p:spPr>
        <p:txBody>
          <a:bodyPr wrap="none" anchor="ctr"/>
          <a:lstStyle/>
          <a:p>
            <a:endParaRPr lang="it-IT"/>
          </a:p>
        </p:txBody>
      </p:sp>
      <p:sp>
        <p:nvSpPr>
          <p:cNvPr id="11271" name="AutoShape 7"/>
          <p:cNvSpPr>
            <a:spLocks noChangeArrowheads="1"/>
          </p:cNvSpPr>
          <p:nvPr/>
        </p:nvSpPr>
        <p:spPr bwMode="auto">
          <a:xfrm>
            <a:off x="2006600" y="1976438"/>
            <a:ext cx="200025" cy="407987"/>
          </a:xfrm>
          <a:custGeom>
            <a:avLst/>
            <a:gdLst>
              <a:gd name="G0" fmla="min 558 1136"/>
              <a:gd name="G1" fmla="*/ 34464 1136 1"/>
              <a:gd name="G2" fmla="*/ G1 1 G0"/>
              <a:gd name="G3" fmla="+- 0 0 50000"/>
              <a:gd name="G4" fmla="+- 34464 0 50000"/>
              <a:gd name="G5" fmla="?: G4 50000 34464"/>
              <a:gd name="G6" fmla="?: G3 0 G4"/>
              <a:gd name="G7" fmla="+- 0 0 50000"/>
              <a:gd name="G8" fmla="+- G2 0 50000"/>
              <a:gd name="G9" fmla="?: G8 50000 G2"/>
              <a:gd name="G10" fmla="?: G7 0 G8"/>
              <a:gd name="G11" fmla="*/ G0 G10 1"/>
              <a:gd name="G12" fmla="*/ G11 1 34464"/>
              <a:gd name="G13" fmla="+- 1136 0 G12"/>
              <a:gd name="G14" fmla="*/ 558 G6 1"/>
              <a:gd name="G15" fmla="*/ G14 1 3392"/>
              <a:gd name="G16" fmla="*/ 558 1 2"/>
              <a:gd name="G17" fmla="+- G16 0 G15"/>
              <a:gd name="G18" fmla="+- G16 G15 0"/>
              <a:gd name="G19" fmla="+- G18 0 0"/>
              <a:gd name="G20" fmla="*/ 558 1 2"/>
              <a:gd name="G21" fmla="*/ G17 G12 1"/>
              <a:gd name="G22" fmla="*/ G21 1 G20"/>
              <a:gd name="G23" fmla="+- G13 G22 0"/>
              <a:gd name="G24" fmla="+- G23 0 0"/>
              <a:gd name="G25" fmla="+- 1136 0 0"/>
              <a:gd name="G26" fmla="+- 558 0 0"/>
            </a:gdLst>
            <a:ahLst/>
            <a:cxnLst>
              <a:cxn ang="0">
                <a:pos x="r" y="vc"/>
              </a:cxn>
              <a:cxn ang="5400000">
                <a:pos x="hc" y="b"/>
              </a:cxn>
              <a:cxn ang="10800000">
                <a:pos x="l" y="vc"/>
              </a:cxn>
              <a:cxn ang="16200000">
                <a:pos x="hc" y="t"/>
              </a:cxn>
            </a:cxnLst>
            <a:rect l="0" t="0" r="0" b="0"/>
            <a:pathLst>
              <a:path>
                <a:moveTo>
                  <a:pt x="0" y="810"/>
                </a:moveTo>
                <a:lnTo>
                  <a:pt x="2835" y="810"/>
                </a:lnTo>
                <a:lnTo>
                  <a:pt x="2835" y="0"/>
                </a:lnTo>
                <a:lnTo>
                  <a:pt x="-2277" y="0"/>
                </a:lnTo>
                <a:lnTo>
                  <a:pt x="-2277" y="810"/>
                </a:lnTo>
                <a:lnTo>
                  <a:pt x="558" y="810"/>
                </a:lnTo>
                <a:lnTo>
                  <a:pt x="279" y="1136"/>
                </a:lnTo>
                <a:close/>
              </a:path>
            </a:pathLst>
          </a:custGeom>
          <a:gradFill rotWithShape="0">
            <a:gsLst>
              <a:gs pos="0">
                <a:srgbClr val="3C7AC7"/>
              </a:gs>
              <a:gs pos="100000">
                <a:srgbClr val="2E5F99"/>
              </a:gs>
            </a:gsLst>
            <a:lin ang="5400000" scaled="1"/>
          </a:gradFill>
          <a:ln w="9360" cap="flat">
            <a:solidFill>
              <a:srgbClr val="971A2E"/>
            </a:solidFill>
            <a:round/>
            <a:headEnd/>
            <a:tailEnd/>
          </a:ln>
          <a:effectLst>
            <a:outerShdw dist="23040" dir="5400000" algn="ctr" rotWithShape="0">
              <a:srgbClr val="000000">
                <a:alpha val="35036"/>
              </a:srgbClr>
            </a:outerShdw>
          </a:effectLst>
        </p:spPr>
        <p:txBody>
          <a:bodyPr wrap="none" anchor="ctr"/>
          <a:lstStyle/>
          <a:p>
            <a:endParaRPr lang="it-IT"/>
          </a:p>
        </p:txBody>
      </p:sp>
      <p:sp>
        <p:nvSpPr>
          <p:cNvPr id="11272" name="AutoShape 8"/>
          <p:cNvSpPr>
            <a:spLocks noChangeArrowheads="1"/>
          </p:cNvSpPr>
          <p:nvPr/>
        </p:nvSpPr>
        <p:spPr bwMode="auto">
          <a:xfrm>
            <a:off x="1908175" y="3390900"/>
            <a:ext cx="201613" cy="407988"/>
          </a:xfrm>
          <a:custGeom>
            <a:avLst/>
            <a:gdLst>
              <a:gd name="G0" fmla="min 562 1136"/>
              <a:gd name="G1" fmla="*/ 34464 1136 1"/>
              <a:gd name="G2" fmla="*/ G1 1 G0"/>
              <a:gd name="G3" fmla="+- 0 0 50000"/>
              <a:gd name="G4" fmla="+- 34464 0 50000"/>
              <a:gd name="G5" fmla="?: G4 50000 34464"/>
              <a:gd name="G6" fmla="?: G3 0 G4"/>
              <a:gd name="G7" fmla="+- 0 0 50000"/>
              <a:gd name="G8" fmla="+- G2 0 50000"/>
              <a:gd name="G9" fmla="?: G8 50000 G2"/>
              <a:gd name="G10" fmla="?: G7 0 G8"/>
              <a:gd name="G11" fmla="*/ G0 G10 1"/>
              <a:gd name="G12" fmla="*/ G11 1 34464"/>
              <a:gd name="G13" fmla="+- 1136 0 G12"/>
              <a:gd name="G14" fmla="*/ 562 G6 1"/>
              <a:gd name="G15" fmla="*/ G14 1 3392"/>
              <a:gd name="G16" fmla="*/ 562 1 2"/>
              <a:gd name="G17" fmla="+- G16 0 G15"/>
              <a:gd name="G18" fmla="+- G16 G15 0"/>
              <a:gd name="G19" fmla="+- G18 0 0"/>
              <a:gd name="G20" fmla="*/ 562 1 2"/>
              <a:gd name="G21" fmla="*/ G17 G12 1"/>
              <a:gd name="G22" fmla="*/ G21 1 G20"/>
              <a:gd name="G23" fmla="+- G13 G22 0"/>
              <a:gd name="G24" fmla="+- G23 0 0"/>
              <a:gd name="G25" fmla="+- 1136 0 0"/>
              <a:gd name="G26" fmla="+- 562 0 0"/>
            </a:gdLst>
            <a:ahLst/>
            <a:cxnLst>
              <a:cxn ang="0">
                <a:pos x="r" y="vc"/>
              </a:cxn>
              <a:cxn ang="5400000">
                <a:pos x="hc" y="b"/>
              </a:cxn>
              <a:cxn ang="10800000">
                <a:pos x="l" y="vc"/>
              </a:cxn>
              <a:cxn ang="16200000">
                <a:pos x="hc" y="t"/>
              </a:cxn>
            </a:cxnLst>
            <a:rect l="0" t="0" r="0" b="0"/>
            <a:pathLst>
              <a:path>
                <a:moveTo>
                  <a:pt x="0" y="815"/>
                </a:moveTo>
                <a:lnTo>
                  <a:pt x="2855" y="815"/>
                </a:lnTo>
                <a:lnTo>
                  <a:pt x="2855" y="0"/>
                </a:lnTo>
                <a:lnTo>
                  <a:pt x="-2293" y="0"/>
                </a:lnTo>
                <a:lnTo>
                  <a:pt x="-2293" y="815"/>
                </a:lnTo>
                <a:lnTo>
                  <a:pt x="562" y="815"/>
                </a:lnTo>
                <a:lnTo>
                  <a:pt x="281" y="1136"/>
                </a:lnTo>
                <a:close/>
              </a:path>
            </a:pathLst>
          </a:custGeom>
          <a:gradFill rotWithShape="0">
            <a:gsLst>
              <a:gs pos="0">
                <a:srgbClr val="3C7AC7"/>
              </a:gs>
              <a:gs pos="100000">
                <a:srgbClr val="2E5F99"/>
              </a:gs>
            </a:gsLst>
            <a:lin ang="5400000" scaled="1"/>
          </a:gradFill>
          <a:ln w="9360" cap="flat">
            <a:solidFill>
              <a:srgbClr val="971A2E"/>
            </a:solidFill>
            <a:round/>
            <a:headEnd/>
            <a:tailEnd/>
          </a:ln>
          <a:effectLst>
            <a:outerShdw dist="23040" dir="5400000" algn="ctr" rotWithShape="0">
              <a:srgbClr val="000000">
                <a:alpha val="35036"/>
              </a:srgbClr>
            </a:outerShdw>
          </a:effectLst>
        </p:spPr>
        <p:txBody>
          <a:bodyPr wrap="none" anchor="ctr"/>
          <a:lstStyle/>
          <a:p>
            <a:endParaRPr lang="it-IT"/>
          </a:p>
        </p:txBody>
      </p:sp>
      <p:graphicFrame>
        <p:nvGraphicFramePr>
          <p:cNvPr id="11273" name="Object 9"/>
          <p:cNvGraphicFramePr>
            <a:graphicFrameLocks noChangeAspect="1"/>
          </p:cNvGraphicFramePr>
          <p:nvPr/>
        </p:nvGraphicFramePr>
        <p:xfrm>
          <a:off x="5548313" y="4784725"/>
          <a:ext cx="3443287" cy="1803400"/>
        </p:xfrm>
        <a:graphic>
          <a:graphicData uri="http://schemas.openxmlformats.org/presentationml/2006/ole">
            <mc:AlternateContent xmlns:mc="http://schemas.openxmlformats.org/markup-compatibility/2006">
              <mc:Choice xmlns:v="urn:schemas-microsoft-com:vml" Requires="v">
                <p:oleObj spid="_x0000_s11275" r:id="rId5" imgW="3444120" imgH="1803240" progId="">
                  <p:embed/>
                </p:oleObj>
              </mc:Choice>
              <mc:Fallback>
                <p:oleObj r:id="rId5" imgW="3444120" imgH="1803240"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313" y="4784725"/>
                        <a:ext cx="3443287" cy="18034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436563" y="176213"/>
            <a:ext cx="7934325"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3600" b="1">
                <a:solidFill>
                  <a:srgbClr val="8A002A"/>
                </a:solidFill>
                <a:latin typeface="Calibri" charset="0"/>
                <a:cs typeface="DejaVu Sans" charset="0"/>
              </a:rPr>
              <a:t>Faculties and University Centres</a:t>
            </a:r>
          </a:p>
        </p:txBody>
      </p:sp>
      <p:sp>
        <p:nvSpPr>
          <p:cNvPr id="12290" name="Rectangle 2"/>
          <p:cNvSpPr>
            <a:spLocks noChangeArrowheads="1"/>
          </p:cNvSpPr>
          <p:nvPr/>
        </p:nvSpPr>
        <p:spPr bwMode="auto">
          <a:xfrm>
            <a:off x="7956550" y="5627688"/>
            <a:ext cx="969963"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1" name="Rectangle 3"/>
          <p:cNvSpPr>
            <a:spLocks noChangeArrowheads="1"/>
          </p:cNvSpPr>
          <p:nvPr/>
        </p:nvSpPr>
        <p:spPr bwMode="auto">
          <a:xfrm>
            <a:off x="1133475" y="4291013"/>
            <a:ext cx="5948363" cy="270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Source Han Sans CN Regular" charset="0"/>
                <a:cs typeface="Source Han Sans CN Regular" charset="0"/>
              </a:defRPr>
            </a:lvl9pPr>
          </a:lstStyle>
          <a:p>
            <a:pPr>
              <a:lnSpc>
                <a:spcPct val="100000"/>
              </a:lnSpc>
            </a:pPr>
            <a:endParaRPr lang="en-US" altLang="it-IT">
              <a:cs typeface="DejaVu Sans" charset="0"/>
            </a:endParaRPr>
          </a:p>
          <a:p>
            <a:pPr>
              <a:lnSpc>
                <a:spcPct val="100000"/>
              </a:lnSpc>
            </a:pPr>
            <a:r>
              <a:rPr lang="en-US" altLang="it-IT">
                <a:latin typeface="Calibri" charset="0"/>
                <a:cs typeface="DejaVu Sans" charset="0"/>
              </a:rPr>
              <a:t>Institute of Management</a:t>
            </a:r>
          </a:p>
          <a:p>
            <a:pPr>
              <a:lnSpc>
                <a:spcPct val="100000"/>
              </a:lnSpc>
            </a:pPr>
            <a:r>
              <a:rPr lang="en-US" altLang="it-IT">
                <a:latin typeface="Calibri" charset="0"/>
                <a:cs typeface="DejaVu Sans" charset="0"/>
              </a:rPr>
              <a:t>Lifelong Learning Institute</a:t>
            </a:r>
          </a:p>
          <a:p>
            <a:pPr>
              <a:lnSpc>
                <a:spcPct val="100000"/>
              </a:lnSpc>
            </a:pPr>
            <a:r>
              <a:rPr lang="en-US" altLang="it-IT">
                <a:latin typeface="Calibri" charset="0"/>
                <a:cs typeface="DejaVu Sans" charset="0"/>
              </a:rPr>
              <a:t>University Research Park , Know-How Centre, Project Centre </a:t>
            </a:r>
          </a:p>
          <a:p>
            <a:pPr>
              <a:lnSpc>
                <a:spcPct val="100000"/>
              </a:lnSpc>
            </a:pPr>
            <a:r>
              <a:rPr lang="en-US" altLang="it-IT">
                <a:latin typeface="Calibri" charset="0"/>
                <a:cs typeface="DejaVu Sans" charset="0"/>
              </a:rPr>
              <a:t>Multimedia Centre, Computing Centre, Publishing House,              </a:t>
            </a:r>
          </a:p>
          <a:p>
            <a:pPr>
              <a:lnSpc>
                <a:spcPct val="100000"/>
              </a:lnSpc>
            </a:pPr>
            <a:r>
              <a:rPr lang="en-US" altLang="it-IT">
                <a:latin typeface="Calibri" charset="0"/>
                <a:cs typeface="DejaVu Sans" charset="0"/>
              </a:rPr>
              <a:t>Student Houses, Academic Sports Centre</a:t>
            </a:r>
          </a:p>
          <a:p>
            <a:pPr>
              <a:lnSpc>
                <a:spcPct val="100000"/>
              </a:lnSpc>
            </a:pPr>
            <a:endParaRPr lang="en-US" altLang="it-IT">
              <a:cs typeface="DejaVu Sans" charset="0"/>
            </a:endParaRPr>
          </a:p>
          <a:p>
            <a:pPr>
              <a:lnSpc>
                <a:spcPct val="100000"/>
              </a:lnSpc>
            </a:pPr>
            <a:r>
              <a:rPr lang="en-US" altLang="it-IT" sz="1900" b="1">
                <a:latin typeface="Calibri" charset="0"/>
                <a:cs typeface="DejaVu Sans" charset="0"/>
              </a:rPr>
              <a:t>                            </a:t>
            </a:r>
          </a:p>
          <a:p>
            <a:pPr>
              <a:lnSpc>
                <a:spcPct val="100000"/>
              </a:lnSpc>
            </a:pPr>
            <a:r>
              <a:rPr lang="en-US" altLang="it-IT" sz="1900" b="1">
                <a:latin typeface="Calibri" charset="0"/>
                <a:cs typeface="DejaVu Sans" charset="0"/>
              </a:rPr>
              <a:t>                                           </a:t>
            </a:r>
          </a:p>
        </p:txBody>
      </p:sp>
      <p:sp>
        <p:nvSpPr>
          <p:cNvPr id="12292" name="Rectangle 4"/>
          <p:cNvSpPr>
            <a:spLocks noChangeArrowheads="1"/>
          </p:cNvSpPr>
          <p:nvPr/>
        </p:nvSpPr>
        <p:spPr bwMode="auto">
          <a:xfrm>
            <a:off x="500063" y="979488"/>
            <a:ext cx="7748587" cy="246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rgbClr val="000000"/>
                </a:solidFill>
                <a:latin typeface="Arial" charset="0"/>
                <a:ea typeface="Source Han Sans CN Regular" charset="0"/>
                <a:cs typeface="Source Han Sans CN Regular" charset="0"/>
              </a:defRPr>
            </a:lvl9pPr>
          </a:lstStyle>
          <a:p>
            <a:pPr algn="just">
              <a:lnSpc>
                <a:spcPct val="100000"/>
              </a:lnSpc>
            </a:pPr>
            <a:r>
              <a:rPr lang="en-US" altLang="it-IT" b="1">
                <a:cs typeface="DejaVu Sans" charset="0"/>
              </a:rPr>
              <a:t>         </a:t>
            </a:r>
            <a:r>
              <a:rPr lang="en-US" altLang="it-IT" b="1">
                <a:latin typeface="Calibri" charset="0"/>
                <a:cs typeface="DejaVu Sans" charset="0"/>
              </a:rPr>
              <a:t>Faculty of Civil Engineering</a:t>
            </a:r>
          </a:p>
          <a:p>
            <a:pPr>
              <a:lnSpc>
                <a:spcPct val="100000"/>
              </a:lnSpc>
            </a:pPr>
            <a:r>
              <a:rPr lang="en-US" altLang="it-IT" b="1">
                <a:latin typeface="Calibri" charset="0"/>
                <a:cs typeface="DejaVu Sans" charset="0"/>
              </a:rPr>
              <a:t>           Faculty of Mechanical Engineering</a:t>
            </a:r>
          </a:p>
          <a:p>
            <a:pPr>
              <a:lnSpc>
                <a:spcPct val="100000"/>
              </a:lnSpc>
            </a:pPr>
            <a:r>
              <a:rPr lang="en-US" altLang="it-IT" b="1">
                <a:latin typeface="Calibri" charset="0"/>
                <a:cs typeface="DejaVu Sans" charset="0"/>
              </a:rPr>
              <a:t>           Faculty of Electrical Engineering and Information Technology</a:t>
            </a:r>
          </a:p>
          <a:p>
            <a:pPr>
              <a:lnSpc>
                <a:spcPct val="100000"/>
              </a:lnSpc>
            </a:pPr>
            <a:r>
              <a:rPr lang="en-US" altLang="it-IT" b="1">
                <a:latin typeface="Calibri" charset="0"/>
                <a:cs typeface="DejaVu Sans" charset="0"/>
              </a:rPr>
              <a:t>           Faculty of Chemical and Food Technology </a:t>
            </a:r>
          </a:p>
          <a:p>
            <a:pPr>
              <a:lnSpc>
                <a:spcPct val="100000"/>
              </a:lnSpc>
            </a:pPr>
            <a:r>
              <a:rPr lang="en-US" altLang="it-IT" b="1">
                <a:latin typeface="Calibri" charset="0"/>
                <a:cs typeface="DejaVu Sans" charset="0"/>
              </a:rPr>
              <a:t>           Faculty of Architecture</a:t>
            </a:r>
          </a:p>
          <a:p>
            <a:pPr>
              <a:lnSpc>
                <a:spcPct val="100000"/>
              </a:lnSpc>
            </a:pPr>
            <a:r>
              <a:rPr lang="en-US" altLang="it-IT" b="1">
                <a:latin typeface="Calibri" charset="0"/>
                <a:cs typeface="DejaVu Sans" charset="0"/>
              </a:rPr>
              <a:t>           Faculty of Materials Science and Technology  in Trnava</a:t>
            </a:r>
          </a:p>
          <a:p>
            <a:pPr>
              <a:lnSpc>
                <a:spcPct val="100000"/>
              </a:lnSpc>
            </a:pPr>
            <a:r>
              <a:rPr lang="en-US" altLang="it-IT" b="1">
                <a:latin typeface="Calibri" charset="0"/>
                <a:cs typeface="DejaVu Sans" charset="0"/>
              </a:rPr>
              <a:t>           Faculty of Informatics and Information Technologies</a:t>
            </a:r>
            <a:r>
              <a:rPr lang="en-US" altLang="it-IT" sz="1400" b="1">
                <a:solidFill>
                  <a:srgbClr val="800000"/>
                </a:solidFill>
                <a:latin typeface="Calibri" charset="0"/>
                <a:cs typeface="DejaVu Sans" charset="0"/>
              </a:rPr>
              <a:t>      </a:t>
            </a:r>
            <a:r>
              <a:rPr lang="en-US" altLang="it-IT" sz="1400" b="1">
                <a:solidFill>
                  <a:srgbClr val="800000"/>
                </a:solidFill>
                <a:cs typeface="DejaVu Sans" charset="0"/>
              </a:rPr>
              <a:t> </a:t>
            </a:r>
          </a:p>
        </p:txBody>
      </p:sp>
      <p:sp>
        <p:nvSpPr>
          <p:cNvPr id="12293" name="Rectangle 5"/>
          <p:cNvSpPr>
            <a:spLocks noChangeArrowheads="1"/>
          </p:cNvSpPr>
          <p:nvPr/>
        </p:nvSpPr>
        <p:spPr bwMode="auto">
          <a:xfrm>
            <a:off x="754063" y="1747838"/>
            <a:ext cx="249237" cy="214312"/>
          </a:xfrm>
          <a:prstGeom prst="rect">
            <a:avLst/>
          </a:prstGeom>
          <a:gradFill rotWithShape="0">
            <a:gsLst>
              <a:gs pos="0">
                <a:srgbClr val="003399"/>
              </a:gs>
              <a:gs pos="100000">
                <a:srgbClr val="001847"/>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4" name="Rectangle 6"/>
          <p:cNvSpPr>
            <a:spLocks noChangeArrowheads="1"/>
          </p:cNvSpPr>
          <p:nvPr/>
        </p:nvSpPr>
        <p:spPr bwMode="auto">
          <a:xfrm>
            <a:off x="771525" y="1395413"/>
            <a:ext cx="236538" cy="214312"/>
          </a:xfrm>
          <a:prstGeom prst="rect">
            <a:avLst/>
          </a:prstGeom>
          <a:gradFill rotWithShape="0">
            <a:gsLst>
              <a:gs pos="0">
                <a:srgbClr val="777777"/>
              </a:gs>
              <a:gs pos="100000">
                <a:srgbClr val="373737"/>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5" name="Rectangle 7"/>
          <p:cNvSpPr>
            <a:spLocks noChangeArrowheads="1"/>
          </p:cNvSpPr>
          <p:nvPr/>
        </p:nvSpPr>
        <p:spPr bwMode="auto">
          <a:xfrm>
            <a:off x="763588" y="1023938"/>
            <a:ext cx="238125" cy="214312"/>
          </a:xfrm>
          <a:prstGeom prst="rect">
            <a:avLst/>
          </a:prstGeom>
          <a:gradFill rotWithShape="0">
            <a:gsLst>
              <a:gs pos="0">
                <a:srgbClr val="D99694"/>
              </a:gs>
              <a:gs pos="100000">
                <a:srgbClr val="762F00"/>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6" name="Rectangle 8"/>
          <p:cNvSpPr>
            <a:spLocks noChangeArrowheads="1"/>
          </p:cNvSpPr>
          <p:nvPr/>
        </p:nvSpPr>
        <p:spPr bwMode="auto">
          <a:xfrm>
            <a:off x="765175" y="2116138"/>
            <a:ext cx="238125" cy="214312"/>
          </a:xfrm>
          <a:prstGeom prst="rect">
            <a:avLst/>
          </a:prstGeom>
          <a:gradFill rotWithShape="0">
            <a:gsLst>
              <a:gs pos="0">
                <a:srgbClr val="FFCC00"/>
              </a:gs>
              <a:gs pos="100000">
                <a:srgbClr val="765E00"/>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7" name="Rectangle 9"/>
          <p:cNvSpPr>
            <a:spLocks noChangeArrowheads="1"/>
          </p:cNvSpPr>
          <p:nvPr/>
        </p:nvSpPr>
        <p:spPr bwMode="auto">
          <a:xfrm>
            <a:off x="765175" y="2446338"/>
            <a:ext cx="238125" cy="214312"/>
          </a:xfrm>
          <a:prstGeom prst="rect">
            <a:avLst/>
          </a:prstGeom>
          <a:gradFill rotWithShape="0">
            <a:gsLst>
              <a:gs pos="0">
                <a:srgbClr val="008000"/>
              </a:gs>
              <a:gs pos="100000">
                <a:srgbClr val="003B00"/>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8" name="Rectangle 10"/>
          <p:cNvSpPr>
            <a:spLocks noChangeArrowheads="1"/>
          </p:cNvSpPr>
          <p:nvPr/>
        </p:nvSpPr>
        <p:spPr bwMode="auto">
          <a:xfrm>
            <a:off x="765175" y="2779713"/>
            <a:ext cx="244475" cy="215900"/>
          </a:xfrm>
          <a:prstGeom prst="rect">
            <a:avLst/>
          </a:prstGeom>
          <a:gradFill rotWithShape="0">
            <a:gsLst>
              <a:gs pos="0">
                <a:srgbClr val="CC0000"/>
              </a:gs>
              <a:gs pos="100000">
                <a:srgbClr val="5E0000"/>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9" name="Rectangle 11"/>
          <p:cNvSpPr>
            <a:spLocks noChangeArrowheads="1"/>
          </p:cNvSpPr>
          <p:nvPr/>
        </p:nvSpPr>
        <p:spPr bwMode="auto">
          <a:xfrm>
            <a:off x="766763" y="3141663"/>
            <a:ext cx="242887" cy="214312"/>
          </a:xfrm>
          <a:prstGeom prst="rect">
            <a:avLst/>
          </a:prstGeom>
          <a:gradFill rotWithShape="0">
            <a:gsLst>
              <a:gs pos="0">
                <a:srgbClr val="0099CC"/>
              </a:gs>
              <a:gs pos="100000">
                <a:srgbClr val="00475E"/>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1230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650" y="3514725"/>
            <a:ext cx="1782763"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1" name="Picture 13"/>
          <p:cNvPicPr>
            <a:picLocks noChangeAspect="1" noChangeArrowheads="1"/>
          </p:cNvPicPr>
          <p:nvPr/>
        </p:nvPicPr>
        <p:blipFill>
          <a:blip r:embed="rId4">
            <a:extLst>
              <a:ext uri="{28A0092B-C50C-407E-A947-70E740481C1C}">
                <a14:useLocalDpi xmlns:a14="http://schemas.microsoft.com/office/drawing/2010/main" val="0"/>
              </a:ext>
            </a:extLst>
          </a:blip>
          <a:srcRect l="6024" t="11168" b="11409"/>
          <a:stretch>
            <a:fillRect/>
          </a:stretch>
        </p:blipFill>
        <p:spPr bwMode="auto">
          <a:xfrm>
            <a:off x="0" y="3540125"/>
            <a:ext cx="1347788" cy="920750"/>
          </a:xfrm>
          <a:prstGeom prst="rect">
            <a:avLst/>
          </a:prstGeom>
          <a:noFill/>
          <a:ln>
            <a:noFill/>
          </a:ln>
          <a:effectLst/>
          <a:extLst>
            <a:ext uri="{909E8E84-426E-40DD-AFC4-6F175D3DCCD1}">
              <a14:hiddenFill xmlns:a14="http://schemas.microsoft.com/office/drawing/2010/main">
                <a:blipFill dpi="0" rotWithShape="0">
                  <a:blip/>
                  <a:srcRect l="6024" t="11168" b="11409"/>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313" y="3540125"/>
            <a:ext cx="1266825" cy="91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l="9680" t="3307" b="24747"/>
          <a:stretch>
            <a:fillRect/>
          </a:stretch>
        </p:blipFill>
        <p:spPr bwMode="auto">
          <a:xfrm>
            <a:off x="2378075" y="3536950"/>
            <a:ext cx="1404938" cy="920750"/>
          </a:xfrm>
          <a:prstGeom prst="rect">
            <a:avLst/>
          </a:prstGeom>
          <a:noFill/>
          <a:ln>
            <a:noFill/>
          </a:ln>
          <a:effectLst/>
          <a:extLst>
            <a:ext uri="{909E8E84-426E-40DD-AFC4-6F175D3DCCD1}">
              <a14:hiddenFill xmlns:a14="http://schemas.microsoft.com/office/drawing/2010/main">
                <a:blipFill dpi="0" rotWithShape="0">
                  <a:blip/>
                  <a:srcRect l="9680" t="3307" b="2474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25" y="3532188"/>
            <a:ext cx="1462088" cy="930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5700" y="3522663"/>
            <a:ext cx="1385888" cy="930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6"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b="18051"/>
          <a:stretch>
            <a:fillRect/>
          </a:stretch>
        </p:blipFill>
        <p:spPr bwMode="auto">
          <a:xfrm>
            <a:off x="6353175" y="3522663"/>
            <a:ext cx="1447800" cy="930275"/>
          </a:xfrm>
          <a:prstGeom prst="rect">
            <a:avLst/>
          </a:prstGeom>
          <a:noFill/>
          <a:ln>
            <a:noFill/>
          </a:ln>
          <a:effectLst/>
          <a:extLst>
            <a:ext uri="{909E8E84-426E-40DD-AFC4-6F175D3DCCD1}">
              <a14:hiddenFill xmlns:a14="http://schemas.microsoft.com/office/drawing/2010/main">
                <a:blipFill dpi="0" rotWithShape="0">
                  <a:blip/>
                  <a:srcRect b="18051"/>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98463" y="803275"/>
            <a:ext cx="8185150" cy="529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gn="just">
              <a:lnSpc>
                <a:spcPct val="100000"/>
              </a:lnSpc>
            </a:pPr>
            <a:r>
              <a:rPr lang="en-US" altLang="it-IT" sz="1900" b="1">
                <a:latin typeface="Calibri" charset="0"/>
                <a:cs typeface="DejaVu Sans" charset="0"/>
              </a:rPr>
              <a:t>Building services</a:t>
            </a:r>
            <a:r>
              <a:rPr lang="en-US" altLang="it-IT" sz="1900">
                <a:latin typeface="Calibri" charset="0"/>
                <a:cs typeface="DejaVu Sans" charset="0"/>
              </a:rPr>
              <a:t> study program</a:t>
            </a:r>
          </a:p>
          <a:p>
            <a:pPr algn="just">
              <a:lnSpc>
                <a:spcPct val="100000"/>
              </a:lnSpc>
            </a:pPr>
            <a:endParaRPr lang="en-US" altLang="it-IT" sz="1900">
              <a:cs typeface="DejaVu Sans" charset="0"/>
            </a:endParaRPr>
          </a:p>
          <a:p>
            <a:pPr algn="just">
              <a:lnSpc>
                <a:spcPct val="100000"/>
              </a:lnSpc>
            </a:pPr>
            <a:r>
              <a:rPr lang="en-US" altLang="it-IT" sz="1900">
                <a:latin typeface="Calibri" charset="0"/>
                <a:cs typeface="DejaVu Sans" charset="0"/>
              </a:rPr>
              <a:t>Field of study:  SVF 5.1.4 Building Structures </a:t>
            </a:r>
          </a:p>
          <a:p>
            <a:pPr algn="just">
              <a:lnSpc>
                <a:spcPct val="100000"/>
              </a:lnSpc>
            </a:pPr>
            <a:r>
              <a:rPr lang="en-US" altLang="it-IT" sz="1900">
                <a:latin typeface="Calibri" charset="0"/>
                <a:cs typeface="DejaVu Sans" charset="0"/>
              </a:rPr>
              <a:t>Faculty:  Faculty of Civil Engineering </a:t>
            </a:r>
          </a:p>
          <a:p>
            <a:pPr algn="just">
              <a:lnSpc>
                <a:spcPct val="100000"/>
              </a:lnSpc>
            </a:pPr>
            <a:r>
              <a:rPr lang="en-US" altLang="it-IT" sz="1900">
                <a:latin typeface="Calibri" charset="0"/>
                <a:cs typeface="DejaVu Sans" charset="0"/>
              </a:rPr>
              <a:t>Study Mode &amp; length of study (years):  full-time (2) </a:t>
            </a:r>
          </a:p>
          <a:p>
            <a:pPr algn="just">
              <a:lnSpc>
                <a:spcPct val="100000"/>
              </a:lnSpc>
            </a:pPr>
            <a:r>
              <a:rPr lang="en-US" altLang="it-IT" sz="1900">
                <a:latin typeface="Calibri" charset="0"/>
                <a:cs typeface="DejaVu Sans" charset="0"/>
              </a:rPr>
              <a:t>Language in which the course is taught:  slovak </a:t>
            </a:r>
          </a:p>
          <a:p>
            <a:pPr algn="just">
              <a:lnSpc>
                <a:spcPct val="100000"/>
              </a:lnSpc>
            </a:pPr>
            <a:r>
              <a:rPr lang="en-US" altLang="it-IT" sz="1900">
                <a:latin typeface="Calibri" charset="0"/>
                <a:cs typeface="DejaVu Sans" charset="0"/>
              </a:rPr>
              <a:t>Qualification awarded:  inžinier (Ing.)</a:t>
            </a:r>
          </a:p>
          <a:p>
            <a:pPr algn="just">
              <a:lnSpc>
                <a:spcPct val="100000"/>
              </a:lnSpc>
            </a:pPr>
            <a:r>
              <a:rPr lang="en-US" altLang="it-IT" sz="1900">
                <a:latin typeface="Calibri" charset="0"/>
                <a:cs typeface="DejaVu Sans" charset="0"/>
              </a:rPr>
              <a:t>Level of qualification:  2nd cycle </a:t>
            </a:r>
          </a:p>
          <a:p>
            <a:pPr algn="just">
              <a:lnSpc>
                <a:spcPct val="100000"/>
              </a:lnSpc>
            </a:pPr>
            <a:endParaRPr lang="en-US" altLang="it-IT" sz="1900">
              <a:cs typeface="DejaVu Sans" charset="0"/>
            </a:endParaRPr>
          </a:p>
          <a:p>
            <a:pPr algn="just">
              <a:lnSpc>
                <a:spcPct val="100000"/>
              </a:lnSpc>
            </a:pPr>
            <a:r>
              <a:rPr lang="en-US" altLang="it-IT" sz="1900" b="1">
                <a:latin typeface="Calibri" charset="0"/>
                <a:cs typeface="DejaVu Sans" charset="0"/>
              </a:rPr>
              <a:t>Key Learning Outcomes: </a:t>
            </a:r>
          </a:p>
          <a:p>
            <a:pPr algn="just">
              <a:lnSpc>
                <a:spcPct val="100000"/>
              </a:lnSpc>
            </a:pPr>
            <a:r>
              <a:rPr lang="en-US" altLang="it-IT" sz="1900">
                <a:latin typeface="Calibri" charset="0"/>
                <a:cs typeface="DejaVu Sans" charset="0"/>
              </a:rPr>
              <a:t>Acquisition of knowledge in field of theory and creation of technical facilities of the buildings and systems of the environment technology in architectural work, acquisition of knowledge on principles of technical facilities of the buildings, physical effects which take place in production and distribution of the heat, electricity and cool within supplying the building with water and sewage, knowledge on interactions between individual systems and facilities of the technology of building environment following the control systems with varying level of control and transfer of information.</a:t>
            </a:r>
          </a:p>
        </p:txBody>
      </p:sp>
      <p:sp>
        <p:nvSpPr>
          <p:cNvPr id="13314" name="Rectangle 2"/>
          <p:cNvSpPr>
            <a:spLocks noChangeArrowheads="1"/>
          </p:cNvSpPr>
          <p:nvPr/>
        </p:nvSpPr>
        <p:spPr bwMode="auto">
          <a:xfrm>
            <a:off x="155575" y="-144463"/>
            <a:ext cx="3032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15" name="Rectangle 3"/>
          <p:cNvSpPr>
            <a:spLocks noChangeArrowheads="1"/>
          </p:cNvSpPr>
          <p:nvPr/>
        </p:nvSpPr>
        <p:spPr bwMode="auto">
          <a:xfrm>
            <a:off x="307975" y="7938"/>
            <a:ext cx="303213"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16" name="Rectangle 4"/>
          <p:cNvSpPr>
            <a:spLocks noChangeArrowheads="1"/>
          </p:cNvSpPr>
          <p:nvPr/>
        </p:nvSpPr>
        <p:spPr bwMode="auto">
          <a:xfrm>
            <a:off x="307975" y="168275"/>
            <a:ext cx="828675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3600" b="1">
                <a:solidFill>
                  <a:srgbClr val="8A002A"/>
                </a:solidFill>
                <a:latin typeface="Calibri" charset="0"/>
                <a:cs typeface="DejaVu Sans" charset="0"/>
              </a:rPr>
              <a:t>Current teaching offer</a:t>
            </a:r>
          </a:p>
        </p:txBody>
      </p:sp>
      <p:sp>
        <p:nvSpPr>
          <p:cNvPr id="13317" name="Rectangle 5"/>
          <p:cNvSpPr>
            <a:spLocks noChangeArrowheads="1"/>
          </p:cNvSpPr>
          <p:nvPr/>
        </p:nvSpPr>
        <p:spPr bwMode="auto">
          <a:xfrm>
            <a:off x="2806700" y="3244850"/>
            <a:ext cx="1841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2800" b="1">
                <a:solidFill>
                  <a:srgbClr val="8A002A"/>
                </a:solidFill>
                <a:latin typeface="Calibri" charset="0"/>
                <a:cs typeface="DejaVu Sans" charset="0"/>
              </a:rPr>
              <a:t>Course structure diagram</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1144588"/>
            <a:ext cx="6327775" cy="2409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3754438"/>
            <a:ext cx="6327775" cy="2320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2800" b="1">
                <a:solidFill>
                  <a:srgbClr val="8A002A"/>
                </a:solidFill>
                <a:latin typeface="Calibri" charset="0"/>
                <a:cs typeface="DejaVu Sans" charset="0"/>
              </a:rPr>
              <a:t>Course structure diagram</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8" y="1246188"/>
            <a:ext cx="6656387" cy="4332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2800" b="1">
                <a:solidFill>
                  <a:srgbClr val="8A002A"/>
                </a:solidFill>
                <a:latin typeface="Calibri" charset="0"/>
                <a:cs typeface="DejaVu Sans" charset="0"/>
              </a:rPr>
              <a:t>Course structure diagram</a:t>
            </a:r>
          </a:p>
        </p:txBody>
      </p:sp>
      <p:sp>
        <p:nvSpPr>
          <p:cNvPr id="16386" name="Rectangle 2"/>
          <p:cNvSpPr>
            <a:spLocks noChangeArrowheads="1"/>
          </p:cNvSpPr>
          <p:nvPr/>
        </p:nvSpPr>
        <p:spPr bwMode="auto">
          <a:xfrm>
            <a:off x="3462338" y="6167438"/>
            <a:ext cx="3992562"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800" b="1">
                <a:cs typeface="DejaVu Sans" charset="0"/>
              </a:rPr>
              <a:t>Vložte názov prezentácie</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1500188"/>
            <a:ext cx="6745287" cy="384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3600" b="1">
                <a:solidFill>
                  <a:srgbClr val="8A002A"/>
                </a:solidFill>
                <a:latin typeface="Calibri" charset="0"/>
                <a:cs typeface="DejaVu Sans" charset="0"/>
              </a:rPr>
              <a:t>Current teaching offer</a:t>
            </a:r>
          </a:p>
          <a:p>
            <a:pPr>
              <a:lnSpc>
                <a:spcPct val="100000"/>
              </a:lnSpc>
            </a:pPr>
            <a:endParaRPr lang="en-US" altLang="it-IT" sz="3600">
              <a:cs typeface="DejaVu Sans" charset="0"/>
            </a:endParaRPr>
          </a:p>
        </p:txBody>
      </p:sp>
      <p:sp>
        <p:nvSpPr>
          <p:cNvPr id="17410" name="Rectangle 2"/>
          <p:cNvSpPr>
            <a:spLocks noChangeArrowheads="1"/>
          </p:cNvSpPr>
          <p:nvPr/>
        </p:nvSpPr>
        <p:spPr bwMode="auto">
          <a:xfrm>
            <a:off x="457200" y="1039813"/>
            <a:ext cx="7802563" cy="436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charset="0"/>
                <a:ea typeface="Source Han Sans CN Regular" charset="0"/>
                <a:cs typeface="Source Han Sans CN Regular" charset="0"/>
              </a:defRPr>
            </a:lvl9pPr>
          </a:lstStyle>
          <a:p>
            <a:pPr>
              <a:lnSpc>
                <a:spcPct val="100000"/>
              </a:lnSpc>
            </a:pPr>
            <a:r>
              <a:rPr lang="en-US" altLang="it-IT" sz="1900" b="1">
                <a:latin typeface="Calibri" charset="0"/>
                <a:cs typeface="DejaVu Sans" charset="0"/>
              </a:rPr>
              <a:t>Theory and environmental technology of buildings </a:t>
            </a:r>
            <a:r>
              <a:rPr lang="en-US" altLang="it-IT" sz="1900">
                <a:latin typeface="Calibri" charset="0"/>
                <a:cs typeface="DejaVu Sans" charset="0"/>
              </a:rPr>
              <a:t>study programe</a:t>
            </a:r>
          </a:p>
          <a:p>
            <a:pPr>
              <a:lnSpc>
                <a:spcPct val="100000"/>
              </a:lnSpc>
            </a:pPr>
            <a:endParaRPr lang="en-US" altLang="it-IT" sz="1900">
              <a:cs typeface="DejaVu Sans" charset="0"/>
            </a:endParaRPr>
          </a:p>
          <a:p>
            <a:pPr>
              <a:lnSpc>
                <a:spcPct val="100000"/>
              </a:lnSpc>
            </a:pPr>
            <a:r>
              <a:rPr lang="en-US" altLang="it-IT" sz="1900">
                <a:latin typeface="Calibri" charset="0"/>
                <a:cs typeface="DejaVu Sans" charset="0"/>
              </a:rPr>
              <a:t>Field of study:  SVF 5.1.4 Building Structures </a:t>
            </a:r>
          </a:p>
          <a:p>
            <a:pPr>
              <a:lnSpc>
                <a:spcPct val="100000"/>
              </a:lnSpc>
            </a:pPr>
            <a:r>
              <a:rPr lang="en-US" altLang="it-IT" sz="1900">
                <a:latin typeface="Calibri" charset="0"/>
                <a:cs typeface="DejaVu Sans" charset="0"/>
              </a:rPr>
              <a:t>Faculty:  Faculty of Civil Engineering </a:t>
            </a:r>
          </a:p>
          <a:p>
            <a:pPr>
              <a:lnSpc>
                <a:spcPct val="100000"/>
              </a:lnSpc>
            </a:pPr>
            <a:r>
              <a:rPr lang="en-US" altLang="it-IT" sz="1900">
                <a:latin typeface="Calibri" charset="0"/>
                <a:cs typeface="DejaVu Sans" charset="0"/>
              </a:rPr>
              <a:t>Study Mode &amp; length of study (years):  full-time (4), part-time (5) </a:t>
            </a:r>
          </a:p>
          <a:p>
            <a:pPr>
              <a:lnSpc>
                <a:spcPct val="100000"/>
              </a:lnSpc>
            </a:pPr>
            <a:r>
              <a:rPr lang="en-US" altLang="it-IT" sz="1900">
                <a:latin typeface="Calibri" charset="0"/>
                <a:cs typeface="DejaVu Sans" charset="0"/>
              </a:rPr>
              <a:t>Language in which the course is taught:  slovak, english </a:t>
            </a:r>
          </a:p>
          <a:p>
            <a:pPr>
              <a:lnSpc>
                <a:spcPct val="100000"/>
              </a:lnSpc>
            </a:pPr>
            <a:r>
              <a:rPr lang="en-US" altLang="it-IT" sz="1900">
                <a:latin typeface="Calibri" charset="0"/>
                <a:cs typeface="DejaVu Sans" charset="0"/>
              </a:rPr>
              <a:t>Qualification awarded:  doktor (PhD.)</a:t>
            </a:r>
          </a:p>
          <a:p>
            <a:pPr>
              <a:lnSpc>
                <a:spcPct val="100000"/>
              </a:lnSpc>
            </a:pPr>
            <a:r>
              <a:rPr lang="en-US" altLang="it-IT" sz="1900">
                <a:latin typeface="Calibri" charset="0"/>
                <a:cs typeface="DejaVu Sans" charset="0"/>
              </a:rPr>
              <a:t>Level of qualification:  3rd cycle</a:t>
            </a:r>
          </a:p>
          <a:p>
            <a:pPr>
              <a:lnSpc>
                <a:spcPct val="100000"/>
              </a:lnSpc>
            </a:pPr>
            <a:endParaRPr lang="en-US" altLang="it-IT" sz="1900">
              <a:cs typeface="DejaVu Sans" charset="0"/>
            </a:endParaRPr>
          </a:p>
          <a:p>
            <a:pPr>
              <a:lnSpc>
                <a:spcPct val="100000"/>
              </a:lnSpc>
            </a:pPr>
            <a:r>
              <a:rPr lang="en-US" altLang="it-IT" sz="1900" b="1">
                <a:latin typeface="Calibri" charset="0"/>
                <a:cs typeface="DejaVu Sans" charset="0"/>
              </a:rPr>
              <a:t>Key Learning Outcomes: </a:t>
            </a:r>
          </a:p>
          <a:p>
            <a:pPr>
              <a:lnSpc>
                <a:spcPct val="100000"/>
              </a:lnSpc>
            </a:pPr>
            <a:r>
              <a:rPr lang="en-US" altLang="it-IT" sz="1900">
                <a:latin typeface="Calibri" charset="0"/>
                <a:cs typeface="DejaVu Sans" charset="0"/>
              </a:rPr>
              <a:t>Acquisition of knowledge on problematics of theory and creation of technics of the environment in the architectural work and in construction as such, on physical phenomenons, which characterize supply of water, gas, heat and cool. Ability to create and experimentally analyse the inner environment in intelligent buildings.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ource Han Sans CN Regular"/>
        <a:cs typeface="Source Han Sans CN Regular"/>
      </a:majorFont>
      <a:minorFont>
        <a:latin typeface="Arial"/>
        <a:ea typeface="Source Han Sans CN Regular"/>
        <a:cs typeface="Source Han Sans CN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ource Han Sans CN Regular"/>
        <a:cs typeface="Source Han Sans CN Regular"/>
      </a:majorFont>
      <a:minorFont>
        <a:latin typeface="Arial"/>
        <a:ea typeface="Source Han Sans CN Regular"/>
        <a:cs typeface="Source Han Sans CN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ource Han Sans CN Regular"/>
        <a:cs typeface="Source Han Sans CN Regular"/>
      </a:majorFont>
      <a:minorFont>
        <a:latin typeface="Arial"/>
        <a:ea typeface="Source Han Sans CN Regular"/>
        <a:cs typeface="Source Han Sans CN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ource Han Sans CN Regular"/>
        <a:cs typeface="Source Han Sans CN Regular"/>
      </a:majorFont>
      <a:minorFont>
        <a:latin typeface="Arial"/>
        <a:ea typeface="Source Han Sans CN Regular"/>
        <a:cs typeface="Source Han Sans CN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ource Han Sans CN Regular"/>
        <a:cs typeface="Source Han Sans CN Regular"/>
      </a:majorFont>
      <a:minorFont>
        <a:latin typeface="Arial"/>
        <a:ea typeface="Source Han Sans CN Regular"/>
        <a:cs typeface="Source Han Sans CN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ource Han Sans CN Regular"/>
        <a:cs typeface="Source Han Sans CN Regular"/>
      </a:majorFont>
      <a:minorFont>
        <a:latin typeface="Arial"/>
        <a:ea typeface="Source Han Sans CN Regular"/>
        <a:cs typeface="Source Han Sans CN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ource Han Sans CN Regular"/>
        <a:cs typeface="Source Han Sans CN Regular"/>
      </a:majorFont>
      <a:minorFont>
        <a:latin typeface="Arial"/>
        <a:ea typeface="Source Han Sans CN Regular"/>
        <a:cs typeface="Source Han Sans CN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STU_prezentacia</Template>
  <TotalTime>0</TotalTime>
  <Words>497</Words>
  <Application>Microsoft Office PowerPoint</Application>
  <PresentationFormat>Presentazione su schermo (4:3)</PresentationFormat>
  <Paragraphs>125</Paragraphs>
  <Slides>13</Slides>
  <Notes>13</Notes>
  <HiddenSlides>0</HiddenSlides>
  <MMClips>0</MMClips>
  <ScaleCrop>false</ScaleCrop>
  <HeadingPairs>
    <vt:vector size="8" baseType="variant">
      <vt:variant>
        <vt:lpstr>Caratteri utilizzati</vt:lpstr>
      </vt:variant>
      <vt:variant>
        <vt:i4>6</vt:i4>
      </vt:variant>
      <vt:variant>
        <vt:lpstr>Tema</vt:lpstr>
      </vt:variant>
      <vt:variant>
        <vt:i4>7</vt:i4>
      </vt:variant>
      <vt:variant>
        <vt:lpstr>Server OLE incorporati</vt:lpstr>
      </vt:variant>
      <vt:variant>
        <vt:i4>0</vt:i4>
      </vt:variant>
      <vt:variant>
        <vt:lpstr>Titoli diapositive</vt:lpstr>
      </vt:variant>
      <vt:variant>
        <vt:i4>13</vt:i4>
      </vt:variant>
    </vt:vector>
  </HeadingPairs>
  <TitlesOfParts>
    <vt:vector size="26" baseType="lpstr">
      <vt:lpstr>Times New Roman</vt:lpstr>
      <vt:lpstr>Arial</vt:lpstr>
      <vt:lpstr>Source Han Sans CN Regular</vt:lpstr>
      <vt:lpstr>DejaVu Sans</vt:lpstr>
      <vt:lpstr>Calibri</vt:lpstr>
      <vt:lpstr>+mn-ea</vt:lpstr>
      <vt:lpstr>Tema di Office</vt:lpstr>
      <vt:lpstr>Tema di Office</vt:lpstr>
      <vt:lpstr>Tema di Office</vt:lpstr>
      <vt:lpstr>Tema di Office</vt:lpstr>
      <vt:lpstr>Tema di Office</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SLOVAK UNIVERSITY OF TECHNOLOGY IN BRATISLAVA</dc:title>
  <dc:creator>hornak</dc:creator>
  <cp:lastModifiedBy>unige</cp:lastModifiedBy>
  <cp:revision>210</cp:revision>
  <cp:lastPrinted>2015-09-21T09:22:01Z</cp:lastPrinted>
  <dcterms:created xsi:type="dcterms:W3CDTF">2012-10-08T10:40:26Z</dcterms:created>
  <dcterms:modified xsi:type="dcterms:W3CDTF">2016-02-22T09:16:51Z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vt:i4>
  </property>
  <property fmtid="{D5CDD505-2E9C-101B-9397-08002B2CF9AE}" pid="8" name="PresentationFormat">
    <vt:lpwstr>Prezentácia na obrazovke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