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22"/>
  </p:notesMasterIdLst>
  <p:handoutMasterIdLst>
    <p:handoutMasterId r:id="rId23"/>
  </p:handoutMasterIdLst>
  <p:sldIdLst>
    <p:sldId id="406" r:id="rId2"/>
    <p:sldId id="407" r:id="rId3"/>
    <p:sldId id="358" r:id="rId4"/>
    <p:sldId id="433" r:id="rId5"/>
    <p:sldId id="478" r:id="rId6"/>
    <p:sldId id="479" r:id="rId7"/>
    <p:sldId id="477" r:id="rId8"/>
    <p:sldId id="380" r:id="rId9"/>
    <p:sldId id="434" r:id="rId10"/>
    <p:sldId id="435" r:id="rId11"/>
    <p:sldId id="437" r:id="rId12"/>
    <p:sldId id="480" r:id="rId13"/>
    <p:sldId id="481" r:id="rId14"/>
    <p:sldId id="482" r:id="rId15"/>
    <p:sldId id="439" r:id="rId16"/>
    <p:sldId id="440" r:id="rId17"/>
    <p:sldId id="441" r:id="rId18"/>
    <p:sldId id="442" r:id="rId19"/>
    <p:sldId id="483" r:id="rId20"/>
    <p:sldId id="484" r:id="rId21"/>
  </p:sldIdLst>
  <p:sldSz cx="9906000" cy="6858000" type="A4"/>
  <p:notesSz cx="6735763" cy="9866313"/>
  <p:defaultTextStyle>
    <a:defPPr>
      <a:defRPr lang="it-IT"/>
    </a:defPPr>
    <a:lvl1pPr algn="l" rtl="0" eaLnBrk="0" fontAlgn="base" hangingPunct="0">
      <a:spcBef>
        <a:spcPct val="0"/>
      </a:spcBef>
      <a:spcAft>
        <a:spcPct val="0"/>
      </a:spcAft>
      <a:defRPr sz="2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itchFamily="34" charset="0"/>
        <a:ea typeface="+mn-ea"/>
        <a:cs typeface="+mn-cs"/>
      </a:defRPr>
    </a:lvl5pPr>
    <a:lvl6pPr marL="2286000" algn="l" defTabSz="914400" rtl="0" eaLnBrk="1" latinLnBrk="0" hangingPunct="1">
      <a:defRPr sz="2000" kern="1200">
        <a:solidFill>
          <a:schemeClr val="tx1"/>
        </a:solidFill>
        <a:latin typeface="Arial" pitchFamily="34" charset="0"/>
        <a:ea typeface="+mn-ea"/>
        <a:cs typeface="+mn-cs"/>
      </a:defRPr>
    </a:lvl6pPr>
    <a:lvl7pPr marL="2743200" algn="l" defTabSz="914400" rtl="0" eaLnBrk="1" latinLnBrk="0" hangingPunct="1">
      <a:defRPr sz="2000" kern="1200">
        <a:solidFill>
          <a:schemeClr val="tx1"/>
        </a:solidFill>
        <a:latin typeface="Arial" pitchFamily="34" charset="0"/>
        <a:ea typeface="+mn-ea"/>
        <a:cs typeface="+mn-cs"/>
      </a:defRPr>
    </a:lvl7pPr>
    <a:lvl8pPr marL="3200400" algn="l" defTabSz="914400" rtl="0" eaLnBrk="1" latinLnBrk="0" hangingPunct="1">
      <a:defRPr sz="2000" kern="1200">
        <a:solidFill>
          <a:schemeClr val="tx1"/>
        </a:solidFill>
        <a:latin typeface="Arial" pitchFamily="34" charset="0"/>
        <a:ea typeface="+mn-ea"/>
        <a:cs typeface="+mn-cs"/>
      </a:defRPr>
    </a:lvl8pPr>
    <a:lvl9pPr marL="3657600" algn="l" defTabSz="914400" rtl="0" eaLnBrk="1" latinLnBrk="0" hangingPunct="1">
      <a:defRPr sz="20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D1F0FF"/>
    <a:srgbClr val="FF3300"/>
    <a:srgbClr val="CBCBCB"/>
    <a:srgbClr val="DDDDDD"/>
    <a:srgbClr val="990066"/>
    <a:srgbClr val="00CC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2" autoAdjust="0"/>
    <p:restoredTop sz="94624" autoAdjust="0"/>
  </p:normalViewPr>
  <p:slideViewPr>
    <p:cSldViewPr>
      <p:cViewPr>
        <p:scale>
          <a:sx n="100" d="100"/>
          <a:sy n="100" d="100"/>
        </p:scale>
        <p:origin x="-150" y="-192"/>
      </p:cViewPr>
      <p:guideLst>
        <p:guide orient="horz" pos="4065"/>
        <p:guide/>
      </p:guideLst>
    </p:cSldViewPr>
  </p:slideViewPr>
  <p:outlineViewPr>
    <p:cViewPr>
      <p:scale>
        <a:sx n="100" d="100"/>
        <a:sy n="100" d="100"/>
      </p:scale>
      <p:origin x="132" y="0"/>
    </p:cViewPr>
  </p:outlineViewPr>
  <p:notesTextViewPr>
    <p:cViewPr>
      <p:scale>
        <a:sx n="75" d="100"/>
        <a:sy n="75" d="100"/>
      </p:scale>
      <p:origin x="0" y="0"/>
    </p:cViewPr>
  </p:notesTextViewPr>
  <p:sorterViewPr>
    <p:cViewPr>
      <p:scale>
        <a:sx n="66" d="100"/>
        <a:sy n="66" d="100"/>
      </p:scale>
      <p:origin x="0" y="0"/>
    </p:cViewPr>
  </p:sorterViewPr>
  <p:notesViewPr>
    <p:cSldViewPr>
      <p:cViewPr varScale="1">
        <p:scale>
          <a:sx n="65" d="100"/>
          <a:sy n="65" d="100"/>
        </p:scale>
        <p:origin x="-2904" y="-108"/>
      </p:cViewPr>
      <p:guideLst>
        <p:guide orient="horz" pos="3106"/>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17825" cy="460375"/>
          </a:xfrm>
          <a:prstGeom prst="rect">
            <a:avLst/>
          </a:prstGeom>
          <a:noFill/>
          <a:ln w="9525">
            <a:noFill/>
            <a:miter lim="800000"/>
            <a:headEnd/>
            <a:tailEnd/>
          </a:ln>
          <a:effectLst/>
        </p:spPr>
        <p:txBody>
          <a:bodyPr vert="horz" wrap="square" lIns="91470" tIns="45734" rIns="91470" bIns="45734" numCol="1" anchor="t" anchorCtr="0" compatLnSpc="1">
            <a:prstTxWarp prst="textNoShape">
              <a:avLst/>
            </a:prstTxWarp>
          </a:bodyPr>
          <a:lstStyle>
            <a:lvl1pPr defTabSz="915988">
              <a:defRPr sz="1200" b="0">
                <a:latin typeface="Times New Roman" pitchFamily="18" charset="0"/>
              </a:defRPr>
            </a:lvl1pPr>
          </a:lstStyle>
          <a:p>
            <a:pPr>
              <a:defRPr/>
            </a:pPr>
            <a:endParaRPr lang="it-IT"/>
          </a:p>
        </p:txBody>
      </p:sp>
      <p:sp>
        <p:nvSpPr>
          <p:cNvPr id="17411" name="Rectangle 3"/>
          <p:cNvSpPr>
            <a:spLocks noGrp="1" noChangeArrowheads="1"/>
          </p:cNvSpPr>
          <p:nvPr>
            <p:ph type="dt" sz="quarter" idx="1"/>
          </p:nvPr>
        </p:nvSpPr>
        <p:spPr bwMode="auto">
          <a:xfrm>
            <a:off x="3817938" y="0"/>
            <a:ext cx="2917825" cy="460375"/>
          </a:xfrm>
          <a:prstGeom prst="rect">
            <a:avLst/>
          </a:prstGeom>
          <a:noFill/>
          <a:ln w="9525">
            <a:noFill/>
            <a:miter lim="800000"/>
            <a:headEnd/>
            <a:tailEnd/>
          </a:ln>
          <a:effectLst/>
        </p:spPr>
        <p:txBody>
          <a:bodyPr vert="horz" wrap="square" lIns="91470" tIns="45734" rIns="91470" bIns="45734" numCol="1" anchor="t" anchorCtr="0" compatLnSpc="1">
            <a:prstTxWarp prst="textNoShape">
              <a:avLst/>
            </a:prstTxWarp>
          </a:bodyPr>
          <a:lstStyle>
            <a:lvl1pPr algn="r" defTabSz="915988">
              <a:defRPr sz="1200" b="0">
                <a:latin typeface="Times New Roman" pitchFamily="18" charset="0"/>
              </a:defRPr>
            </a:lvl1pPr>
          </a:lstStyle>
          <a:p>
            <a:pPr>
              <a:defRPr/>
            </a:pPr>
            <a:endParaRPr lang="it-IT"/>
          </a:p>
        </p:txBody>
      </p:sp>
      <p:sp>
        <p:nvSpPr>
          <p:cNvPr id="17412" name="Rectangle 4"/>
          <p:cNvSpPr>
            <a:spLocks noGrp="1" noChangeArrowheads="1"/>
          </p:cNvSpPr>
          <p:nvPr>
            <p:ph type="ftr" sz="quarter" idx="2"/>
          </p:nvPr>
        </p:nvSpPr>
        <p:spPr bwMode="auto">
          <a:xfrm>
            <a:off x="0" y="9383713"/>
            <a:ext cx="2917825" cy="461962"/>
          </a:xfrm>
          <a:prstGeom prst="rect">
            <a:avLst/>
          </a:prstGeom>
          <a:noFill/>
          <a:ln w="9525">
            <a:noFill/>
            <a:miter lim="800000"/>
            <a:headEnd/>
            <a:tailEnd/>
          </a:ln>
          <a:effectLst/>
        </p:spPr>
        <p:txBody>
          <a:bodyPr vert="horz" wrap="square" lIns="91470" tIns="45734" rIns="91470" bIns="45734" numCol="1" anchor="b" anchorCtr="0" compatLnSpc="1">
            <a:prstTxWarp prst="textNoShape">
              <a:avLst/>
            </a:prstTxWarp>
          </a:bodyPr>
          <a:lstStyle>
            <a:lvl1pPr defTabSz="915988">
              <a:defRPr sz="1200" b="0">
                <a:latin typeface="Times New Roman" pitchFamily="18" charset="0"/>
              </a:defRPr>
            </a:lvl1pPr>
          </a:lstStyle>
          <a:p>
            <a:pPr>
              <a:defRPr/>
            </a:pPr>
            <a:endParaRPr lang="it-IT"/>
          </a:p>
        </p:txBody>
      </p:sp>
      <p:sp>
        <p:nvSpPr>
          <p:cNvPr id="17413" name="Rectangle 5"/>
          <p:cNvSpPr>
            <a:spLocks noGrp="1" noChangeArrowheads="1"/>
          </p:cNvSpPr>
          <p:nvPr>
            <p:ph type="sldNum" sz="quarter" idx="3"/>
          </p:nvPr>
        </p:nvSpPr>
        <p:spPr bwMode="auto">
          <a:xfrm>
            <a:off x="3817938" y="9383713"/>
            <a:ext cx="2917825" cy="461962"/>
          </a:xfrm>
          <a:prstGeom prst="rect">
            <a:avLst/>
          </a:prstGeom>
          <a:noFill/>
          <a:ln w="9525">
            <a:noFill/>
            <a:miter lim="800000"/>
            <a:headEnd/>
            <a:tailEnd/>
          </a:ln>
          <a:effectLst/>
        </p:spPr>
        <p:txBody>
          <a:bodyPr vert="horz" wrap="square" lIns="91470" tIns="45734" rIns="91470" bIns="45734" numCol="1" anchor="b" anchorCtr="0" compatLnSpc="1">
            <a:prstTxWarp prst="textNoShape">
              <a:avLst/>
            </a:prstTxWarp>
          </a:bodyPr>
          <a:lstStyle>
            <a:lvl1pPr algn="r" defTabSz="915988">
              <a:defRPr sz="1200" b="0">
                <a:latin typeface="Times New Roman" pitchFamily="18" charset="0"/>
              </a:defRPr>
            </a:lvl1pPr>
          </a:lstStyle>
          <a:p>
            <a:pPr>
              <a:defRPr/>
            </a:pPr>
            <a:fld id="{FFF838F4-CD9E-43CA-BB75-BCB9BCF7A3AD}" type="slidenum">
              <a:rPr lang="it-IT"/>
              <a:pPr>
                <a:defRPr/>
              </a:pPr>
              <a:t>‹N›</a:t>
            </a:fld>
            <a:endParaRPr lang="it-IT"/>
          </a:p>
        </p:txBody>
      </p:sp>
    </p:spTree>
    <p:extLst>
      <p:ext uri="{BB962C8B-B14F-4D97-AF65-F5344CB8AC3E}">
        <p14:creationId xmlns:p14="http://schemas.microsoft.com/office/powerpoint/2010/main" val="1961154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360207"/>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Rot="1" noChangeArrowheads="1" noTextEdit="1"/>
          </p:cNvSpPr>
          <p:nvPr>
            <p:ph type="sldImg"/>
          </p:nvPr>
        </p:nvSpPr>
        <p:spPr bwMode="auto">
          <a:xfrm>
            <a:off x="696913" y="739775"/>
            <a:ext cx="5345112" cy="37004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noChangeArrowheads="1"/>
          </p:cNvSpPr>
          <p:nvPr>
            <p:ph type="body" idx="1"/>
          </p:nvPr>
        </p:nvSpPr>
        <p:spPr bwMode="auto">
          <a:xfrm>
            <a:off x="674688" y="4686300"/>
            <a:ext cx="5386387" cy="44402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4" tIns="45671" rIns="91344" bIns="45671"/>
          <a:lstStyle/>
          <a:p>
            <a:endParaRPr lang="en-GB"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Rot="1" noChangeArrowheads="1" noTextEdit="1"/>
          </p:cNvSpPr>
          <p:nvPr>
            <p:ph type="sldImg"/>
          </p:nvPr>
        </p:nvSpPr>
        <p:spPr bwMode="auto">
          <a:xfrm>
            <a:off x="695325" y="739775"/>
            <a:ext cx="5345113" cy="37004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Rot="1" noChangeArrowheads="1" noTextEdit="1"/>
          </p:cNvSpPr>
          <p:nvPr>
            <p:ph type="sldImg"/>
          </p:nvPr>
        </p:nvSpPr>
        <p:spPr bwMode="auto">
          <a:xfrm>
            <a:off x="695325" y="739775"/>
            <a:ext cx="5345113" cy="37004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Rot="1" noChangeArrowheads="1" noTextEdit="1"/>
          </p:cNvSpPr>
          <p:nvPr>
            <p:ph type="sldImg"/>
          </p:nvPr>
        </p:nvSpPr>
        <p:spPr bwMode="auto">
          <a:xfrm>
            <a:off x="695325" y="739775"/>
            <a:ext cx="5345113" cy="37004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Rot="1" noChangeArrowheads="1" noTextEdit="1"/>
          </p:cNvSpPr>
          <p:nvPr>
            <p:ph type="sldImg"/>
          </p:nvPr>
        </p:nvSpPr>
        <p:spPr bwMode="auto">
          <a:xfrm>
            <a:off x="695325" y="739775"/>
            <a:ext cx="5345113" cy="37004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p:cNvSpPr>
            <a:spLocks noGrp="1"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Rot="1" noChangeArrowheads="1" noTextEdit="1"/>
          </p:cNvSpPr>
          <p:nvPr>
            <p:ph type="sldImg"/>
          </p:nvPr>
        </p:nvSpPr>
        <p:spPr bwMode="auto">
          <a:xfrm>
            <a:off x="695325" y="739775"/>
            <a:ext cx="5345113" cy="37004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Rot="1" noChangeArrowheads="1" noTextEdit="1"/>
          </p:cNvSpPr>
          <p:nvPr>
            <p:ph type="sldImg"/>
          </p:nvPr>
        </p:nvSpPr>
        <p:spPr bwMode="auto">
          <a:xfrm>
            <a:off x="695325" y="739775"/>
            <a:ext cx="5345113" cy="37004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42950" y="2130425"/>
            <a:ext cx="84201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Tree>
    <p:extLst>
      <p:ext uri="{BB962C8B-B14F-4D97-AF65-F5344CB8AC3E}">
        <p14:creationId xmlns:p14="http://schemas.microsoft.com/office/powerpoint/2010/main" val="187857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523104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219950" y="103188"/>
            <a:ext cx="2305050" cy="90805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304800" y="103188"/>
            <a:ext cx="6762750" cy="90805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455326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188292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82638" y="4406900"/>
            <a:ext cx="84201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extLst>
      <p:ext uri="{BB962C8B-B14F-4D97-AF65-F5344CB8AC3E}">
        <p14:creationId xmlns:p14="http://schemas.microsoft.com/office/powerpoint/2010/main" val="1663162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304800" y="103188"/>
            <a:ext cx="4533900" cy="18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91100" y="103188"/>
            <a:ext cx="4533900" cy="18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413834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60651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1231866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7893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5300" y="273050"/>
            <a:ext cx="3259138"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1404051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941513" y="4800600"/>
            <a:ext cx="59436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923951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3"/>
          <p:cNvSpPr>
            <a:spLocks noGrp="1" noChangeArrowheads="1"/>
          </p:cNvSpPr>
          <p:nvPr>
            <p:ph type="title"/>
          </p:nvPr>
        </p:nvSpPr>
        <p:spPr bwMode="auto">
          <a:xfrm>
            <a:off x="304800" y="736600"/>
            <a:ext cx="8077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p>
            <a:pPr lvl="0"/>
            <a:r>
              <a:rPr lang="en-US" altLang="it-IT" smtClean="0"/>
              <a:t>Click to edit Master title style</a:t>
            </a:r>
          </a:p>
        </p:txBody>
      </p:sp>
      <p:sp>
        <p:nvSpPr>
          <p:cNvPr id="1061" name="Rectangle 37"/>
          <p:cNvSpPr>
            <a:spLocks noChangeArrowheads="1"/>
          </p:cNvSpPr>
          <p:nvPr/>
        </p:nvSpPr>
        <p:spPr bwMode="auto">
          <a:xfrm>
            <a:off x="9731375" y="6702425"/>
            <a:ext cx="139700" cy="122238"/>
          </a:xfrm>
          <a:prstGeom prst="rect">
            <a:avLst/>
          </a:prstGeom>
          <a:noFill/>
          <a:ln w="9525">
            <a:noFill/>
            <a:miter lim="800000"/>
            <a:headEnd/>
            <a:tailEnd/>
          </a:ln>
          <a:effectLst/>
        </p:spPr>
        <p:txBody>
          <a:bodyPr wrap="none" lIns="0" tIns="0" rIns="0" bIns="0">
            <a:spAutoFit/>
          </a:bodyPr>
          <a:lstStyle/>
          <a:p>
            <a:pPr algn="r" defTabSz="762000">
              <a:defRPr/>
            </a:pPr>
            <a:fld id="{567A7388-3DC9-49FF-AF94-C29161763DF7}" type="slidenum">
              <a:rPr lang="it-IT" sz="800">
                <a:solidFill>
                  <a:srgbClr val="000000"/>
                </a:solidFill>
                <a:latin typeface="Arial" charset="0"/>
              </a:rPr>
              <a:pPr algn="r" defTabSz="762000">
                <a:defRPr/>
              </a:pPr>
              <a:t>‹N›</a:t>
            </a:fld>
            <a:endParaRPr lang="it-IT" sz="800">
              <a:solidFill>
                <a:srgbClr val="000000"/>
              </a:solidFill>
              <a:latin typeface="Arial" charset="0"/>
            </a:endParaRPr>
          </a:p>
        </p:txBody>
      </p:sp>
      <p:sp>
        <p:nvSpPr>
          <p:cNvPr id="1028" name="Rectangle 39"/>
          <p:cNvSpPr>
            <a:spLocks noGrp="1" noChangeArrowheads="1"/>
          </p:cNvSpPr>
          <p:nvPr>
            <p:ph type="body" idx="1"/>
          </p:nvPr>
        </p:nvSpPr>
        <p:spPr bwMode="auto">
          <a:xfrm>
            <a:off x="304800" y="103188"/>
            <a:ext cx="9220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GB" altLang="it-IT" smtClean="0"/>
          </a:p>
        </p:txBody>
      </p:sp>
      <p:sp>
        <p:nvSpPr>
          <p:cNvPr id="1064" name="Line 40"/>
          <p:cNvSpPr>
            <a:spLocks noChangeShapeType="1"/>
          </p:cNvSpPr>
          <p:nvPr/>
        </p:nvSpPr>
        <p:spPr bwMode="auto">
          <a:xfrm>
            <a:off x="304800" y="1052513"/>
            <a:ext cx="9336088" cy="3175"/>
          </a:xfrm>
          <a:prstGeom prst="line">
            <a:avLst/>
          </a:prstGeom>
          <a:noFill/>
          <a:ln w="2540">
            <a:solidFill>
              <a:srgbClr val="006666"/>
            </a:solidFill>
            <a:round/>
            <a:headEnd/>
            <a:tailEnd/>
          </a:ln>
          <a:effectLst/>
        </p:spPr>
        <p:txBody>
          <a:bodyPr wrap="none" anchor="ctr"/>
          <a:lstStyle/>
          <a:p>
            <a:pPr>
              <a:defRPr/>
            </a:pPr>
            <a:endParaRPr lang="it-IT" b="1">
              <a:latin typeface="Arial" charset="0"/>
            </a:endParaRPr>
          </a:p>
        </p:txBody>
      </p:sp>
      <p:sp>
        <p:nvSpPr>
          <p:cNvPr id="1066" name="Line 42"/>
          <p:cNvSpPr>
            <a:spLocks noChangeShapeType="1"/>
          </p:cNvSpPr>
          <p:nvPr/>
        </p:nvSpPr>
        <p:spPr bwMode="auto">
          <a:xfrm>
            <a:off x="304800" y="6137275"/>
            <a:ext cx="9336088" cy="3175"/>
          </a:xfrm>
          <a:prstGeom prst="line">
            <a:avLst/>
          </a:prstGeom>
          <a:noFill/>
          <a:ln w="2540">
            <a:solidFill>
              <a:srgbClr val="006666"/>
            </a:solidFill>
            <a:round/>
            <a:headEnd/>
            <a:tailEnd/>
          </a:ln>
          <a:effectLst/>
        </p:spPr>
        <p:txBody>
          <a:bodyPr wrap="none" anchor="ctr"/>
          <a:lstStyle/>
          <a:p>
            <a:pPr>
              <a:defRPr/>
            </a:pPr>
            <a:endParaRPr lang="it-IT" b="1">
              <a:latin typeface="Arial" charset="0"/>
            </a:endParaRPr>
          </a:p>
        </p:txBody>
      </p:sp>
      <p:pic>
        <p:nvPicPr>
          <p:cNvPr id="1031" name="Picture 52" descr="su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1625" y="6176963"/>
            <a:ext cx="74295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7" name="Rectangle 53"/>
          <p:cNvSpPr>
            <a:spLocks noChangeArrowheads="1"/>
          </p:cNvSpPr>
          <p:nvPr userDrawn="1"/>
        </p:nvSpPr>
        <p:spPr bwMode="auto">
          <a:xfrm>
            <a:off x="1136650" y="6332538"/>
            <a:ext cx="4926013" cy="182562"/>
          </a:xfrm>
          <a:prstGeom prst="rect">
            <a:avLst/>
          </a:prstGeom>
          <a:noFill/>
          <a:ln w="9525">
            <a:noFill/>
            <a:miter lim="800000"/>
            <a:headEnd/>
            <a:tailEnd/>
          </a:ln>
          <a:effectLst/>
        </p:spPr>
        <p:txBody>
          <a:bodyPr lIns="0" tIns="0" rIns="0" bIns="0">
            <a:spAutoFit/>
          </a:bodyPr>
          <a:lstStyle/>
          <a:p>
            <a:pPr defTabSz="762000">
              <a:defRPr/>
            </a:pPr>
            <a:r>
              <a:rPr lang="en-GB" sz="1200" b="1" dirty="0" err="1">
                <a:latin typeface="Arial" charset="0"/>
              </a:rPr>
              <a:t>Seconda</a:t>
            </a:r>
            <a:r>
              <a:rPr lang="en-GB" sz="1200" b="1" dirty="0">
                <a:latin typeface="Arial" charset="0"/>
              </a:rPr>
              <a:t> </a:t>
            </a:r>
            <a:r>
              <a:rPr lang="en-GB" sz="1200" b="1" dirty="0" err="1">
                <a:latin typeface="Arial" charset="0"/>
              </a:rPr>
              <a:t>Università</a:t>
            </a:r>
            <a:r>
              <a:rPr lang="en-GB" sz="1200" b="1" dirty="0">
                <a:latin typeface="Arial" charset="0"/>
              </a:rPr>
              <a:t> </a:t>
            </a:r>
            <a:r>
              <a:rPr lang="en-GB" sz="1200" b="1" dirty="0" err="1">
                <a:latin typeface="Arial" charset="0"/>
              </a:rPr>
              <a:t>degli</a:t>
            </a:r>
            <a:r>
              <a:rPr lang="en-GB" sz="1200" b="1" dirty="0">
                <a:latin typeface="Arial" charset="0"/>
              </a:rPr>
              <a:t> </a:t>
            </a:r>
            <a:r>
              <a:rPr lang="en-GB" sz="1200" b="1" dirty="0" err="1">
                <a:latin typeface="Arial" charset="0"/>
              </a:rPr>
              <a:t>Studi</a:t>
            </a:r>
            <a:r>
              <a:rPr lang="en-GB" sz="1200" b="1" dirty="0">
                <a:latin typeface="Arial" charset="0"/>
              </a:rPr>
              <a:t> </a:t>
            </a:r>
            <a:r>
              <a:rPr lang="en-GB" sz="1200" b="1" dirty="0" err="1">
                <a:latin typeface="Arial" charset="0"/>
              </a:rPr>
              <a:t>di</a:t>
            </a:r>
            <a:r>
              <a:rPr lang="en-GB" sz="1200" b="1" dirty="0">
                <a:latin typeface="Arial" charset="0"/>
              </a:rPr>
              <a:t> Napoli</a:t>
            </a:r>
            <a:endParaRPr lang="en-US" sz="1200" b="1" dirty="0">
              <a:latin typeface="Arial" charset="0"/>
            </a:endParaRPr>
          </a:p>
        </p:txBody>
      </p:sp>
      <p:sp>
        <p:nvSpPr>
          <p:cNvPr id="1078" name="Rectangle 54"/>
          <p:cNvSpPr>
            <a:spLocks noChangeArrowheads="1"/>
          </p:cNvSpPr>
          <p:nvPr userDrawn="1"/>
        </p:nvSpPr>
        <p:spPr bwMode="auto">
          <a:xfrm>
            <a:off x="1136650" y="6583363"/>
            <a:ext cx="5067300" cy="152400"/>
          </a:xfrm>
          <a:prstGeom prst="rect">
            <a:avLst/>
          </a:prstGeom>
          <a:noFill/>
          <a:ln w="9525">
            <a:noFill/>
            <a:miter lim="800000"/>
            <a:headEnd/>
            <a:tailEnd/>
          </a:ln>
          <a:effectLst/>
        </p:spPr>
        <p:txBody>
          <a:bodyPr lIns="0" tIns="0" rIns="0" bIns="0">
            <a:spAutoFit/>
          </a:bodyPr>
          <a:lstStyle/>
          <a:p>
            <a:pPr defTabSz="762000">
              <a:defRPr/>
            </a:pPr>
            <a:r>
              <a:rPr lang="en-GB" sz="1000" b="1" dirty="0" err="1">
                <a:latin typeface="Arial" charset="0"/>
              </a:rPr>
              <a:t>Dipartimento</a:t>
            </a:r>
            <a:r>
              <a:rPr lang="en-GB" sz="1000" b="1" dirty="0">
                <a:latin typeface="Arial" charset="0"/>
              </a:rPr>
              <a:t> </a:t>
            </a:r>
            <a:r>
              <a:rPr lang="en-GB" sz="1000" b="1" dirty="0" err="1">
                <a:latin typeface="Arial" charset="0"/>
              </a:rPr>
              <a:t>di</a:t>
            </a:r>
            <a:r>
              <a:rPr lang="en-GB" sz="1000" b="1" dirty="0">
                <a:latin typeface="Arial" charset="0"/>
              </a:rPr>
              <a:t> </a:t>
            </a:r>
            <a:r>
              <a:rPr lang="en-GB" sz="1000" b="1" dirty="0" err="1">
                <a:latin typeface="Arial" charset="0"/>
              </a:rPr>
              <a:t>Ingegneria</a:t>
            </a:r>
            <a:r>
              <a:rPr lang="en-GB" sz="1000" b="1" dirty="0">
                <a:latin typeface="Arial" charset="0"/>
              </a:rPr>
              <a:t> </a:t>
            </a:r>
            <a:r>
              <a:rPr lang="en-GB" sz="1000" b="1" dirty="0" err="1">
                <a:latin typeface="Arial" charset="0"/>
              </a:rPr>
              <a:t>Industriale</a:t>
            </a:r>
            <a:r>
              <a:rPr lang="en-GB" sz="1000" b="1" dirty="0">
                <a:latin typeface="Arial" charset="0"/>
              </a:rPr>
              <a:t> e </a:t>
            </a:r>
            <a:r>
              <a:rPr lang="en-GB" sz="1000" b="1" dirty="0" err="1">
                <a:latin typeface="Arial" charset="0"/>
              </a:rPr>
              <a:t>dell’Informazione</a:t>
            </a:r>
            <a:endParaRPr lang="en-US" sz="1000" b="1" dirty="0">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l" defTabSz="762000" rtl="0" eaLnBrk="0" fontAlgn="base" hangingPunct="0">
        <a:spcBef>
          <a:spcPct val="0"/>
        </a:spcBef>
        <a:spcAft>
          <a:spcPct val="0"/>
        </a:spcAft>
        <a:defRPr sz="4400" b="1">
          <a:solidFill>
            <a:schemeClr val="tx1"/>
          </a:solidFill>
          <a:latin typeface="+mj-lt"/>
          <a:ea typeface="+mj-ea"/>
          <a:cs typeface="+mj-cs"/>
        </a:defRPr>
      </a:lvl1pPr>
      <a:lvl2pPr algn="l" defTabSz="762000" rtl="0" eaLnBrk="0" fontAlgn="base" hangingPunct="0">
        <a:spcBef>
          <a:spcPct val="0"/>
        </a:spcBef>
        <a:spcAft>
          <a:spcPct val="0"/>
        </a:spcAft>
        <a:defRPr sz="4400" b="1">
          <a:solidFill>
            <a:schemeClr val="tx1"/>
          </a:solidFill>
          <a:latin typeface="Verdana" pitchFamily="34" charset="0"/>
        </a:defRPr>
      </a:lvl2pPr>
      <a:lvl3pPr algn="l" defTabSz="762000" rtl="0" eaLnBrk="0" fontAlgn="base" hangingPunct="0">
        <a:spcBef>
          <a:spcPct val="0"/>
        </a:spcBef>
        <a:spcAft>
          <a:spcPct val="0"/>
        </a:spcAft>
        <a:defRPr sz="4400" b="1">
          <a:solidFill>
            <a:schemeClr val="tx1"/>
          </a:solidFill>
          <a:latin typeface="Verdana" pitchFamily="34" charset="0"/>
        </a:defRPr>
      </a:lvl3pPr>
      <a:lvl4pPr algn="l" defTabSz="762000" rtl="0" eaLnBrk="0" fontAlgn="base" hangingPunct="0">
        <a:spcBef>
          <a:spcPct val="0"/>
        </a:spcBef>
        <a:spcAft>
          <a:spcPct val="0"/>
        </a:spcAft>
        <a:defRPr sz="4400" b="1">
          <a:solidFill>
            <a:schemeClr val="tx1"/>
          </a:solidFill>
          <a:latin typeface="Verdana" pitchFamily="34" charset="0"/>
        </a:defRPr>
      </a:lvl4pPr>
      <a:lvl5pPr algn="l" defTabSz="762000" rtl="0" eaLnBrk="0" fontAlgn="base" hangingPunct="0">
        <a:spcBef>
          <a:spcPct val="0"/>
        </a:spcBef>
        <a:spcAft>
          <a:spcPct val="0"/>
        </a:spcAft>
        <a:defRPr sz="4400" b="1">
          <a:solidFill>
            <a:schemeClr val="tx1"/>
          </a:solidFill>
          <a:latin typeface="Verdana" pitchFamily="34" charset="0"/>
        </a:defRPr>
      </a:lvl5pPr>
      <a:lvl6pPr marL="457200" algn="l" defTabSz="762000" rtl="0" eaLnBrk="0" fontAlgn="base" hangingPunct="0">
        <a:spcBef>
          <a:spcPct val="0"/>
        </a:spcBef>
        <a:spcAft>
          <a:spcPct val="0"/>
        </a:spcAft>
        <a:defRPr b="1">
          <a:solidFill>
            <a:schemeClr val="tx1"/>
          </a:solidFill>
          <a:latin typeface="Verdana" pitchFamily="34" charset="0"/>
        </a:defRPr>
      </a:lvl6pPr>
      <a:lvl7pPr marL="914400" algn="l" defTabSz="762000" rtl="0" eaLnBrk="0" fontAlgn="base" hangingPunct="0">
        <a:spcBef>
          <a:spcPct val="0"/>
        </a:spcBef>
        <a:spcAft>
          <a:spcPct val="0"/>
        </a:spcAft>
        <a:defRPr b="1">
          <a:solidFill>
            <a:schemeClr val="tx1"/>
          </a:solidFill>
          <a:latin typeface="Verdana" pitchFamily="34" charset="0"/>
        </a:defRPr>
      </a:lvl7pPr>
      <a:lvl8pPr marL="1371600" algn="l" defTabSz="762000" rtl="0" eaLnBrk="0" fontAlgn="base" hangingPunct="0">
        <a:spcBef>
          <a:spcPct val="0"/>
        </a:spcBef>
        <a:spcAft>
          <a:spcPct val="0"/>
        </a:spcAft>
        <a:defRPr b="1">
          <a:solidFill>
            <a:schemeClr val="tx1"/>
          </a:solidFill>
          <a:latin typeface="Verdana" pitchFamily="34" charset="0"/>
        </a:defRPr>
      </a:lvl8pPr>
      <a:lvl9pPr marL="1828800" algn="l" defTabSz="762000" rtl="0" eaLnBrk="0" fontAlgn="base" hangingPunct="0">
        <a:spcBef>
          <a:spcPct val="0"/>
        </a:spcBef>
        <a:spcAft>
          <a:spcPct val="0"/>
        </a:spcAft>
        <a:defRPr b="1">
          <a:solidFill>
            <a:schemeClr val="tx1"/>
          </a:solidFill>
          <a:latin typeface="Verdana" pitchFamily="34" charset="0"/>
        </a:defRPr>
      </a:lvl9pPr>
    </p:titleStyle>
    <p:bodyStyle>
      <a:lvl1pPr marL="342900" indent="-342900" algn="l" defTabSz="762000" rtl="0" eaLnBrk="0" fontAlgn="base" hangingPunct="0">
        <a:spcBef>
          <a:spcPct val="0"/>
        </a:spcBef>
        <a:spcAft>
          <a:spcPct val="0"/>
        </a:spcAft>
        <a:buChar char="•"/>
        <a:defRPr sz="1200">
          <a:solidFill>
            <a:schemeClr val="tx1"/>
          </a:solidFill>
          <a:latin typeface="+mn-lt"/>
          <a:ea typeface="+mn-ea"/>
          <a:cs typeface="+mn-cs"/>
        </a:defRPr>
      </a:lvl1pPr>
      <a:lvl2pPr marL="758825" indent="-285750" algn="l" defTabSz="762000" rtl="0" eaLnBrk="0" fontAlgn="base" hangingPunct="0">
        <a:spcBef>
          <a:spcPct val="20000"/>
        </a:spcBef>
        <a:spcAft>
          <a:spcPct val="0"/>
        </a:spcAft>
        <a:buChar char="–"/>
        <a:defRPr sz="2800">
          <a:solidFill>
            <a:schemeClr val="tx1"/>
          </a:solidFill>
          <a:latin typeface="Times New Roman" pitchFamily="18" charset="0"/>
        </a:defRPr>
      </a:lvl2pPr>
      <a:lvl3pPr marL="1177925" indent="-228600" algn="l" defTabSz="762000"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defTabSz="762000"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defTabSz="762000"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defTabSz="762000"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defTabSz="762000"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defTabSz="762000"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defTabSz="762000"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260350" y="992188"/>
            <a:ext cx="9583738" cy="4206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GB" altLang="it-IT" sz="2400">
                <a:latin typeface="Times New Roman" pitchFamily="18" charset="0"/>
              </a:rPr>
              <a:t> </a:t>
            </a:r>
          </a:p>
        </p:txBody>
      </p:sp>
      <p:sp>
        <p:nvSpPr>
          <p:cNvPr id="7171" name="Rectangle 3"/>
          <p:cNvSpPr>
            <a:spLocks noChangeArrowheads="1"/>
          </p:cNvSpPr>
          <p:nvPr/>
        </p:nvSpPr>
        <p:spPr bwMode="auto">
          <a:xfrm>
            <a:off x="704850" y="1628775"/>
            <a:ext cx="8640763" cy="1846263"/>
          </a:xfrm>
          <a:prstGeom prst="rect">
            <a:avLst/>
          </a:prstGeom>
          <a:noFill/>
          <a:ln w="9525">
            <a:noFill/>
            <a:miter lim="800000"/>
            <a:headEnd/>
            <a:tailEnd/>
          </a:ln>
        </p:spPr>
        <p:txBody>
          <a:bodyPr lIns="0" tIns="0" rIns="0" bIns="0">
            <a:spAutoFit/>
          </a:bodyPr>
          <a:lstStyle/>
          <a:p>
            <a:pPr algn="ctr" defTabSz="762000">
              <a:defRPr/>
            </a:pPr>
            <a:r>
              <a:rPr lang="en-US" sz="2400" b="1" cap="all" dirty="0">
                <a:latin typeface="Arial" charset="0"/>
              </a:rPr>
              <a:t>Master Degree in Innovative Technologies in </a:t>
            </a:r>
          </a:p>
          <a:p>
            <a:pPr algn="ctr" defTabSz="762000">
              <a:defRPr/>
            </a:pPr>
            <a:r>
              <a:rPr lang="en-US" sz="2400" b="1" cap="all" dirty="0">
                <a:latin typeface="Arial" charset="0"/>
              </a:rPr>
              <a:t>Energy Efficient Buildings</a:t>
            </a:r>
          </a:p>
          <a:p>
            <a:pPr algn="ctr" defTabSz="762000">
              <a:defRPr/>
            </a:pPr>
            <a:r>
              <a:rPr lang="en-GB" sz="2400" b="1" dirty="0">
                <a:solidFill>
                  <a:srgbClr val="0000FF"/>
                </a:solidFill>
                <a:latin typeface="Arial" charset="0"/>
              </a:rPr>
              <a:t>MARUEEB </a:t>
            </a:r>
            <a:r>
              <a:rPr lang="it-IT" sz="2400" b="1" dirty="0">
                <a:solidFill>
                  <a:srgbClr val="0000FF"/>
                </a:solidFill>
                <a:latin typeface="Arial" charset="0"/>
              </a:rPr>
              <a:t>KICK-OFF MEETING</a:t>
            </a:r>
          </a:p>
          <a:p>
            <a:pPr algn="ctr" defTabSz="762000">
              <a:defRPr/>
            </a:pPr>
            <a:r>
              <a:rPr lang="en-US" sz="2400" b="1" cap="all" dirty="0">
                <a:latin typeface="Arial" charset="0"/>
              </a:rPr>
              <a:t>Presentation of </a:t>
            </a:r>
          </a:p>
          <a:p>
            <a:pPr algn="ctr" defTabSz="762000">
              <a:defRPr/>
            </a:pPr>
            <a:r>
              <a:rPr lang="en-US" sz="2400" b="1" cap="all" dirty="0" err="1">
                <a:latin typeface="Arial" charset="0"/>
              </a:rPr>
              <a:t>Seconda</a:t>
            </a:r>
            <a:r>
              <a:rPr lang="en-US" sz="2400" b="1" cap="all" dirty="0">
                <a:latin typeface="Arial" charset="0"/>
              </a:rPr>
              <a:t> </a:t>
            </a:r>
            <a:r>
              <a:rPr lang="en-US" sz="2400" b="1" cap="all" dirty="0" err="1">
                <a:latin typeface="Arial" charset="0"/>
              </a:rPr>
              <a:t>Università</a:t>
            </a:r>
            <a:r>
              <a:rPr lang="en-US" sz="2400" b="1" cap="all" dirty="0">
                <a:latin typeface="Arial" charset="0"/>
              </a:rPr>
              <a:t> </a:t>
            </a:r>
            <a:r>
              <a:rPr lang="en-US" sz="2400" b="1" cap="all" dirty="0" err="1">
                <a:latin typeface="Arial" charset="0"/>
              </a:rPr>
              <a:t>degli</a:t>
            </a:r>
            <a:r>
              <a:rPr lang="en-US" sz="2400" b="1" cap="all" dirty="0">
                <a:latin typeface="Arial" charset="0"/>
              </a:rPr>
              <a:t> </a:t>
            </a:r>
            <a:r>
              <a:rPr lang="en-US" sz="2400" b="1" cap="all" dirty="0" err="1">
                <a:latin typeface="Arial" charset="0"/>
              </a:rPr>
              <a:t>studi</a:t>
            </a:r>
            <a:r>
              <a:rPr lang="en-US" sz="2400" b="1" cap="all" dirty="0">
                <a:latin typeface="Arial" charset="0"/>
              </a:rPr>
              <a:t> </a:t>
            </a:r>
            <a:r>
              <a:rPr lang="en-US" sz="2400" b="1" cap="all" dirty="0" err="1">
                <a:latin typeface="Arial" charset="0"/>
              </a:rPr>
              <a:t>di</a:t>
            </a:r>
            <a:r>
              <a:rPr lang="en-US" sz="2400" b="1" cap="all" dirty="0">
                <a:latin typeface="Arial" charset="0"/>
              </a:rPr>
              <a:t> Napoli</a:t>
            </a:r>
          </a:p>
        </p:txBody>
      </p:sp>
      <p:sp>
        <p:nvSpPr>
          <p:cNvPr id="2052" name="Rectangle 6"/>
          <p:cNvSpPr>
            <a:spLocks noChangeArrowheads="1"/>
          </p:cNvSpPr>
          <p:nvPr/>
        </p:nvSpPr>
        <p:spPr bwMode="auto">
          <a:xfrm>
            <a:off x="9683750" y="6688138"/>
            <a:ext cx="187325" cy="1539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2053" name="Line 7"/>
          <p:cNvSpPr>
            <a:spLocks noChangeShapeType="1"/>
          </p:cNvSpPr>
          <p:nvPr/>
        </p:nvSpPr>
        <p:spPr bwMode="auto">
          <a:xfrm>
            <a:off x="344488" y="1557338"/>
            <a:ext cx="8785225" cy="0"/>
          </a:xfrm>
          <a:prstGeom prst="line">
            <a:avLst/>
          </a:prstGeom>
          <a:noFill/>
          <a:ln w="2540">
            <a:solidFill>
              <a:srgbClr val="006666"/>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pic>
        <p:nvPicPr>
          <p:cNvPr id="2054" name="Picture 34" descr="su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363" y="404813"/>
            <a:ext cx="1042987" cy="10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35"/>
          <p:cNvSpPr>
            <a:spLocks noChangeArrowheads="1"/>
          </p:cNvSpPr>
          <p:nvPr/>
        </p:nvSpPr>
        <p:spPr bwMode="auto">
          <a:xfrm>
            <a:off x="2009775" y="531813"/>
            <a:ext cx="50403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b="1"/>
              <a:t>Seconda Università degli Studi di Napoli</a:t>
            </a:r>
            <a:endParaRPr lang="en-US" altLang="it-IT" b="1"/>
          </a:p>
        </p:txBody>
      </p:sp>
      <p:sp>
        <p:nvSpPr>
          <p:cNvPr id="2056" name="Rectangle 36"/>
          <p:cNvSpPr>
            <a:spLocks noChangeArrowheads="1"/>
          </p:cNvSpPr>
          <p:nvPr/>
        </p:nvSpPr>
        <p:spPr bwMode="auto">
          <a:xfrm>
            <a:off x="2000250" y="1001713"/>
            <a:ext cx="59769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sz="1600" b="1"/>
              <a:t>Dipartimento di Ingegneria Industriale e dell’Informazione</a:t>
            </a:r>
            <a:endParaRPr lang="en-US" altLang="it-IT" sz="1600" b="1"/>
          </a:p>
        </p:txBody>
      </p:sp>
      <p:sp>
        <p:nvSpPr>
          <p:cNvPr id="2057" name="Line 37"/>
          <p:cNvSpPr>
            <a:spLocks noChangeShapeType="1"/>
          </p:cNvSpPr>
          <p:nvPr/>
        </p:nvSpPr>
        <p:spPr bwMode="auto">
          <a:xfrm>
            <a:off x="704850" y="188913"/>
            <a:ext cx="0" cy="1727200"/>
          </a:xfrm>
          <a:prstGeom prst="line">
            <a:avLst/>
          </a:prstGeom>
          <a:noFill/>
          <a:ln w="2540">
            <a:solidFill>
              <a:srgbClr val="006666"/>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058" name="Rectangle 44"/>
          <p:cNvSpPr>
            <a:spLocks noChangeArrowheads="1"/>
          </p:cNvSpPr>
          <p:nvPr/>
        </p:nvSpPr>
        <p:spPr bwMode="auto">
          <a:xfrm>
            <a:off x="19050" y="6021388"/>
            <a:ext cx="9886950" cy="8366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2059" name="Rectangle 4"/>
          <p:cNvSpPr>
            <a:spLocks noChangeArrowheads="1"/>
          </p:cNvSpPr>
          <p:nvPr/>
        </p:nvSpPr>
        <p:spPr bwMode="auto">
          <a:xfrm>
            <a:off x="4665663" y="5303838"/>
            <a:ext cx="49244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US" altLang="it-IT" sz="1400" b="1">
                <a:solidFill>
                  <a:srgbClr val="000000"/>
                </a:solidFill>
              </a:rPr>
              <a:t> MARUEEB  Kick-off meeting</a:t>
            </a:r>
          </a:p>
          <a:p>
            <a:r>
              <a:rPr lang="en-US" altLang="it-IT" sz="1400">
                <a:solidFill>
                  <a:srgbClr val="000000"/>
                </a:solidFill>
              </a:rPr>
              <a:t>February 17-19, 2016, Genova, Italy</a:t>
            </a:r>
          </a:p>
          <a:p>
            <a:r>
              <a:rPr lang="en-US" altLang="it-IT" sz="1400">
                <a:solidFill>
                  <a:srgbClr val="000000"/>
                </a:solidFill>
              </a:rPr>
              <a:t>Speaker: Oronzio Manca</a:t>
            </a:r>
          </a:p>
        </p:txBody>
      </p:sp>
      <p:sp>
        <p:nvSpPr>
          <p:cNvPr id="2060" name="Rectangle 45"/>
          <p:cNvSpPr>
            <a:spLocks noChangeArrowheads="1"/>
          </p:cNvSpPr>
          <p:nvPr/>
        </p:nvSpPr>
        <p:spPr bwMode="auto">
          <a:xfrm>
            <a:off x="920750" y="3860800"/>
            <a:ext cx="83534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it-IT" altLang="it-IT" sz="1600" b="1"/>
              <a:t>Dipartimento di Ingegneria Industriale e dell’Informazione</a:t>
            </a:r>
          </a:p>
          <a:p>
            <a:pPr algn="ctr"/>
            <a:r>
              <a:rPr lang="it-IT" altLang="it-IT" sz="1600" b="1"/>
              <a:t> Seconda Università degli   Studi di Napoli </a:t>
            </a:r>
          </a:p>
          <a:p>
            <a:pPr algn="ctr"/>
            <a:r>
              <a:rPr lang="it-IT" altLang="it-IT" sz="1600" b="1"/>
              <a:t>via Roma 29, 81031 Aversa, Italy</a:t>
            </a: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noFill/>
        </p:spPr>
        <p:txBody>
          <a:bodyPr/>
          <a:lstStyle/>
          <a:p>
            <a:r>
              <a:rPr lang="en-US" altLang="it-IT" sz="1800" smtClean="0"/>
              <a:t>COURSES</a:t>
            </a:r>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1269" name="Text Box 8"/>
          <p:cNvSpPr txBox="1">
            <a:spLocks noChangeArrowheads="1"/>
          </p:cNvSpPr>
          <p:nvPr/>
        </p:nvSpPr>
        <p:spPr bwMode="auto">
          <a:xfrm>
            <a:off x="849313" y="1125538"/>
            <a:ext cx="799147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The Courses related to our project are at </a:t>
            </a:r>
            <a:r>
              <a:rPr lang="en-US" altLang="it-IT">
                <a:solidFill>
                  <a:srgbClr val="0000FF"/>
                </a:solidFill>
              </a:rPr>
              <a:t>Bachelor</a:t>
            </a:r>
            <a:r>
              <a:rPr lang="en-US" altLang="it-IT"/>
              <a:t> level:</a:t>
            </a:r>
          </a:p>
          <a:p>
            <a:r>
              <a:rPr lang="en-US" altLang="it-IT"/>
              <a:t>Applied Thermodynamics and Heat Transfer (9 CFU - 72 h)</a:t>
            </a:r>
            <a:endParaRPr lang="it-IT" altLang="it-IT"/>
          </a:p>
          <a:p>
            <a:r>
              <a:rPr lang="en-US" altLang="it-IT"/>
              <a:t>Heat Transfer (6 CFU – 48 h)</a:t>
            </a:r>
            <a:endParaRPr lang="it-IT" altLang="it-IT"/>
          </a:p>
          <a:p>
            <a:r>
              <a:rPr lang="en-US" altLang="it-IT"/>
              <a:t>Thermo-fluid-dynamics Measurements (6 CFU – 48 h)</a:t>
            </a:r>
          </a:p>
          <a:p>
            <a:r>
              <a:rPr lang="en-US" altLang="it-IT"/>
              <a:t>Thermal end electrical plant design in building (5 CFU – 40 h)</a:t>
            </a:r>
            <a:endParaRPr lang="it-IT" altLang="it-IT"/>
          </a:p>
          <a:p>
            <a:endParaRPr lang="it-IT" altLang="it-IT"/>
          </a:p>
          <a:p>
            <a:r>
              <a:rPr lang="en-US" altLang="it-IT">
                <a:solidFill>
                  <a:srgbClr val="00B050"/>
                </a:solidFill>
              </a:rPr>
              <a:t>Electrical Engineering</a:t>
            </a:r>
          </a:p>
          <a:p>
            <a:endParaRPr lang="it-IT" altLang="it-IT"/>
          </a:p>
          <a:p>
            <a:r>
              <a:rPr lang="en-US" altLang="it-IT"/>
              <a:t>The Courses related to our project are at </a:t>
            </a:r>
            <a:r>
              <a:rPr lang="en-US" altLang="it-IT">
                <a:solidFill>
                  <a:srgbClr val="0000FF"/>
                </a:solidFill>
              </a:rPr>
              <a:t>Master</a:t>
            </a:r>
            <a:r>
              <a:rPr lang="en-US" altLang="it-IT"/>
              <a:t> level:</a:t>
            </a:r>
          </a:p>
          <a:p>
            <a:r>
              <a:rPr lang="en-US" altLang="it-IT"/>
              <a:t>Energetic (6 CFU – 48 h)</a:t>
            </a:r>
            <a:endParaRPr lang="it-IT" altLang="it-IT"/>
          </a:p>
          <a:p>
            <a:r>
              <a:rPr lang="en-US" altLang="it-IT"/>
              <a:t>Thermal Modeling and Analysis of Systems (9 CFU - 72 h)</a:t>
            </a:r>
          </a:p>
          <a:p>
            <a:r>
              <a:rPr lang="en-US" altLang="it-IT"/>
              <a:t>Environmental Control Techniques (6 CFU – 48 h)</a:t>
            </a:r>
            <a:endParaRPr lang="it-IT" altLang="it-IT"/>
          </a:p>
          <a:p>
            <a:r>
              <a:rPr lang="en-US" altLang="it-IT"/>
              <a:t>Thermophysics of Building and Energy Certification (6 CFU – 48 h)</a:t>
            </a:r>
          </a:p>
          <a:p>
            <a:endParaRPr lang="en-US" altLang="it-IT"/>
          </a:p>
          <a:p>
            <a:r>
              <a:rPr lang="en-US" altLang="it-IT">
                <a:solidFill>
                  <a:srgbClr val="0000FF"/>
                </a:solidFill>
              </a:rPr>
              <a:t>Courses in</a:t>
            </a:r>
            <a:r>
              <a:rPr lang="en-US" altLang="it-IT"/>
              <a:t> Energy Certification and Audit for Engineers</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304800" y="735013"/>
            <a:ext cx="9112250" cy="276225"/>
          </a:xfrm>
          <a:noFill/>
        </p:spPr>
        <p:txBody>
          <a:bodyPr/>
          <a:lstStyle/>
          <a:p>
            <a:r>
              <a:rPr lang="en-US" altLang="it-IT" sz="1800" smtClean="0"/>
              <a:t>Applied Thermodynamics and Heat Transfer - 72 h </a:t>
            </a:r>
            <a:endParaRPr lang="it-IT" altLang="it-IT" sz="1800" smtClean="0"/>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2293" name="Text Box 8"/>
          <p:cNvSpPr txBox="1">
            <a:spLocks noChangeArrowheads="1"/>
          </p:cNvSpPr>
          <p:nvPr/>
        </p:nvSpPr>
        <p:spPr bwMode="auto">
          <a:xfrm>
            <a:off x="631825" y="1225550"/>
            <a:ext cx="8713788"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Introductory concepts and definitions</a:t>
            </a:r>
            <a:endParaRPr lang="it-IT" altLang="it-IT"/>
          </a:p>
          <a:p>
            <a:r>
              <a:rPr lang="en-US" altLang="it-IT"/>
              <a:t>Introduction to general balance and conservation equations for extensive properties</a:t>
            </a:r>
            <a:endParaRPr lang="it-IT" altLang="it-IT"/>
          </a:p>
          <a:p>
            <a:r>
              <a:rPr lang="en-US" altLang="it-IT"/>
              <a:t>Properties of a pure, simple compressible substance; diagrams; thermodynamic property data.</a:t>
            </a:r>
            <a:endParaRPr lang="it-IT" altLang="it-IT"/>
          </a:p>
          <a:p>
            <a:r>
              <a:rPr lang="en-US" altLang="it-IT"/>
              <a:t>Balance and conservation equations in thermodynamic analysis for closed and open systems; first and second laws and energy conservation and entropy balance equations; open system in steady state and one dimensional regime; mechanical energy equation. Thermodynamic analysis of components.</a:t>
            </a:r>
            <a:endParaRPr lang="it-IT" altLang="it-IT"/>
          </a:p>
          <a:p>
            <a:r>
              <a:rPr lang="en-US" altLang="it-IT"/>
              <a:t>Ideal gases mixture and psychrometrics; psychrometric charts; conservation equations for moist air; simple processes: heating and cooling; humidification and dehumidification; adiabatic mixing.</a:t>
            </a:r>
            <a:endParaRPr lang="it-IT" altLang="it-IT"/>
          </a:p>
          <a:p>
            <a:r>
              <a:rPr lang="en-US" altLang="it-IT"/>
              <a:t>Principle of heat transfer: introduction to heat transfer mechanisms.</a:t>
            </a:r>
            <a:endParaRPr lang="it-IT" altLang="it-IT"/>
          </a:p>
          <a:p>
            <a:r>
              <a:rPr lang="en-US" altLang="it-IT"/>
              <a:t>Elementary Conduction, Radiation, Convection</a:t>
            </a:r>
          </a:p>
        </p:txBody>
      </p:sp>
      <p:sp>
        <p:nvSpPr>
          <p:cNvPr id="51202"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05"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20"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22"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304800" y="735013"/>
            <a:ext cx="9112250" cy="276225"/>
          </a:xfrm>
          <a:noFill/>
        </p:spPr>
        <p:txBody>
          <a:bodyPr/>
          <a:lstStyle/>
          <a:p>
            <a:r>
              <a:rPr lang="en-US" altLang="it-IT" sz="1800" smtClean="0"/>
              <a:t>Heat Transfer (Aerospace) 48 - h</a:t>
            </a:r>
            <a:endParaRPr lang="it-IT" altLang="it-IT" sz="1800" smtClean="0"/>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3317" name="Text Box 8"/>
          <p:cNvSpPr txBox="1">
            <a:spLocks noChangeArrowheads="1"/>
          </p:cNvSpPr>
          <p:nvPr/>
        </p:nvSpPr>
        <p:spPr bwMode="auto">
          <a:xfrm>
            <a:off x="631825" y="1225550"/>
            <a:ext cx="8713788"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Principle of heat transfer: introduction to heat transfer mechanisms. Heat conduction, Fourier law, thermal conductivity, one dimensional steady state, thermal resistance and conductance; one-dimensional composite geometries, slabs, cylinders; critical radius; transient regime, Biot number and lumped systems; extended surface, fins, fin efficiency, heat sink.</a:t>
            </a:r>
            <a:endParaRPr lang="it-IT" altLang="it-IT"/>
          </a:p>
          <a:p>
            <a:r>
              <a:rPr lang="en-US" altLang="it-IT"/>
              <a:t>Radiative heat transfer, radiative properties, blackbody radiation and fundamental laws; view factor for diffuse surfaces and their evaluation; radiation heat transfer in cavities; </a:t>
            </a:r>
            <a:endParaRPr lang="it-IT" altLang="it-IT"/>
          </a:p>
          <a:p>
            <a:r>
              <a:rPr lang="en-US" altLang="it-IT"/>
              <a:t>Convection heat transfer, Newton's law, laminar and turbulent flow, viscosity; forced convection, Reynolds number, Prandtl number, boundary layer, dynamic and thermal, external and internal forced convection; natural convection.</a:t>
            </a:r>
            <a:endParaRPr lang="it-IT" altLang="it-IT"/>
          </a:p>
          <a:p>
            <a:r>
              <a:rPr lang="en-US" altLang="it-IT"/>
              <a:t>Heat exchangers; type of heat exchangers, the overall heat transfer coefficient; analysis of heat exchangers, the logarithmic mean temperature difference method, the effectiveness-NTU method.</a:t>
            </a:r>
            <a:endParaRPr lang="it-IT" altLang="it-IT"/>
          </a:p>
          <a:p>
            <a:endParaRPr lang="en-US" altLang="it-IT"/>
          </a:p>
        </p:txBody>
      </p:sp>
      <p:sp>
        <p:nvSpPr>
          <p:cNvPr id="51202"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05"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20"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22"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273050" y="812800"/>
            <a:ext cx="9112250" cy="276225"/>
          </a:xfrm>
          <a:noFill/>
        </p:spPr>
        <p:txBody>
          <a:bodyPr/>
          <a:lstStyle/>
          <a:p>
            <a:r>
              <a:rPr lang="en-US" altLang="it-IT" sz="1800" u="sng" smtClean="0"/>
              <a:t>Thermo-fluid-dynamics Measurements  - 48 h</a:t>
            </a:r>
            <a:endParaRPr lang="it-IT" altLang="it-IT" sz="1800" u="sng" smtClean="0"/>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4341" name="Text Box 8"/>
          <p:cNvSpPr txBox="1">
            <a:spLocks noChangeArrowheads="1"/>
          </p:cNvSpPr>
          <p:nvPr/>
        </p:nvSpPr>
        <p:spPr bwMode="auto">
          <a:xfrm>
            <a:off x="344488" y="1125538"/>
            <a:ext cx="8712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General description of metrology, direct and indirect measurements, generalized measure instrument configuration. Uncertainty and uncertainties analysis. Some statistical concepts. Calibrations. </a:t>
            </a:r>
            <a:endParaRPr lang="it-IT" altLang="it-IT"/>
          </a:p>
          <a:p>
            <a:r>
              <a:rPr lang="en-US" altLang="it-IT"/>
              <a:t>Temperature measurements, contact measurement sensors and non-invasive techniques.</a:t>
            </a:r>
            <a:endParaRPr lang="it-IT" altLang="it-IT"/>
          </a:p>
          <a:p>
            <a:r>
              <a:rPr lang="en-US" altLang="it-IT"/>
              <a:t>Pressure and velocity measurements; analog pressure sensors, mechanical and electrical; static and dynamic pressure; hot wire and film anemometry, Pitot tube.</a:t>
            </a:r>
            <a:endParaRPr lang="it-IT" altLang="it-IT"/>
          </a:p>
          <a:p>
            <a:r>
              <a:rPr lang="en-US" altLang="it-IT"/>
              <a:t>Volumetric and mass flow rate measurements; calibration systems.</a:t>
            </a:r>
          </a:p>
          <a:p>
            <a:endParaRPr lang="en-US" altLang="it-IT"/>
          </a:p>
          <a:p>
            <a:r>
              <a:rPr lang="en-US" altLang="it-IT" b="1" u="sng"/>
              <a:t>Thermal end electrical plant design in building – 40 h</a:t>
            </a:r>
            <a:endParaRPr lang="it-IT" altLang="it-IT" b="1" u="sng"/>
          </a:p>
          <a:p>
            <a:r>
              <a:rPr lang="en-US" altLang="it-IT"/>
              <a:t>Building components and elements, thermal insulation techniques, heat transfer rate evaluation, thermal bridges, phychrometrics review, thermal comfort, moisture control and condensation, Glaser diagram; air conditioning systems, building thermal load evaluation, example of air conditioning system design.</a:t>
            </a:r>
            <a:endParaRPr lang="it-IT" altLang="it-IT"/>
          </a:p>
        </p:txBody>
      </p:sp>
      <p:sp>
        <p:nvSpPr>
          <p:cNvPr id="51202"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05"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20"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22"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304800" y="735013"/>
            <a:ext cx="9112250" cy="276225"/>
          </a:xfrm>
          <a:noFill/>
        </p:spPr>
        <p:txBody>
          <a:bodyPr/>
          <a:lstStyle/>
          <a:p>
            <a:r>
              <a:rPr lang="en-US" altLang="it-IT" sz="1800" smtClean="0"/>
              <a:t>Energetic – 48 h</a:t>
            </a:r>
            <a:endParaRPr lang="it-IT" altLang="it-IT" sz="1800" smtClean="0"/>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5365" name="Text Box 8"/>
          <p:cNvSpPr txBox="1">
            <a:spLocks noChangeArrowheads="1"/>
          </p:cNvSpPr>
          <p:nvPr/>
        </p:nvSpPr>
        <p:spPr bwMode="auto">
          <a:xfrm>
            <a:off x="415925" y="1484313"/>
            <a:ext cx="8713788"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Primary energy sources, classification, traditional and renewable sources; Worldwide and National needs analysis, European and Italian energy legislation; total and electrical energy balances;</a:t>
            </a:r>
          </a:p>
          <a:p>
            <a:endParaRPr lang="it-IT" altLang="it-IT"/>
          </a:p>
          <a:p>
            <a:r>
              <a:rPr lang="en-US" altLang="it-IT"/>
              <a:t>fossil fuels and their classification and properties, their environmental impact; greenhouse effect, Kyoto protocol.</a:t>
            </a:r>
          </a:p>
          <a:p>
            <a:endParaRPr lang="it-IT" altLang="it-IT"/>
          </a:p>
          <a:p>
            <a:r>
              <a:rPr lang="en-US" altLang="it-IT"/>
              <a:t>Entropy and exergy analysis. Solar, wind, hydraulic, geothermal and biomass energies; environmental impact of renewable energies.</a:t>
            </a:r>
            <a:endParaRPr lang="it-IT" altLang="it-IT"/>
          </a:p>
          <a:p>
            <a:r>
              <a:rPr lang="en-US" altLang="it-IT"/>
              <a:t>System and transformations; boilers, cogeneration, heat pumps. Photovoltaic panels, solar collectors, wind farms, hydroelectric power stations, geothermal power plants.</a:t>
            </a:r>
          </a:p>
          <a:p>
            <a:endParaRPr lang="en-US" altLang="it-IT"/>
          </a:p>
          <a:p>
            <a:r>
              <a:rPr lang="en-US" altLang="it-IT"/>
              <a:t>Thermo-economy, mathematical finance, economic evaluation indexes.</a:t>
            </a:r>
          </a:p>
          <a:p>
            <a:endParaRPr lang="en-US" altLang="it-IT" sz="1600"/>
          </a:p>
          <a:p>
            <a:endParaRPr lang="it-IT" altLang="it-IT" sz="1600"/>
          </a:p>
        </p:txBody>
      </p:sp>
      <p:sp>
        <p:nvSpPr>
          <p:cNvPr id="51202"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05"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20"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51222"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304800" y="735013"/>
            <a:ext cx="8077200" cy="276225"/>
          </a:xfrm>
          <a:noFill/>
        </p:spPr>
        <p:txBody>
          <a:bodyPr/>
          <a:lstStyle/>
          <a:p>
            <a:r>
              <a:rPr lang="en-US" altLang="it-IT" sz="1800" smtClean="0"/>
              <a:t>Thermal Modeling and Analysis of Systems – 72 h</a:t>
            </a:r>
          </a:p>
        </p:txBody>
      </p:sp>
      <p:sp>
        <p:nvSpPr>
          <p:cNvPr id="9"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0"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1"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2"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3"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4"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7423" name="Rectangle 1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3088" name="Rectangle 1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6395" name="Rettangolo 19"/>
          <p:cNvSpPr>
            <a:spLocks noChangeArrowheads="1"/>
          </p:cNvSpPr>
          <p:nvPr/>
        </p:nvSpPr>
        <p:spPr bwMode="auto">
          <a:xfrm>
            <a:off x="273050" y="1268413"/>
            <a:ext cx="928846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sz="1800"/>
              <a:t>Review of heat transfer principle. Extended surface, fins, fin efficiency, heat sink. </a:t>
            </a:r>
          </a:p>
          <a:p>
            <a:r>
              <a:rPr lang="en-US" altLang="it-IT" sz="1800"/>
              <a:t>Thermal contact resistance; real surface properties; view factor for diffuse surfaces </a:t>
            </a:r>
          </a:p>
          <a:p>
            <a:r>
              <a:rPr lang="en-US" altLang="it-IT" sz="1800"/>
              <a:t>and their evaluation; radiation heat transfer for diffuse grey surfaces.</a:t>
            </a:r>
          </a:p>
          <a:p>
            <a:r>
              <a:rPr lang="en-US" altLang="it-IT" sz="1800"/>
              <a:t>Heat exchangers; type of heat exchangers, the overall heat transfer coefficient; </a:t>
            </a:r>
          </a:p>
          <a:p>
            <a:r>
              <a:rPr lang="en-US" altLang="it-IT" sz="1800"/>
              <a:t>analysis of heat exchangers.</a:t>
            </a:r>
          </a:p>
          <a:p>
            <a:endParaRPr lang="it-IT" altLang="it-IT" sz="1800"/>
          </a:p>
          <a:p>
            <a:r>
              <a:rPr lang="en-US" altLang="it-IT" sz="1800"/>
              <a:t>Heat conduction, analytical solution methods, Fourier method, semi-infinite model; </a:t>
            </a:r>
          </a:p>
          <a:p>
            <a:r>
              <a:rPr lang="en-US" altLang="it-IT" sz="1800"/>
              <a:t>product solution; numerical methods, finite differences and finite volume.</a:t>
            </a:r>
          </a:p>
          <a:p>
            <a:endParaRPr lang="it-IT" altLang="it-IT" sz="1800"/>
          </a:p>
          <a:p>
            <a:r>
              <a:rPr lang="en-US" altLang="it-IT" sz="1800"/>
              <a:t>Convection heat transfer, Newton's law, laminar and turbulent flow, viscosity; </a:t>
            </a:r>
          </a:p>
          <a:p>
            <a:r>
              <a:rPr lang="en-US" altLang="it-IT" sz="1800"/>
              <a:t>dimensionless numbers, laminar forced convection, boundary layer and Prandtl </a:t>
            </a:r>
          </a:p>
          <a:p>
            <a:r>
              <a:rPr lang="en-US" altLang="it-IT" sz="1800"/>
              <a:t>theory on flat plate, similar solutions, friction factor, heat transfer correlations, </a:t>
            </a:r>
          </a:p>
          <a:p>
            <a:r>
              <a:rPr lang="en-US" altLang="it-IT" sz="1800"/>
              <a:t>analogies; internal forced convection, turbulent forced convection on flat plate </a:t>
            </a:r>
          </a:p>
          <a:p>
            <a:r>
              <a:rPr lang="en-US" altLang="it-IT" sz="1800"/>
              <a:t>and in tubes and ducts, analogies; forced convection on external surface, </a:t>
            </a:r>
          </a:p>
          <a:p>
            <a:r>
              <a:rPr lang="en-US" altLang="it-IT" sz="1800"/>
              <a:t>cylinder and sphere; tube banks and compact heat exchangers; natural convection,</a:t>
            </a:r>
          </a:p>
          <a:p>
            <a:r>
              <a:rPr lang="en-US" altLang="it-IT" sz="1800"/>
              <a:t>Grashof and Rayleigh numbers; correlations for different geometries.</a:t>
            </a:r>
            <a:endParaRPr lang="it-IT" altLang="it-IT" sz="180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344488" y="692150"/>
            <a:ext cx="8077200" cy="277813"/>
          </a:xfrm>
          <a:noFill/>
        </p:spPr>
        <p:txBody>
          <a:bodyPr/>
          <a:lstStyle/>
          <a:p>
            <a:r>
              <a:rPr lang="en-US" altLang="it-IT" sz="1800" smtClean="0"/>
              <a:t>Environmental Control Techniques - 48 h</a:t>
            </a:r>
            <a:endParaRPr lang="it-IT" altLang="it-IT" sz="1800" smtClean="0"/>
          </a:p>
        </p:txBody>
      </p:sp>
      <p:sp>
        <p:nvSpPr>
          <p:cNvPr id="9"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0"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1"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2"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3"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4"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5" name="Rectangle 1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6" name="Rectangle 1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7419" name="Rettangolo 16"/>
          <p:cNvSpPr>
            <a:spLocks noChangeArrowheads="1"/>
          </p:cNvSpPr>
          <p:nvPr/>
        </p:nvSpPr>
        <p:spPr bwMode="auto">
          <a:xfrm>
            <a:off x="200025" y="1196975"/>
            <a:ext cx="9342438"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Review of heat transfer principle.</a:t>
            </a:r>
          </a:p>
          <a:p>
            <a:endParaRPr lang="en-US" altLang="it-IT"/>
          </a:p>
          <a:p>
            <a:r>
              <a:rPr lang="en-US" altLang="it-IT"/>
              <a:t>Building components and elements, thermal insulation techniques, </a:t>
            </a:r>
          </a:p>
          <a:p>
            <a:r>
              <a:rPr lang="en-US" altLang="it-IT"/>
              <a:t>heat transfer rate evaluation, thermal bridges;</a:t>
            </a:r>
          </a:p>
          <a:p>
            <a:endParaRPr lang="en-US" altLang="it-IT"/>
          </a:p>
          <a:p>
            <a:r>
              <a:rPr lang="en-US" altLang="it-IT"/>
              <a:t>phychrometrics review, thermal comfort, moisture control and condensation, </a:t>
            </a:r>
          </a:p>
          <a:p>
            <a:r>
              <a:rPr lang="en-US" altLang="it-IT"/>
              <a:t>Glaser diagram; air conditioning systems, building thermal load evaluation, </a:t>
            </a:r>
          </a:p>
          <a:p>
            <a:r>
              <a:rPr lang="en-US" altLang="it-IT"/>
              <a:t>example of air conditioning system design.</a:t>
            </a:r>
          </a:p>
          <a:p>
            <a:endParaRPr lang="it-IT" altLang="it-IT"/>
          </a:p>
          <a:p>
            <a:r>
              <a:rPr lang="en-US" altLang="it-IT"/>
              <a:t>Acoustics: acoustics quantities; the sound in internal and external environments; </a:t>
            </a:r>
          </a:p>
          <a:p>
            <a:r>
              <a:rPr lang="en-US" altLang="it-IT"/>
              <a:t>sound absorption; sound waves interaction with solids structures; noise sources </a:t>
            </a:r>
          </a:p>
          <a:p>
            <a:r>
              <a:rPr lang="en-US" altLang="it-IT"/>
              <a:t>in technical systems and their control.</a:t>
            </a:r>
          </a:p>
          <a:p>
            <a:endParaRPr lang="it-IT" altLang="it-IT"/>
          </a:p>
          <a:p>
            <a:r>
              <a:rPr lang="en-US" altLang="it-IT"/>
              <a:t>Illuminating/Lighting Engineering: quantities; colors, sources, devices and</a:t>
            </a:r>
          </a:p>
          <a:p>
            <a:r>
              <a:rPr lang="en-US" altLang="it-IT"/>
              <a:t>equipments; control.</a:t>
            </a:r>
            <a:endParaRPr lang="it-IT" altLang="it-IT"/>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304800" y="735013"/>
            <a:ext cx="8077200" cy="276225"/>
          </a:xfrm>
          <a:noFill/>
        </p:spPr>
        <p:txBody>
          <a:bodyPr/>
          <a:lstStyle/>
          <a:p>
            <a:r>
              <a:rPr lang="en-US" altLang="it-IT" sz="1800" smtClean="0"/>
              <a:t>Thermophysics of Building and Energy Certification – 48 h</a:t>
            </a:r>
            <a:endParaRPr lang="it-IT" altLang="it-IT" sz="1800" smtClean="0"/>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0"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1"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2"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3"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4" name="Rectangle 1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5" name="Rectangle 1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8443" name="Rettangolo 15"/>
          <p:cNvSpPr>
            <a:spLocks noChangeArrowheads="1"/>
          </p:cNvSpPr>
          <p:nvPr/>
        </p:nvSpPr>
        <p:spPr bwMode="auto">
          <a:xfrm>
            <a:off x="344488" y="1196975"/>
            <a:ext cx="907415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Review of heat transfer principle and psychrometrics;</a:t>
            </a:r>
          </a:p>
          <a:p>
            <a:endParaRPr lang="en-US" altLang="it-IT"/>
          </a:p>
          <a:p>
            <a:r>
              <a:rPr lang="en-US" altLang="it-IT"/>
              <a:t>insulation materials; thermal bridges; insulation techniques in buildings; </a:t>
            </a:r>
          </a:p>
          <a:p>
            <a:endParaRPr lang="en-US" altLang="it-IT"/>
          </a:p>
          <a:p>
            <a:r>
              <a:rPr lang="en-US" altLang="it-IT"/>
              <a:t>moisture control and condensation, Glaser diagram.</a:t>
            </a:r>
            <a:endParaRPr lang="it-IT" altLang="it-IT"/>
          </a:p>
          <a:p>
            <a:endParaRPr lang="it-IT" altLang="it-IT"/>
          </a:p>
          <a:p>
            <a:r>
              <a:rPr lang="en-US" altLang="it-IT"/>
              <a:t>Energy certification, National standard rules and guidelines.</a:t>
            </a:r>
            <a:endParaRPr lang="it-IT" altLang="it-IT"/>
          </a:p>
          <a:p>
            <a:r>
              <a:rPr lang="en-US" altLang="it-IT"/>
              <a:t>Energy performance evaluation of buildings; energy balance of a building and reference to Italian national standards; energy needs for heating; global average seasonal efficiency evaluation; thermo-hygrometric verification; improving integration and requalification of energy performances in building.</a:t>
            </a:r>
          </a:p>
          <a:p>
            <a:endParaRPr lang="it-IT" altLang="it-IT"/>
          </a:p>
          <a:p>
            <a:r>
              <a:rPr lang="en-US" altLang="it-IT"/>
              <a:t>Thermo-physical quantities measurements in building; bioclimatic; renewable energy in air conditioning; software and procedures</a:t>
            </a: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304800" y="457200"/>
            <a:ext cx="8077200" cy="554038"/>
          </a:xfrm>
          <a:noFill/>
        </p:spPr>
        <p:txBody>
          <a:bodyPr/>
          <a:lstStyle/>
          <a:p>
            <a:r>
              <a:rPr lang="en-US" altLang="it-IT" sz="1800" smtClean="0"/>
              <a:t>Laboratories:</a:t>
            </a:r>
            <a:r>
              <a:rPr lang="it-IT" altLang="it-IT" sz="1800" smtClean="0"/>
              <a:t/>
            </a:r>
            <a:br>
              <a:rPr lang="it-IT" altLang="it-IT" sz="1800" smtClean="0"/>
            </a:br>
            <a:r>
              <a:rPr lang="en-US" altLang="it-IT" sz="1800" smtClean="0"/>
              <a:t>Heat Transfer and Applied Thermodynamics;</a:t>
            </a:r>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0"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1"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2"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3"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4" name="Rectangle 1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5" name="Rectangle 1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9467" name="Rettangolo 15"/>
          <p:cNvSpPr>
            <a:spLocks noChangeArrowheads="1"/>
          </p:cNvSpPr>
          <p:nvPr/>
        </p:nvSpPr>
        <p:spPr bwMode="auto">
          <a:xfrm>
            <a:off x="273050" y="1268413"/>
            <a:ext cx="856932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The activities are both experimental and numerical. In the experimental activities are employed the following facilities:</a:t>
            </a:r>
          </a:p>
          <a:p>
            <a:endParaRPr lang="it-IT" altLang="it-IT"/>
          </a:p>
          <a:p>
            <a:r>
              <a:rPr lang="en-US" altLang="it-IT"/>
              <a:t>- data acquisition systems</a:t>
            </a:r>
            <a:endParaRPr lang="it-IT" altLang="it-IT"/>
          </a:p>
          <a:p>
            <a:pPr>
              <a:buFontTx/>
              <a:buChar char="-"/>
            </a:pPr>
            <a:r>
              <a:rPr lang="en-US" altLang="it-IT"/>
              <a:t>calibration systems: temperature sensors (thermocouples and thermal resistances sensors, hot wire anemometer sensors, flow rate sensors;</a:t>
            </a:r>
            <a:endParaRPr lang="it-IT" altLang="it-IT"/>
          </a:p>
          <a:p>
            <a:pPr>
              <a:buFontTx/>
              <a:buChar char="-"/>
            </a:pPr>
            <a:r>
              <a:rPr lang="en-US" altLang="it-IT"/>
              <a:t>thermal diffusivity measurement system (Netzsch LFA 447 Nanoflash);</a:t>
            </a:r>
            <a:endParaRPr lang="it-IT" altLang="it-IT"/>
          </a:p>
          <a:p>
            <a:r>
              <a:rPr lang="en-US" altLang="it-IT"/>
              <a:t>- high resolution thermografic system;</a:t>
            </a:r>
            <a:endParaRPr lang="it-IT" altLang="it-IT"/>
          </a:p>
          <a:p>
            <a:r>
              <a:rPr lang="en-US" altLang="it-IT"/>
              <a:t>- particles image velocimeter system;</a:t>
            </a:r>
            <a:endParaRPr lang="it-IT" altLang="it-IT"/>
          </a:p>
          <a:p>
            <a:r>
              <a:rPr lang="en-US" altLang="it-IT"/>
              <a:t>- laser doppler anemometric system;</a:t>
            </a:r>
            <a:endParaRPr lang="it-IT" altLang="it-IT"/>
          </a:p>
          <a:p>
            <a:r>
              <a:rPr lang="en-US" altLang="it-IT"/>
              <a:t>- hot wire anemometer systems</a:t>
            </a:r>
            <a:endParaRPr lang="it-IT" altLang="it-IT"/>
          </a:p>
          <a:p>
            <a:r>
              <a:rPr lang="en-US" altLang="it-IT"/>
              <a:t>- building thermophysics and building energetic certification.</a:t>
            </a:r>
            <a:endParaRPr lang="it-IT" altLang="it-IT"/>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304800" y="457200"/>
            <a:ext cx="8077200" cy="554038"/>
          </a:xfrm>
          <a:noFill/>
        </p:spPr>
        <p:txBody>
          <a:bodyPr/>
          <a:lstStyle/>
          <a:p>
            <a:r>
              <a:rPr lang="en-US" altLang="it-IT" sz="1800" smtClean="0"/>
              <a:t>Laboratories:</a:t>
            </a:r>
            <a:r>
              <a:rPr lang="it-IT" altLang="it-IT" sz="1800" smtClean="0"/>
              <a:t/>
            </a:r>
            <a:br>
              <a:rPr lang="it-IT" altLang="it-IT" sz="1800" smtClean="0"/>
            </a:br>
            <a:r>
              <a:rPr lang="en-US" altLang="it-IT" sz="1800" smtClean="0"/>
              <a:t>Heat Transfer and Applied Thermodynamics;</a:t>
            </a:r>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0" name="Rectangle 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1" name="Rectangle 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2" name="Rectangle 20"/>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3" name="Rectangle 22"/>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4" name="Rectangle 15"/>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15" name="Rectangle 1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latin typeface="Arial" charset="0"/>
            </a:endParaRPr>
          </a:p>
        </p:txBody>
      </p:sp>
      <p:sp>
        <p:nvSpPr>
          <p:cNvPr id="20491" name="Rettangolo 15"/>
          <p:cNvSpPr>
            <a:spLocks noChangeArrowheads="1"/>
          </p:cNvSpPr>
          <p:nvPr/>
        </p:nvSpPr>
        <p:spPr bwMode="auto">
          <a:xfrm>
            <a:off x="344488" y="1125538"/>
            <a:ext cx="856932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TheLabs develops </a:t>
            </a:r>
            <a:r>
              <a:rPr lang="en-US" altLang="it-IT">
                <a:solidFill>
                  <a:srgbClr val="0000FF"/>
                </a:solidFill>
              </a:rPr>
              <a:t>homemade software</a:t>
            </a:r>
            <a:r>
              <a:rPr lang="en-US" altLang="it-IT"/>
              <a:t> and employs </a:t>
            </a:r>
            <a:r>
              <a:rPr lang="en-US" altLang="it-IT">
                <a:solidFill>
                  <a:srgbClr val="0000FF"/>
                </a:solidFill>
              </a:rPr>
              <a:t>commercial codes </a:t>
            </a:r>
            <a:r>
              <a:rPr lang="en-US" altLang="it-IT"/>
              <a:t>for heat transfer, applied thermofluidynamics and energetic in research analysis, design and optimization.</a:t>
            </a:r>
            <a:endParaRPr lang="it-IT" altLang="it-IT"/>
          </a:p>
          <a:p>
            <a:r>
              <a:rPr lang="en-US" altLang="it-IT"/>
              <a:t>TheLabs can develop or employ software to </a:t>
            </a:r>
            <a:r>
              <a:rPr lang="en-US" altLang="it-IT">
                <a:solidFill>
                  <a:srgbClr val="0000FF"/>
                </a:solidFill>
              </a:rPr>
              <a:t>design experiments </a:t>
            </a:r>
            <a:r>
              <a:rPr lang="en-US" altLang="it-IT"/>
              <a:t>and </a:t>
            </a:r>
            <a:r>
              <a:rPr lang="en-US" altLang="it-IT">
                <a:solidFill>
                  <a:srgbClr val="0000FF"/>
                </a:solidFill>
              </a:rPr>
              <a:t>experimental facilities</a:t>
            </a:r>
            <a:r>
              <a:rPr lang="en-US" altLang="it-IT"/>
              <a:t>, experimental and numerical data acquisition, elaboration and analysis. The data elaboration and analysis by means of statistics and numerical treatments.</a:t>
            </a:r>
            <a:endParaRPr lang="it-IT" altLang="it-IT"/>
          </a:p>
          <a:p>
            <a:r>
              <a:rPr lang="en-US" altLang="it-IT"/>
              <a:t>TheLabs develops </a:t>
            </a:r>
            <a:r>
              <a:rPr lang="en-US" altLang="it-IT">
                <a:solidFill>
                  <a:srgbClr val="0000FF"/>
                </a:solidFill>
              </a:rPr>
              <a:t>research activities </a:t>
            </a:r>
            <a:r>
              <a:rPr lang="en-US" altLang="it-IT"/>
              <a:t>on:</a:t>
            </a:r>
          </a:p>
          <a:p>
            <a:r>
              <a:rPr lang="en-US" altLang="it-IT"/>
              <a:t>Building Energy Analysis - Energetic certification - Building Termophysics - Evaluation of energy consumption - Energy efficiency evaluation and improvement - Thermophysical measurements</a:t>
            </a:r>
            <a:endParaRPr lang="it-IT" altLang="it-IT"/>
          </a:p>
          <a:p>
            <a:r>
              <a:rPr lang="en-US" altLang="it-IT"/>
              <a:t>Energy consumption forecast - Air conditioning and enviromental control techniques - Energy conversion systems and renewable energy sources and energy recovery systems - Air quality - Building safety (fire and smokes management, sustainability) - Nanofluids, porous media, metal and ceramic foams in heat transfer enhancement.</a:t>
            </a:r>
            <a:endParaRPr lang="it-IT" altLang="it-IT"/>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9"/>
          <p:cNvSpPr>
            <a:spLocks noChangeArrowheads="1"/>
          </p:cNvSpPr>
          <p:nvPr/>
        </p:nvSpPr>
        <p:spPr bwMode="auto">
          <a:xfrm>
            <a:off x="6561138" y="1773238"/>
            <a:ext cx="1800225" cy="3095625"/>
          </a:xfrm>
          <a:prstGeom prst="rect">
            <a:avLst/>
          </a:prstGeom>
          <a:solidFill>
            <a:schemeClr val="folHlink"/>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3075" name="Rectangle 2"/>
          <p:cNvSpPr>
            <a:spLocks noGrp="1" noChangeArrowheads="1"/>
          </p:cNvSpPr>
          <p:nvPr>
            <p:ph type="title"/>
          </p:nvPr>
        </p:nvSpPr>
        <p:spPr/>
        <p:txBody>
          <a:bodyPr/>
          <a:lstStyle/>
          <a:p>
            <a:r>
              <a:rPr lang="it-IT" altLang="it-IT" sz="1800" smtClean="0"/>
              <a:t>Presentation Outline</a:t>
            </a:r>
          </a:p>
        </p:txBody>
      </p:sp>
      <p:sp>
        <p:nvSpPr>
          <p:cNvPr id="3076" name="Rectangle 4"/>
          <p:cNvSpPr>
            <a:spLocks noChangeArrowheads="1"/>
          </p:cNvSpPr>
          <p:nvPr/>
        </p:nvSpPr>
        <p:spPr bwMode="auto">
          <a:xfrm rot="-5400000">
            <a:off x="4075113" y="523875"/>
            <a:ext cx="576262" cy="3322638"/>
          </a:xfrm>
          <a:prstGeom prst="rect">
            <a:avLst/>
          </a:prstGeom>
          <a:solidFill>
            <a:schemeClr val="folHlink"/>
          </a:solidFill>
          <a:ln w="9525" algn="ctr">
            <a:solidFill>
              <a:srgbClr val="3E628A"/>
            </a:solidFill>
            <a:miter lim="800000"/>
            <a:headEnd/>
            <a:tailEnd/>
          </a:ln>
        </p:spPr>
        <p:txBody>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3077" name="Oval 5"/>
          <p:cNvSpPr>
            <a:spLocks noChangeArrowheads="1"/>
          </p:cNvSpPr>
          <p:nvPr/>
        </p:nvSpPr>
        <p:spPr bwMode="auto">
          <a:xfrm>
            <a:off x="1946275" y="1889125"/>
            <a:ext cx="595313" cy="574675"/>
          </a:xfrm>
          <a:prstGeom prst="ellipse">
            <a:avLst/>
          </a:prstGeom>
          <a:solidFill>
            <a:srgbClr val="FFC44D"/>
          </a:solidFill>
          <a:ln>
            <a:noFill/>
          </a:ln>
          <a:effectLst>
            <a:prstShdw prst="shdw17" dist="17961" dir="2700000">
              <a:srgbClr val="99762E"/>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US" altLang="it-IT" b="1"/>
              <a:t>1</a:t>
            </a:r>
          </a:p>
        </p:txBody>
      </p:sp>
      <p:sp>
        <p:nvSpPr>
          <p:cNvPr id="3078" name="Rectangle 6"/>
          <p:cNvSpPr>
            <a:spLocks noChangeArrowheads="1"/>
          </p:cNvSpPr>
          <p:nvPr/>
        </p:nvSpPr>
        <p:spPr bwMode="auto">
          <a:xfrm>
            <a:off x="2833688" y="2036763"/>
            <a:ext cx="226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b="1"/>
              <a:t>Introduction</a:t>
            </a:r>
            <a:endParaRPr lang="en-US" altLang="it-IT" b="1"/>
          </a:p>
        </p:txBody>
      </p:sp>
      <p:sp>
        <p:nvSpPr>
          <p:cNvPr id="3079" name="Rectangle 7"/>
          <p:cNvSpPr>
            <a:spLocks noChangeArrowheads="1"/>
          </p:cNvSpPr>
          <p:nvPr/>
        </p:nvSpPr>
        <p:spPr bwMode="auto">
          <a:xfrm rot="-5400000">
            <a:off x="4075113" y="1479550"/>
            <a:ext cx="576262" cy="3322638"/>
          </a:xfrm>
          <a:prstGeom prst="rect">
            <a:avLst/>
          </a:prstGeom>
          <a:solidFill>
            <a:schemeClr val="folHlink"/>
          </a:solidFill>
          <a:ln w="9525" algn="ctr">
            <a:solidFill>
              <a:srgbClr val="3E628A"/>
            </a:solidFill>
            <a:miter lim="800000"/>
            <a:headEnd/>
            <a:tailEnd/>
          </a:ln>
        </p:spPr>
        <p:txBody>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3080" name="Oval 8"/>
          <p:cNvSpPr>
            <a:spLocks noChangeArrowheads="1"/>
          </p:cNvSpPr>
          <p:nvPr/>
        </p:nvSpPr>
        <p:spPr bwMode="auto">
          <a:xfrm>
            <a:off x="1946275" y="2840038"/>
            <a:ext cx="595313" cy="574675"/>
          </a:xfrm>
          <a:prstGeom prst="ellipse">
            <a:avLst/>
          </a:prstGeom>
          <a:solidFill>
            <a:srgbClr val="FFC44D"/>
          </a:solidFill>
          <a:ln>
            <a:noFill/>
          </a:ln>
          <a:effectLst>
            <a:prstShdw prst="shdw17" dist="17961" dir="2700000">
              <a:srgbClr val="99762E"/>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US" altLang="it-IT" b="1"/>
              <a:t>2</a:t>
            </a:r>
          </a:p>
        </p:txBody>
      </p:sp>
      <p:sp>
        <p:nvSpPr>
          <p:cNvPr id="3081" name="Rectangle 9"/>
          <p:cNvSpPr>
            <a:spLocks noChangeArrowheads="1"/>
          </p:cNvSpPr>
          <p:nvPr/>
        </p:nvSpPr>
        <p:spPr bwMode="auto">
          <a:xfrm>
            <a:off x="2833688" y="2987675"/>
            <a:ext cx="2624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b="1"/>
              <a:t>School &amp; Department</a:t>
            </a:r>
            <a:endParaRPr lang="en-US" altLang="it-IT" b="1"/>
          </a:p>
        </p:txBody>
      </p:sp>
      <p:sp>
        <p:nvSpPr>
          <p:cNvPr id="3082" name="Rectangle 10"/>
          <p:cNvSpPr>
            <a:spLocks noChangeArrowheads="1"/>
          </p:cNvSpPr>
          <p:nvPr/>
        </p:nvSpPr>
        <p:spPr bwMode="auto">
          <a:xfrm rot="-5400000">
            <a:off x="4057650" y="2474913"/>
            <a:ext cx="576263" cy="3322637"/>
          </a:xfrm>
          <a:prstGeom prst="rect">
            <a:avLst/>
          </a:prstGeom>
          <a:solidFill>
            <a:schemeClr val="folHlink"/>
          </a:solidFill>
          <a:ln w="9525" algn="ctr">
            <a:solidFill>
              <a:srgbClr val="3E628A"/>
            </a:solidFill>
            <a:miter lim="800000"/>
            <a:headEnd/>
            <a:tailEnd/>
          </a:ln>
        </p:spPr>
        <p:txBody>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3083" name="Oval 11"/>
          <p:cNvSpPr>
            <a:spLocks noChangeArrowheads="1"/>
          </p:cNvSpPr>
          <p:nvPr/>
        </p:nvSpPr>
        <p:spPr bwMode="auto">
          <a:xfrm>
            <a:off x="1928813" y="3835400"/>
            <a:ext cx="595312" cy="574675"/>
          </a:xfrm>
          <a:prstGeom prst="ellipse">
            <a:avLst/>
          </a:prstGeom>
          <a:solidFill>
            <a:srgbClr val="FFC44D"/>
          </a:solidFill>
          <a:ln>
            <a:noFill/>
          </a:ln>
          <a:effectLst>
            <a:prstShdw prst="shdw17" dist="17961" dir="2700000">
              <a:srgbClr val="99762E"/>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US" altLang="it-IT" b="1"/>
              <a:t>3</a:t>
            </a:r>
          </a:p>
        </p:txBody>
      </p:sp>
      <p:sp>
        <p:nvSpPr>
          <p:cNvPr id="3084" name="Rectangle 12"/>
          <p:cNvSpPr>
            <a:spLocks noChangeArrowheads="1"/>
          </p:cNvSpPr>
          <p:nvPr/>
        </p:nvSpPr>
        <p:spPr bwMode="auto">
          <a:xfrm>
            <a:off x="2816225" y="3983038"/>
            <a:ext cx="3073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b="1"/>
              <a:t>Courses &amp; Labs </a:t>
            </a:r>
            <a:endParaRPr lang="en-US" altLang="it-IT" b="1"/>
          </a:p>
        </p:txBody>
      </p:sp>
      <p:sp>
        <p:nvSpPr>
          <p:cNvPr id="3085" name="Rectangle 16"/>
          <p:cNvSpPr>
            <a:spLocks noChangeArrowheads="1"/>
          </p:cNvSpPr>
          <p:nvPr/>
        </p:nvSpPr>
        <p:spPr bwMode="auto">
          <a:xfrm>
            <a:off x="6677025" y="1844675"/>
            <a:ext cx="50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086" name="Rectangle 17"/>
          <p:cNvSpPr>
            <a:spLocks noChangeArrowheads="1"/>
          </p:cNvSpPr>
          <p:nvPr/>
        </p:nvSpPr>
        <p:spPr bwMode="auto">
          <a:xfrm>
            <a:off x="6772275" y="1882775"/>
            <a:ext cx="889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Presentation</a:t>
            </a:r>
          </a:p>
        </p:txBody>
      </p:sp>
      <p:sp>
        <p:nvSpPr>
          <p:cNvPr id="3087" name="AutoShape 18"/>
          <p:cNvSpPr>
            <a:spLocks noChangeArrowheads="1"/>
          </p:cNvSpPr>
          <p:nvPr/>
        </p:nvSpPr>
        <p:spPr bwMode="auto">
          <a:xfrm>
            <a:off x="6115050" y="1897063"/>
            <a:ext cx="230188" cy="576262"/>
          </a:xfrm>
          <a:prstGeom prst="homePlate">
            <a:avLst>
              <a:gd name="adj" fmla="val 100000"/>
            </a:avLst>
          </a:prstGeom>
          <a:solidFill>
            <a:srgbClr val="3E628A"/>
          </a:solidFill>
          <a:ln w="9525" algn="ctr">
            <a:solidFill>
              <a:srgbClr val="28405A"/>
            </a:solidFill>
            <a:miter lim="800000"/>
            <a:headEnd/>
            <a:tailEnd/>
          </a:ln>
        </p:spPr>
        <p:txBody>
          <a:bodyPr wrap="none" anchor="ct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3088" name="Rectangle 24"/>
          <p:cNvSpPr>
            <a:spLocks noChangeArrowheads="1"/>
          </p:cNvSpPr>
          <p:nvPr/>
        </p:nvSpPr>
        <p:spPr bwMode="auto">
          <a:xfrm>
            <a:off x="6677025" y="2051050"/>
            <a:ext cx="50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089" name="Rectangle 25"/>
          <p:cNvSpPr>
            <a:spLocks noChangeArrowheads="1"/>
          </p:cNvSpPr>
          <p:nvPr/>
        </p:nvSpPr>
        <p:spPr bwMode="auto">
          <a:xfrm>
            <a:off x="6772275" y="2070100"/>
            <a:ext cx="889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Locations</a:t>
            </a:r>
          </a:p>
        </p:txBody>
      </p:sp>
      <p:sp>
        <p:nvSpPr>
          <p:cNvPr id="3090" name="Rectangle 26"/>
          <p:cNvSpPr>
            <a:spLocks noChangeArrowheads="1"/>
          </p:cNvSpPr>
          <p:nvPr/>
        </p:nvSpPr>
        <p:spPr bwMode="auto">
          <a:xfrm>
            <a:off x="6677025" y="2238375"/>
            <a:ext cx="50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091" name="Rectangle 27"/>
          <p:cNvSpPr>
            <a:spLocks noChangeArrowheads="1"/>
          </p:cNvSpPr>
          <p:nvPr/>
        </p:nvSpPr>
        <p:spPr bwMode="auto">
          <a:xfrm>
            <a:off x="6772275" y="2266950"/>
            <a:ext cx="889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Departments</a:t>
            </a:r>
          </a:p>
        </p:txBody>
      </p:sp>
      <p:sp>
        <p:nvSpPr>
          <p:cNvPr id="3092" name="Rectangle 28"/>
          <p:cNvSpPr>
            <a:spLocks noChangeArrowheads="1"/>
          </p:cNvSpPr>
          <p:nvPr/>
        </p:nvSpPr>
        <p:spPr bwMode="auto">
          <a:xfrm>
            <a:off x="6677025" y="2695575"/>
            <a:ext cx="50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093" name="Rectangle 29"/>
          <p:cNvSpPr>
            <a:spLocks noChangeArrowheads="1"/>
          </p:cNvSpPr>
          <p:nvPr/>
        </p:nvSpPr>
        <p:spPr bwMode="auto">
          <a:xfrm>
            <a:off x="6772275" y="2733675"/>
            <a:ext cx="1204913"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School</a:t>
            </a:r>
          </a:p>
        </p:txBody>
      </p:sp>
      <p:sp>
        <p:nvSpPr>
          <p:cNvPr id="3094" name="AutoShape 30"/>
          <p:cNvSpPr>
            <a:spLocks noChangeArrowheads="1"/>
          </p:cNvSpPr>
          <p:nvPr/>
        </p:nvSpPr>
        <p:spPr bwMode="auto">
          <a:xfrm>
            <a:off x="6115050" y="2847975"/>
            <a:ext cx="230188" cy="576263"/>
          </a:xfrm>
          <a:prstGeom prst="homePlate">
            <a:avLst>
              <a:gd name="adj" fmla="val 100000"/>
            </a:avLst>
          </a:prstGeom>
          <a:solidFill>
            <a:srgbClr val="3E628A"/>
          </a:solidFill>
          <a:ln w="9525" algn="ctr">
            <a:solidFill>
              <a:srgbClr val="28405A"/>
            </a:solidFill>
            <a:miter lim="800000"/>
            <a:headEnd/>
            <a:tailEnd/>
          </a:ln>
        </p:spPr>
        <p:txBody>
          <a:bodyPr wrap="none" anchor="ct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3095" name="Rectangle 31"/>
          <p:cNvSpPr>
            <a:spLocks noChangeArrowheads="1"/>
          </p:cNvSpPr>
          <p:nvPr/>
        </p:nvSpPr>
        <p:spPr bwMode="auto">
          <a:xfrm>
            <a:off x="6677025" y="2901950"/>
            <a:ext cx="50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096" name="Rectangle 32"/>
          <p:cNvSpPr>
            <a:spLocks noChangeArrowheads="1"/>
          </p:cNvSpPr>
          <p:nvPr/>
        </p:nvSpPr>
        <p:spPr bwMode="auto">
          <a:xfrm>
            <a:off x="6772275" y="2921000"/>
            <a:ext cx="1420813"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Department &amp; degrees</a:t>
            </a:r>
          </a:p>
        </p:txBody>
      </p:sp>
      <p:sp>
        <p:nvSpPr>
          <p:cNvPr id="3097" name="Rectangle 33"/>
          <p:cNvSpPr>
            <a:spLocks noChangeArrowheads="1"/>
          </p:cNvSpPr>
          <p:nvPr/>
        </p:nvSpPr>
        <p:spPr bwMode="auto">
          <a:xfrm>
            <a:off x="6677025" y="3089275"/>
            <a:ext cx="50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098" name="Rectangle 34"/>
          <p:cNvSpPr>
            <a:spLocks noChangeArrowheads="1"/>
          </p:cNvSpPr>
          <p:nvPr/>
        </p:nvSpPr>
        <p:spPr bwMode="auto">
          <a:xfrm>
            <a:off x="6772275" y="3117850"/>
            <a:ext cx="1204913"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Some observations</a:t>
            </a:r>
          </a:p>
        </p:txBody>
      </p:sp>
      <p:sp>
        <p:nvSpPr>
          <p:cNvPr id="3099" name="Rectangle 35"/>
          <p:cNvSpPr>
            <a:spLocks noChangeArrowheads="1"/>
          </p:cNvSpPr>
          <p:nvPr/>
        </p:nvSpPr>
        <p:spPr bwMode="auto">
          <a:xfrm>
            <a:off x="6738938" y="3636963"/>
            <a:ext cx="14541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Programs</a:t>
            </a:r>
          </a:p>
        </p:txBody>
      </p:sp>
      <p:sp>
        <p:nvSpPr>
          <p:cNvPr id="3100" name="AutoShape 36"/>
          <p:cNvSpPr>
            <a:spLocks noChangeArrowheads="1"/>
          </p:cNvSpPr>
          <p:nvPr/>
        </p:nvSpPr>
        <p:spPr bwMode="auto">
          <a:xfrm>
            <a:off x="6115050" y="3852863"/>
            <a:ext cx="230188" cy="576262"/>
          </a:xfrm>
          <a:prstGeom prst="homePlate">
            <a:avLst>
              <a:gd name="adj" fmla="val 100000"/>
            </a:avLst>
          </a:prstGeom>
          <a:solidFill>
            <a:srgbClr val="3E628A"/>
          </a:solidFill>
          <a:ln w="9525" algn="ctr">
            <a:solidFill>
              <a:srgbClr val="28405A"/>
            </a:solidFill>
            <a:miter lim="800000"/>
            <a:headEnd/>
            <a:tailEnd/>
          </a:ln>
        </p:spPr>
        <p:txBody>
          <a:bodyPr wrap="none" anchor="ct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3101" name="Rectangle 39"/>
          <p:cNvSpPr>
            <a:spLocks noChangeArrowheads="1"/>
          </p:cNvSpPr>
          <p:nvPr/>
        </p:nvSpPr>
        <p:spPr bwMode="auto">
          <a:xfrm>
            <a:off x="6667500" y="4141788"/>
            <a:ext cx="508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102" name="Rectangle 40"/>
          <p:cNvSpPr>
            <a:spLocks noChangeArrowheads="1"/>
          </p:cNvSpPr>
          <p:nvPr/>
        </p:nvSpPr>
        <p:spPr bwMode="auto">
          <a:xfrm>
            <a:off x="6738938" y="4151313"/>
            <a:ext cx="1385887"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Numerical lab</a:t>
            </a:r>
          </a:p>
        </p:txBody>
      </p:sp>
      <p:sp>
        <p:nvSpPr>
          <p:cNvPr id="3103" name="Rectangle 48"/>
          <p:cNvSpPr>
            <a:spLocks noChangeArrowheads="1"/>
          </p:cNvSpPr>
          <p:nvPr/>
        </p:nvSpPr>
        <p:spPr bwMode="auto">
          <a:xfrm>
            <a:off x="6677025" y="3597275"/>
            <a:ext cx="50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104" name="Rectangle 39"/>
          <p:cNvSpPr>
            <a:spLocks noChangeArrowheads="1"/>
          </p:cNvSpPr>
          <p:nvPr/>
        </p:nvSpPr>
        <p:spPr bwMode="auto">
          <a:xfrm>
            <a:off x="6681788" y="4305300"/>
            <a:ext cx="50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105" name="Rectangle 40"/>
          <p:cNvSpPr>
            <a:spLocks noChangeArrowheads="1"/>
          </p:cNvSpPr>
          <p:nvPr/>
        </p:nvSpPr>
        <p:spPr bwMode="auto">
          <a:xfrm>
            <a:off x="6753225" y="4344988"/>
            <a:ext cx="1385888"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Labs and facilities</a:t>
            </a:r>
          </a:p>
        </p:txBody>
      </p:sp>
      <p:sp>
        <p:nvSpPr>
          <p:cNvPr id="3106" name="Rectangle 48"/>
          <p:cNvSpPr>
            <a:spLocks noChangeArrowheads="1"/>
          </p:cNvSpPr>
          <p:nvPr/>
        </p:nvSpPr>
        <p:spPr bwMode="auto">
          <a:xfrm>
            <a:off x="6681788" y="3776663"/>
            <a:ext cx="508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107" name="Rectangle 35"/>
          <p:cNvSpPr>
            <a:spLocks noChangeArrowheads="1"/>
          </p:cNvSpPr>
          <p:nvPr/>
        </p:nvSpPr>
        <p:spPr bwMode="auto">
          <a:xfrm>
            <a:off x="6753225" y="3814763"/>
            <a:ext cx="14541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Main topics</a:t>
            </a:r>
          </a:p>
        </p:txBody>
      </p:sp>
      <p:sp>
        <p:nvSpPr>
          <p:cNvPr id="3108" name="Rectangle 48"/>
          <p:cNvSpPr>
            <a:spLocks noChangeArrowheads="1"/>
          </p:cNvSpPr>
          <p:nvPr/>
        </p:nvSpPr>
        <p:spPr bwMode="auto">
          <a:xfrm>
            <a:off x="6691313" y="3944938"/>
            <a:ext cx="508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200"/>
              <a:t>-</a:t>
            </a:r>
          </a:p>
        </p:txBody>
      </p:sp>
      <p:sp>
        <p:nvSpPr>
          <p:cNvPr id="3109" name="Rectangle 35"/>
          <p:cNvSpPr>
            <a:spLocks noChangeArrowheads="1"/>
          </p:cNvSpPr>
          <p:nvPr/>
        </p:nvSpPr>
        <p:spPr bwMode="auto">
          <a:xfrm>
            <a:off x="6764338" y="3983038"/>
            <a:ext cx="14541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0588">
              <a:defRPr sz="2000">
                <a:solidFill>
                  <a:schemeClr val="tx1"/>
                </a:solidFill>
                <a:latin typeface="Arial" pitchFamily="34" charset="0"/>
              </a:defRPr>
            </a:lvl1pPr>
            <a:lvl2pPr marL="742950" indent="-285750" defTabSz="890588">
              <a:defRPr sz="2000">
                <a:solidFill>
                  <a:schemeClr val="tx1"/>
                </a:solidFill>
                <a:latin typeface="Arial" pitchFamily="34" charset="0"/>
              </a:defRPr>
            </a:lvl2pPr>
            <a:lvl3pPr marL="1143000" indent="-228600" defTabSz="890588">
              <a:defRPr sz="2000">
                <a:solidFill>
                  <a:schemeClr val="tx1"/>
                </a:solidFill>
                <a:latin typeface="Arial" pitchFamily="34" charset="0"/>
              </a:defRPr>
            </a:lvl3pPr>
            <a:lvl4pPr marL="1600200" indent="-228600" defTabSz="890588">
              <a:defRPr sz="2000">
                <a:solidFill>
                  <a:schemeClr val="tx1"/>
                </a:solidFill>
                <a:latin typeface="Arial" pitchFamily="34" charset="0"/>
              </a:defRPr>
            </a:lvl4pPr>
            <a:lvl5pPr marL="2057400" indent="-228600" defTabSz="890588">
              <a:defRPr sz="2000">
                <a:solidFill>
                  <a:schemeClr val="tx1"/>
                </a:solidFill>
                <a:latin typeface="Arial" pitchFamily="34" charset="0"/>
              </a:defRPr>
            </a:lvl5pPr>
            <a:lvl6pPr marL="2514600" indent="-228600" defTabSz="890588" eaLnBrk="0" fontAlgn="base" hangingPunct="0">
              <a:spcBef>
                <a:spcPct val="0"/>
              </a:spcBef>
              <a:spcAft>
                <a:spcPct val="0"/>
              </a:spcAft>
              <a:defRPr sz="2000">
                <a:solidFill>
                  <a:schemeClr val="tx1"/>
                </a:solidFill>
                <a:latin typeface="Arial" pitchFamily="34" charset="0"/>
              </a:defRPr>
            </a:lvl6pPr>
            <a:lvl7pPr marL="2971800" indent="-228600" defTabSz="890588" eaLnBrk="0" fontAlgn="base" hangingPunct="0">
              <a:spcBef>
                <a:spcPct val="0"/>
              </a:spcBef>
              <a:spcAft>
                <a:spcPct val="0"/>
              </a:spcAft>
              <a:defRPr sz="2000">
                <a:solidFill>
                  <a:schemeClr val="tx1"/>
                </a:solidFill>
                <a:latin typeface="Arial" pitchFamily="34" charset="0"/>
              </a:defRPr>
            </a:lvl7pPr>
            <a:lvl8pPr marL="3429000" indent="-228600" defTabSz="890588" eaLnBrk="0" fontAlgn="base" hangingPunct="0">
              <a:spcBef>
                <a:spcPct val="0"/>
              </a:spcBef>
              <a:spcAft>
                <a:spcPct val="0"/>
              </a:spcAft>
              <a:defRPr sz="2000">
                <a:solidFill>
                  <a:schemeClr val="tx1"/>
                </a:solidFill>
                <a:latin typeface="Arial" pitchFamily="34" charset="0"/>
              </a:defRPr>
            </a:lvl8pPr>
            <a:lvl9pPr marL="3886200" indent="-228600" defTabSz="890588" eaLnBrk="0" fontAlgn="base" hangingPunct="0">
              <a:spcBef>
                <a:spcPct val="0"/>
              </a:spcBef>
              <a:spcAft>
                <a:spcPct val="0"/>
              </a:spcAft>
              <a:defRPr sz="2000">
                <a:solidFill>
                  <a:schemeClr val="tx1"/>
                </a:solidFill>
                <a:latin typeface="Arial" pitchFamily="34" charset="0"/>
              </a:defRPr>
            </a:lvl9pPr>
          </a:lstStyle>
          <a:p>
            <a:r>
              <a:rPr lang="en-US" altLang="it-IT" sz="1000" b="1"/>
              <a:t>Main aims</a:t>
            </a: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1136650" y="2997200"/>
            <a:ext cx="69215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algn="ctr"/>
            <a:r>
              <a:rPr lang="it-IT" altLang="it-IT" sz="2800">
                <a:solidFill>
                  <a:srgbClr val="FF0000"/>
                </a:solidFill>
              </a:rPr>
              <a:t>THANK YOU FOR YOUR KIND ATTENTION</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spect="1" noChangeArrowheads="1"/>
          </p:cNvSpPr>
          <p:nvPr/>
        </p:nvSpPr>
        <p:spPr bwMode="auto">
          <a:xfrm rot="-5400000">
            <a:off x="1395413" y="-423862"/>
            <a:ext cx="287337" cy="1658937"/>
          </a:xfrm>
          <a:prstGeom prst="rect">
            <a:avLst/>
          </a:prstGeom>
          <a:solidFill>
            <a:schemeClr val="folHlink"/>
          </a:solidFill>
          <a:ln w="9525" algn="ctr">
            <a:solidFill>
              <a:srgbClr val="3E628A"/>
            </a:solidFill>
            <a:miter lim="800000"/>
            <a:headEnd/>
            <a:tailEnd/>
          </a:ln>
        </p:spPr>
        <p:txBody>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4099" name="Oval 5"/>
          <p:cNvSpPr>
            <a:spLocks noChangeAspect="1" noChangeArrowheads="1"/>
          </p:cNvSpPr>
          <p:nvPr/>
        </p:nvSpPr>
        <p:spPr bwMode="auto">
          <a:xfrm>
            <a:off x="331788" y="257175"/>
            <a:ext cx="296862" cy="287338"/>
          </a:xfrm>
          <a:prstGeom prst="ellipse">
            <a:avLst/>
          </a:prstGeom>
          <a:solidFill>
            <a:srgbClr val="FFC44D"/>
          </a:solidFill>
          <a:ln>
            <a:noFill/>
          </a:ln>
          <a:effectLst>
            <a:prstShdw prst="shdw17" dist="17961" dir="2700000">
              <a:srgbClr val="99762E"/>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US" altLang="it-IT" sz="1200" b="1"/>
              <a:t>1</a:t>
            </a:r>
          </a:p>
        </p:txBody>
      </p:sp>
      <p:sp>
        <p:nvSpPr>
          <p:cNvPr id="4100" name="Rectangle 6"/>
          <p:cNvSpPr>
            <a:spLocks noChangeAspect="1" noChangeArrowheads="1"/>
          </p:cNvSpPr>
          <p:nvPr/>
        </p:nvSpPr>
        <p:spPr bwMode="auto">
          <a:xfrm>
            <a:off x="774700" y="331788"/>
            <a:ext cx="112871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sz="1200" b="1"/>
              <a:t>Introduction</a:t>
            </a:r>
            <a:endParaRPr lang="en-US" altLang="it-IT" sz="1200" b="1"/>
          </a:p>
        </p:txBody>
      </p:sp>
      <p:sp>
        <p:nvSpPr>
          <p:cNvPr id="4101" name="Rectangle 2"/>
          <p:cNvSpPr>
            <a:spLocks noGrp="1" noChangeArrowheads="1"/>
          </p:cNvSpPr>
          <p:nvPr>
            <p:ph type="title"/>
          </p:nvPr>
        </p:nvSpPr>
        <p:spPr>
          <a:xfrm>
            <a:off x="304800" y="735013"/>
            <a:ext cx="8077200" cy="276225"/>
          </a:xfrm>
        </p:spPr>
        <p:txBody>
          <a:bodyPr/>
          <a:lstStyle/>
          <a:p>
            <a:r>
              <a:rPr lang="en-US" altLang="it-IT" sz="1800" smtClean="0"/>
              <a:t>PRESENTATION</a:t>
            </a:r>
            <a:endParaRPr lang="it-IT" altLang="it-IT" sz="1800" smtClean="0"/>
          </a:p>
        </p:txBody>
      </p:sp>
      <p:sp>
        <p:nvSpPr>
          <p:cNvPr id="9" name="Text Box 10"/>
          <p:cNvSpPr txBox="1">
            <a:spLocks noChangeArrowheads="1"/>
          </p:cNvSpPr>
          <p:nvPr/>
        </p:nvSpPr>
        <p:spPr bwMode="auto">
          <a:xfrm>
            <a:off x="776288" y="1196975"/>
            <a:ext cx="8208962" cy="4000500"/>
          </a:xfrm>
          <a:prstGeom prst="rect">
            <a:avLst/>
          </a:prstGeom>
          <a:noFill/>
          <a:ln w="9525">
            <a:noFill/>
            <a:miter lim="800000"/>
            <a:headEnd/>
            <a:tailEnd/>
          </a:ln>
          <a:effectLst>
            <a:prstShdw prst="shdw17" dist="17961" dir="2700000">
              <a:schemeClr val="accent1">
                <a:gamma/>
                <a:shade val="60000"/>
                <a:invGamma/>
              </a:schemeClr>
            </a:prstShdw>
          </a:effectLst>
        </p:spPr>
        <p:txBody>
          <a:bodyPr lIns="0" tIns="0" rIns="0" bIns="0">
            <a:spAutoFit/>
          </a:bodyPr>
          <a:lstStyle/>
          <a:p>
            <a:pPr>
              <a:defRPr/>
            </a:pPr>
            <a:r>
              <a:rPr lang="en-US" dirty="0">
                <a:latin typeface="Arial" charset="0"/>
              </a:rPr>
              <a:t>The Second University of Naples (SUN) was established in 1991 (Decree MURST, 25 March) with the aim of relieving the overcrowded conditions of the major Neapolitan university known as the “Federico II”.</a:t>
            </a:r>
          </a:p>
          <a:p>
            <a:pPr>
              <a:defRPr/>
            </a:pPr>
            <a:endParaRPr lang="it-IT" dirty="0">
              <a:latin typeface="Arial" charset="0"/>
            </a:endParaRPr>
          </a:p>
          <a:p>
            <a:pPr>
              <a:defRPr/>
            </a:pPr>
            <a:r>
              <a:rPr lang="en-US" dirty="0">
                <a:latin typeface="Arial" charset="0"/>
              </a:rPr>
              <a:t>On the official date of November 1st 1991, the Second University began to function autonomously with </a:t>
            </a:r>
            <a:r>
              <a:rPr lang="en-US" dirty="0">
                <a:solidFill>
                  <a:srgbClr val="0000FF"/>
                </a:solidFill>
                <a:latin typeface="Arial" charset="0"/>
              </a:rPr>
              <a:t>nineteen thousand enrollments and eight faculties </a:t>
            </a:r>
            <a:r>
              <a:rPr lang="en-US" dirty="0">
                <a:latin typeface="Arial" charset="0"/>
              </a:rPr>
              <a:t>located in five different territorial </a:t>
            </a:r>
            <a:r>
              <a:rPr lang="en-US" dirty="0">
                <a:solidFill>
                  <a:srgbClr val="FF0000"/>
                </a:solidFill>
                <a:latin typeface="Arial" charset="0"/>
              </a:rPr>
              <a:t>areas of Caserta and Naples</a:t>
            </a:r>
            <a:r>
              <a:rPr lang="en-US" dirty="0">
                <a:latin typeface="Arial" charset="0"/>
              </a:rPr>
              <a:t>.</a:t>
            </a:r>
          </a:p>
          <a:p>
            <a:pPr>
              <a:defRPr/>
            </a:pPr>
            <a:r>
              <a:rPr lang="en-US" dirty="0">
                <a:latin typeface="Arial" charset="0"/>
              </a:rPr>
              <a:t>Currently, there are </a:t>
            </a:r>
            <a:r>
              <a:rPr lang="en-US" dirty="0">
                <a:solidFill>
                  <a:srgbClr val="0000FF"/>
                </a:solidFill>
                <a:latin typeface="Arial" charset="0"/>
              </a:rPr>
              <a:t>thirty thousand students</a:t>
            </a:r>
            <a:r>
              <a:rPr lang="en-US" dirty="0">
                <a:latin typeface="Arial" charset="0"/>
              </a:rPr>
              <a:t> attending the SUN’s </a:t>
            </a:r>
            <a:r>
              <a:rPr lang="en-US" dirty="0">
                <a:solidFill>
                  <a:srgbClr val="FF0000"/>
                </a:solidFill>
                <a:latin typeface="Arial" charset="0"/>
              </a:rPr>
              <a:t>19 Departments</a:t>
            </a:r>
            <a:r>
              <a:rPr lang="en-US" dirty="0">
                <a:latin typeface="Arial" charset="0"/>
              </a:rPr>
              <a:t>.</a:t>
            </a:r>
          </a:p>
          <a:p>
            <a:pPr>
              <a:defRPr/>
            </a:pPr>
            <a:endParaRPr lang="it-IT" dirty="0">
              <a:latin typeface="Arial" charset="0"/>
            </a:endParaRPr>
          </a:p>
          <a:p>
            <a:pPr>
              <a:defRPr/>
            </a:pPr>
            <a:r>
              <a:rPr lang="en-US" dirty="0">
                <a:latin typeface="Arial" charset="0"/>
              </a:rPr>
              <a:t>The University’s </a:t>
            </a:r>
            <a:r>
              <a:rPr lang="en-US" dirty="0" err="1">
                <a:latin typeface="Arial" charset="0"/>
              </a:rPr>
              <a:t>multicampus</a:t>
            </a:r>
            <a:r>
              <a:rPr lang="en-US" dirty="0">
                <a:latin typeface="Arial" charset="0"/>
              </a:rPr>
              <a:t> structure has </a:t>
            </a:r>
            <a:r>
              <a:rPr lang="en-US" dirty="0">
                <a:solidFill>
                  <a:srgbClr val="0000FF"/>
                </a:solidFill>
                <a:latin typeface="Arial" charset="0"/>
              </a:rPr>
              <a:t>two offices </a:t>
            </a:r>
            <a:r>
              <a:rPr lang="en-US" dirty="0">
                <a:latin typeface="Arial" charset="0"/>
              </a:rPr>
              <a:t>for its Rector:</a:t>
            </a:r>
          </a:p>
          <a:p>
            <a:pPr>
              <a:defRPr/>
            </a:pPr>
            <a:r>
              <a:rPr lang="en-US" dirty="0">
                <a:latin typeface="Arial" charset="0"/>
              </a:rPr>
              <a:t>one in </a:t>
            </a:r>
            <a:r>
              <a:rPr lang="en-US" dirty="0">
                <a:solidFill>
                  <a:srgbClr val="FF0000"/>
                </a:solidFill>
                <a:latin typeface="Arial" charset="0"/>
              </a:rPr>
              <a:t>Naples</a:t>
            </a:r>
            <a:r>
              <a:rPr lang="en-US" dirty="0">
                <a:latin typeface="Arial" charset="0"/>
              </a:rPr>
              <a:t>, located in the Old City Center of Naples and</a:t>
            </a:r>
          </a:p>
          <a:p>
            <a:pPr>
              <a:defRPr/>
            </a:pPr>
            <a:r>
              <a:rPr lang="en-US" dirty="0">
                <a:latin typeface="Arial" charset="0"/>
              </a:rPr>
              <a:t>one in the Royal Palace of </a:t>
            </a:r>
            <a:r>
              <a:rPr lang="en-US" dirty="0">
                <a:solidFill>
                  <a:srgbClr val="FF0000"/>
                </a:solidFill>
                <a:latin typeface="Arial" charset="0"/>
              </a:rPr>
              <a:t>Caserta</a:t>
            </a:r>
            <a:r>
              <a:rPr lang="en-US" dirty="0">
                <a:latin typeface="Arial" charset="0"/>
              </a:rPr>
              <a:t>.</a:t>
            </a:r>
            <a:endParaRPr lang="it-IT" dirty="0">
              <a:latin typeface="Arial"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735013"/>
            <a:ext cx="8077200" cy="276225"/>
          </a:xfrm>
        </p:spPr>
        <p:txBody>
          <a:bodyPr/>
          <a:lstStyle/>
          <a:p>
            <a:r>
              <a:rPr lang="en-US" altLang="it-IT" sz="1800" smtClean="0"/>
              <a:t>UNIVERSITY LOCATIONS &amp; DEPARTMENTS</a:t>
            </a:r>
            <a:endParaRPr lang="it-IT" altLang="it-IT" sz="1800" smtClean="0"/>
          </a:p>
        </p:txBody>
      </p:sp>
      <p:sp>
        <p:nvSpPr>
          <p:cNvPr id="5123" name="Text Box 4"/>
          <p:cNvSpPr txBox="1">
            <a:spLocks noChangeArrowheads="1"/>
          </p:cNvSpPr>
          <p:nvPr/>
        </p:nvSpPr>
        <p:spPr bwMode="auto">
          <a:xfrm>
            <a:off x="273050" y="1268413"/>
            <a:ext cx="9359900" cy="471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algn="just"/>
            <a:r>
              <a:rPr lang="en-US" altLang="it-IT"/>
              <a:t>Famous historic buildings are home to the University’s Schools, Departments, Centers and Administrative offices.</a:t>
            </a:r>
          </a:p>
          <a:p>
            <a:pPr algn="just"/>
            <a:endParaRPr lang="en-US" altLang="it-IT"/>
          </a:p>
          <a:p>
            <a:pPr algn="just"/>
            <a:r>
              <a:rPr lang="en-US" altLang="it-IT"/>
              <a:t>Many of these same buildings are also archaeological sites </a:t>
            </a:r>
          </a:p>
          <a:p>
            <a:pPr algn="just"/>
            <a:r>
              <a:rPr lang="en-US" altLang="it-IT"/>
              <a:t>such as the Department of Humanities and Cultural Heritage in Santa Maria Capua Vetere which stands on what once was a Roman  Cryptoporticus and the Schools of Medicine which are located in the old City Center of Naples.</a:t>
            </a:r>
          </a:p>
          <a:p>
            <a:pPr algn="just"/>
            <a:endParaRPr lang="en-US" altLang="it-IT"/>
          </a:p>
          <a:p>
            <a:r>
              <a:rPr lang="en-US" altLang="it-IT"/>
              <a:t> In </a:t>
            </a:r>
            <a:r>
              <a:rPr lang="en-US" altLang="it-IT">
                <a:solidFill>
                  <a:srgbClr val="0000FF"/>
                </a:solidFill>
              </a:rPr>
              <a:t>Aversa</a:t>
            </a:r>
            <a:r>
              <a:rPr lang="en-US" altLang="it-IT"/>
              <a:t> there are</a:t>
            </a:r>
            <a:endParaRPr lang="it-IT" altLang="it-IT"/>
          </a:p>
          <a:p>
            <a:r>
              <a:rPr lang="en-US" altLang="it-IT"/>
              <a:t>the Department of </a:t>
            </a:r>
            <a:r>
              <a:rPr lang="en-US" altLang="it-IT">
                <a:solidFill>
                  <a:srgbClr val="FF0000"/>
                </a:solidFill>
              </a:rPr>
              <a:t>Architecture</a:t>
            </a:r>
            <a:r>
              <a:rPr lang="en-US" altLang="it-IT"/>
              <a:t> and Industrial Design “Luigi Vanvitelli”, located in San Lorenzo ad Septimum building and cloister.</a:t>
            </a:r>
            <a:endParaRPr lang="it-IT" altLang="it-IT"/>
          </a:p>
          <a:p>
            <a:r>
              <a:rPr lang="en-US" altLang="it-IT"/>
              <a:t>and</a:t>
            </a:r>
            <a:endParaRPr lang="it-IT" altLang="it-IT"/>
          </a:p>
          <a:p>
            <a:r>
              <a:rPr lang="en-US" altLang="it-IT"/>
              <a:t>the two </a:t>
            </a:r>
            <a:r>
              <a:rPr lang="en-US" altLang="it-IT">
                <a:solidFill>
                  <a:srgbClr val="FF0000"/>
                </a:solidFill>
              </a:rPr>
              <a:t>Engineering</a:t>
            </a:r>
            <a:r>
              <a:rPr lang="en-US" altLang="it-IT"/>
              <a:t> Departments, Department of Industrial and Information Engineering and Design and Civil Engineering, located in Real Casa dell'Annunziata originally a religious complex dates back to the 14th century</a:t>
            </a:r>
            <a:endParaRPr lang="it-IT" altLang="it-IT"/>
          </a:p>
        </p:txBody>
      </p:sp>
      <p:sp>
        <p:nvSpPr>
          <p:cNvPr id="5124" name="Rectangle 5"/>
          <p:cNvSpPr>
            <a:spLocks noChangeAspect="1" noChangeArrowheads="1"/>
          </p:cNvSpPr>
          <p:nvPr/>
        </p:nvSpPr>
        <p:spPr bwMode="auto">
          <a:xfrm rot="-5400000">
            <a:off x="1395413" y="-565150"/>
            <a:ext cx="287338" cy="1658937"/>
          </a:xfrm>
          <a:prstGeom prst="rect">
            <a:avLst/>
          </a:prstGeom>
          <a:solidFill>
            <a:schemeClr val="folHlink"/>
          </a:solidFill>
          <a:ln w="9525" algn="ctr">
            <a:solidFill>
              <a:srgbClr val="3E628A"/>
            </a:solidFill>
            <a:miter lim="800000"/>
            <a:headEnd/>
            <a:tailEnd/>
          </a:ln>
        </p:spPr>
        <p:txBody>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5125" name="Oval 6"/>
          <p:cNvSpPr>
            <a:spLocks noChangeAspect="1" noChangeArrowheads="1"/>
          </p:cNvSpPr>
          <p:nvPr/>
        </p:nvSpPr>
        <p:spPr bwMode="auto">
          <a:xfrm>
            <a:off x="331788" y="115888"/>
            <a:ext cx="296862" cy="287337"/>
          </a:xfrm>
          <a:prstGeom prst="ellipse">
            <a:avLst/>
          </a:prstGeom>
          <a:solidFill>
            <a:srgbClr val="FFC44D"/>
          </a:solidFill>
          <a:ln>
            <a:noFill/>
          </a:ln>
          <a:effectLst>
            <a:prstShdw prst="shdw17" dist="17961" dir="2700000">
              <a:srgbClr val="99762E"/>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US" altLang="it-IT" sz="1200" b="1"/>
              <a:t>1</a:t>
            </a:r>
          </a:p>
        </p:txBody>
      </p:sp>
      <p:sp>
        <p:nvSpPr>
          <p:cNvPr id="5126" name="Rectangle 7"/>
          <p:cNvSpPr>
            <a:spLocks noChangeAspect="1" noChangeArrowheads="1"/>
          </p:cNvSpPr>
          <p:nvPr/>
        </p:nvSpPr>
        <p:spPr bwMode="auto">
          <a:xfrm>
            <a:off x="774700" y="190500"/>
            <a:ext cx="11287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sz="1200" b="1"/>
              <a:t>Introduction</a:t>
            </a:r>
            <a:endParaRPr lang="en-US" altLang="it-IT" sz="1200" b="1"/>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735013"/>
            <a:ext cx="8077200" cy="276225"/>
          </a:xfrm>
        </p:spPr>
        <p:txBody>
          <a:bodyPr/>
          <a:lstStyle/>
          <a:p>
            <a:r>
              <a:rPr lang="en-US" altLang="it-IT" sz="1800" smtClean="0"/>
              <a:t>UNIVERSITY LOCATIONS &amp; DEPARTMENTS</a:t>
            </a:r>
            <a:endParaRPr lang="it-IT" altLang="it-IT" sz="1800" smtClean="0"/>
          </a:p>
        </p:txBody>
      </p:sp>
      <p:sp>
        <p:nvSpPr>
          <p:cNvPr id="6147" name="Text Box 4"/>
          <p:cNvSpPr txBox="1">
            <a:spLocks noChangeArrowheads="1"/>
          </p:cNvSpPr>
          <p:nvPr/>
        </p:nvSpPr>
        <p:spPr bwMode="auto">
          <a:xfrm>
            <a:off x="560388" y="1557338"/>
            <a:ext cx="8713787"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solidFill>
                  <a:srgbClr val="0000FF"/>
                </a:solidFill>
              </a:rPr>
              <a:t>In Capua </a:t>
            </a:r>
            <a:r>
              <a:rPr lang="en-US" altLang="it-IT"/>
              <a:t>is located the Department of </a:t>
            </a:r>
            <a:r>
              <a:rPr lang="en-US" altLang="it-IT">
                <a:solidFill>
                  <a:srgbClr val="FF0000"/>
                </a:solidFill>
              </a:rPr>
              <a:t>Economics</a:t>
            </a:r>
            <a:r>
              <a:rPr lang="en-US" altLang="it-IT"/>
              <a:t>, in a Historical building that was once the Convent of the “Dame Monache” and also in Military Barracks “Ettore Fieramosca”.</a:t>
            </a:r>
          </a:p>
          <a:p>
            <a:endParaRPr lang="en-US" altLang="it-IT"/>
          </a:p>
          <a:p>
            <a:endParaRPr lang="it-IT" altLang="it-IT"/>
          </a:p>
          <a:p>
            <a:r>
              <a:rPr lang="en-US" altLang="it-IT"/>
              <a:t>The Department of </a:t>
            </a:r>
            <a:r>
              <a:rPr lang="en-US" altLang="it-IT">
                <a:solidFill>
                  <a:srgbClr val="FF0000"/>
                </a:solidFill>
              </a:rPr>
              <a:t>Law</a:t>
            </a:r>
            <a:r>
              <a:rPr lang="en-US" altLang="it-IT"/>
              <a:t> is in </a:t>
            </a:r>
            <a:r>
              <a:rPr lang="en-US" altLang="it-IT">
                <a:solidFill>
                  <a:srgbClr val="0000FF"/>
                </a:solidFill>
              </a:rPr>
              <a:t>Santa Maria Capua Vetere</a:t>
            </a:r>
            <a:r>
              <a:rPr lang="en-US" altLang="it-IT"/>
              <a:t> and located in Palazzo Melzi, a 17th century structure, and in a modern building known as the Aulario </a:t>
            </a:r>
            <a:endParaRPr lang="it-IT" altLang="it-IT"/>
          </a:p>
          <a:p>
            <a:r>
              <a:rPr lang="en-US" altLang="it-IT">
                <a:solidFill>
                  <a:srgbClr val="FF0000"/>
                </a:solidFill>
              </a:rPr>
              <a:t>Humanities and Cultural Heritage</a:t>
            </a:r>
            <a:r>
              <a:rPr lang="en-US" altLang="it-IT"/>
              <a:t> Department is located in </a:t>
            </a:r>
            <a:r>
              <a:rPr lang="en-US" altLang="it-IT">
                <a:solidFill>
                  <a:srgbClr val="0000FF"/>
                </a:solidFill>
              </a:rPr>
              <a:t>Santa Maria Capua Vetere</a:t>
            </a:r>
            <a:r>
              <a:rPr lang="en-US" altLang="it-IT"/>
              <a:t> in the ancient Monastery of San Francesco which dates back to the 17th century. The Monastery lies on a very important Roman archeological site. </a:t>
            </a:r>
          </a:p>
        </p:txBody>
      </p:sp>
      <p:sp>
        <p:nvSpPr>
          <p:cNvPr id="6148" name="Rectangle 5"/>
          <p:cNvSpPr>
            <a:spLocks noChangeAspect="1" noChangeArrowheads="1"/>
          </p:cNvSpPr>
          <p:nvPr/>
        </p:nvSpPr>
        <p:spPr bwMode="auto">
          <a:xfrm rot="-5400000">
            <a:off x="1395413" y="-565150"/>
            <a:ext cx="287338" cy="1658937"/>
          </a:xfrm>
          <a:prstGeom prst="rect">
            <a:avLst/>
          </a:prstGeom>
          <a:solidFill>
            <a:schemeClr val="folHlink"/>
          </a:solidFill>
          <a:ln w="9525" algn="ctr">
            <a:solidFill>
              <a:srgbClr val="3E628A"/>
            </a:solidFill>
            <a:miter lim="800000"/>
            <a:headEnd/>
            <a:tailEnd/>
          </a:ln>
        </p:spPr>
        <p:txBody>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6149" name="Oval 6"/>
          <p:cNvSpPr>
            <a:spLocks noChangeAspect="1" noChangeArrowheads="1"/>
          </p:cNvSpPr>
          <p:nvPr/>
        </p:nvSpPr>
        <p:spPr bwMode="auto">
          <a:xfrm>
            <a:off x="331788" y="115888"/>
            <a:ext cx="296862" cy="287337"/>
          </a:xfrm>
          <a:prstGeom prst="ellipse">
            <a:avLst/>
          </a:prstGeom>
          <a:solidFill>
            <a:srgbClr val="FFC44D"/>
          </a:solidFill>
          <a:ln>
            <a:noFill/>
          </a:ln>
          <a:effectLst>
            <a:prstShdw prst="shdw17" dist="17961" dir="2700000">
              <a:srgbClr val="99762E"/>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US" altLang="it-IT" sz="1200" b="1"/>
              <a:t>1</a:t>
            </a:r>
          </a:p>
        </p:txBody>
      </p:sp>
      <p:sp>
        <p:nvSpPr>
          <p:cNvPr id="6150" name="Rectangle 7"/>
          <p:cNvSpPr>
            <a:spLocks noChangeAspect="1" noChangeArrowheads="1"/>
          </p:cNvSpPr>
          <p:nvPr/>
        </p:nvSpPr>
        <p:spPr bwMode="auto">
          <a:xfrm>
            <a:off x="774700" y="190500"/>
            <a:ext cx="11287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sz="1200" b="1"/>
              <a:t>Introduction</a:t>
            </a:r>
            <a:endParaRPr lang="en-US" altLang="it-IT" sz="1200" b="1"/>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735013"/>
            <a:ext cx="6880225" cy="276225"/>
          </a:xfrm>
        </p:spPr>
        <p:txBody>
          <a:bodyPr/>
          <a:lstStyle/>
          <a:p>
            <a:r>
              <a:rPr lang="en-US" altLang="it-IT" sz="1800" smtClean="0"/>
              <a:t>UNIVERSITY LOCATIONS &amp; DEPARTMENTS</a:t>
            </a:r>
            <a:endParaRPr lang="it-IT" altLang="it-IT" sz="1800" smtClean="0"/>
          </a:p>
        </p:txBody>
      </p:sp>
      <p:sp>
        <p:nvSpPr>
          <p:cNvPr id="7171" name="Text Box 4"/>
          <p:cNvSpPr txBox="1">
            <a:spLocks noChangeArrowheads="1"/>
          </p:cNvSpPr>
          <p:nvPr/>
        </p:nvSpPr>
        <p:spPr bwMode="auto">
          <a:xfrm>
            <a:off x="849313" y="1412875"/>
            <a:ext cx="820737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solidFill>
                  <a:srgbClr val="FF0000"/>
                </a:solidFill>
              </a:rPr>
              <a:t>Medicine</a:t>
            </a:r>
            <a:endParaRPr lang="it-IT" altLang="it-IT">
              <a:solidFill>
                <a:srgbClr val="FF0000"/>
              </a:solidFill>
            </a:endParaRPr>
          </a:p>
          <a:p>
            <a:r>
              <a:rPr lang="en-US" altLang="it-IT"/>
              <a:t>The Departments of Medicine and Surgery are located in two campus. One campus in Naples and another one in </a:t>
            </a:r>
            <a:r>
              <a:rPr lang="en-US" altLang="it-IT">
                <a:solidFill>
                  <a:srgbClr val="0000FF"/>
                </a:solidFill>
              </a:rPr>
              <a:t>Caserta</a:t>
            </a:r>
            <a:r>
              <a:rPr lang="en-US" altLang="it-IT"/>
              <a:t>. In </a:t>
            </a:r>
            <a:r>
              <a:rPr lang="en-US" altLang="it-IT">
                <a:solidFill>
                  <a:srgbClr val="0000FF"/>
                </a:solidFill>
              </a:rPr>
              <a:t>Naples</a:t>
            </a:r>
            <a:r>
              <a:rPr lang="en-US" altLang="it-IT"/>
              <a:t> the campus is located in the University Teaching Hospital known as the “Vecchio Policlinico” and in Caserta it is located in the “San Benedetto area”.</a:t>
            </a:r>
          </a:p>
          <a:p>
            <a:endParaRPr lang="en-US" altLang="it-IT"/>
          </a:p>
          <a:p>
            <a:endParaRPr lang="it-IT" altLang="it-IT"/>
          </a:p>
          <a:p>
            <a:r>
              <a:rPr lang="en-US" altLang="it-IT"/>
              <a:t>Another Campus in </a:t>
            </a:r>
            <a:r>
              <a:rPr lang="en-US" altLang="it-IT">
                <a:solidFill>
                  <a:srgbClr val="0000FF"/>
                </a:solidFill>
              </a:rPr>
              <a:t>Caserta</a:t>
            </a:r>
            <a:r>
              <a:rPr lang="en-US" altLang="it-IT"/>
              <a:t> hosts The Departments of </a:t>
            </a:r>
            <a:r>
              <a:rPr lang="en-US" altLang="it-IT">
                <a:solidFill>
                  <a:srgbClr val="FF0000"/>
                </a:solidFill>
              </a:rPr>
              <a:t>Psychology</a:t>
            </a:r>
            <a:r>
              <a:rPr lang="en-US" altLang="it-IT"/>
              <a:t>, of </a:t>
            </a:r>
            <a:r>
              <a:rPr lang="en-US" altLang="it-IT">
                <a:solidFill>
                  <a:srgbClr val="FF0000"/>
                </a:solidFill>
              </a:rPr>
              <a:t>Science and Pharmaceutical, Biological and Environmental Technologies</a:t>
            </a:r>
            <a:r>
              <a:rPr lang="en-US" altLang="it-IT"/>
              <a:t>, of </a:t>
            </a:r>
            <a:r>
              <a:rPr lang="en-US" altLang="it-IT">
                <a:solidFill>
                  <a:srgbClr val="FF0000"/>
                </a:solidFill>
              </a:rPr>
              <a:t>Political Science </a:t>
            </a:r>
            <a:r>
              <a:rPr lang="en-US" altLang="it-IT"/>
              <a:t>“Jean Monnet” and of </a:t>
            </a:r>
            <a:r>
              <a:rPr lang="en-US" altLang="it-IT">
                <a:solidFill>
                  <a:srgbClr val="FF0000"/>
                </a:solidFill>
              </a:rPr>
              <a:t>Mathematics and Physics</a:t>
            </a:r>
            <a:endParaRPr lang="it-IT" altLang="it-IT">
              <a:solidFill>
                <a:srgbClr val="FF0000"/>
              </a:solidFill>
            </a:endParaRPr>
          </a:p>
        </p:txBody>
      </p:sp>
      <p:sp>
        <p:nvSpPr>
          <p:cNvPr id="7172" name="Rectangle 5"/>
          <p:cNvSpPr>
            <a:spLocks noChangeAspect="1" noChangeArrowheads="1"/>
          </p:cNvSpPr>
          <p:nvPr/>
        </p:nvSpPr>
        <p:spPr bwMode="auto">
          <a:xfrm rot="-5400000">
            <a:off x="1395413" y="-565150"/>
            <a:ext cx="287338" cy="1658937"/>
          </a:xfrm>
          <a:prstGeom prst="rect">
            <a:avLst/>
          </a:prstGeom>
          <a:solidFill>
            <a:schemeClr val="folHlink"/>
          </a:solidFill>
          <a:ln w="9525" algn="ctr">
            <a:solidFill>
              <a:srgbClr val="3E628A"/>
            </a:solidFill>
            <a:miter lim="800000"/>
            <a:headEnd/>
            <a:tailEnd/>
          </a:ln>
        </p:spPr>
        <p:txBody>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7173" name="Oval 6"/>
          <p:cNvSpPr>
            <a:spLocks noChangeAspect="1" noChangeArrowheads="1"/>
          </p:cNvSpPr>
          <p:nvPr/>
        </p:nvSpPr>
        <p:spPr bwMode="auto">
          <a:xfrm>
            <a:off x="331788" y="115888"/>
            <a:ext cx="296862" cy="287337"/>
          </a:xfrm>
          <a:prstGeom prst="ellipse">
            <a:avLst/>
          </a:prstGeom>
          <a:solidFill>
            <a:srgbClr val="FFC44D"/>
          </a:solidFill>
          <a:ln>
            <a:noFill/>
          </a:ln>
          <a:effectLst>
            <a:prstShdw prst="shdw17" dist="17961" dir="2700000">
              <a:srgbClr val="99762E"/>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US" altLang="it-IT" sz="1200" b="1"/>
              <a:t>1</a:t>
            </a:r>
          </a:p>
        </p:txBody>
      </p:sp>
      <p:sp>
        <p:nvSpPr>
          <p:cNvPr id="7174" name="Rectangle 7"/>
          <p:cNvSpPr>
            <a:spLocks noChangeAspect="1" noChangeArrowheads="1"/>
          </p:cNvSpPr>
          <p:nvPr/>
        </p:nvSpPr>
        <p:spPr bwMode="auto">
          <a:xfrm>
            <a:off x="774700" y="190500"/>
            <a:ext cx="11287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sz="1200" b="1"/>
              <a:t>Introduction</a:t>
            </a:r>
            <a:endParaRPr lang="en-US" altLang="it-IT" sz="1200" b="1"/>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Immagin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3050" y="1052513"/>
            <a:ext cx="2519363" cy="279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Connettore diritto 8"/>
          <p:cNvCxnSpPr/>
          <p:nvPr/>
        </p:nvCxnSpPr>
        <p:spPr>
          <a:xfrm flipH="1" flipV="1">
            <a:off x="1784350" y="2781300"/>
            <a:ext cx="3889375" cy="215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a:endCxn id="16" idx="0"/>
          </p:cNvCxnSpPr>
          <p:nvPr/>
        </p:nvCxnSpPr>
        <p:spPr>
          <a:xfrm flipH="1">
            <a:off x="1841500" y="1196975"/>
            <a:ext cx="3903663" cy="140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ttangolo 15"/>
          <p:cNvSpPr/>
          <p:nvPr/>
        </p:nvSpPr>
        <p:spPr>
          <a:xfrm>
            <a:off x="1751013" y="2600325"/>
            <a:ext cx="179387" cy="1809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8198" name="Rettangolo 23"/>
          <p:cNvSpPr>
            <a:spLocks noChangeArrowheads="1"/>
          </p:cNvSpPr>
          <p:nvPr/>
        </p:nvSpPr>
        <p:spPr bwMode="auto">
          <a:xfrm>
            <a:off x="7061200" y="2933700"/>
            <a:ext cx="10556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it-IT" altLang="it-IT">
                <a:solidFill>
                  <a:schemeClr val="accent1"/>
                </a:solidFill>
                <a:latin typeface="Vijaya" pitchFamily="34" charset="0"/>
                <a:cs typeface="Vijaya" pitchFamily="34" charset="0"/>
              </a:rPr>
              <a:t>Padova</a:t>
            </a:r>
            <a:endParaRPr lang="it-IT" altLang="it-IT">
              <a:solidFill>
                <a:schemeClr val="accent1"/>
              </a:solidFill>
            </a:endParaRPr>
          </a:p>
        </p:txBody>
      </p:sp>
      <p:pic>
        <p:nvPicPr>
          <p:cNvPr id="8199" name="Immagine 4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0613" y="4508500"/>
            <a:ext cx="1101725" cy="1176338"/>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48" name="1 Título"/>
          <p:cNvSpPr>
            <a:spLocks noGrp="1"/>
          </p:cNvSpPr>
          <p:nvPr>
            <p:ph type="title"/>
          </p:nvPr>
        </p:nvSpPr>
        <p:spPr>
          <a:xfrm>
            <a:off x="0" y="0"/>
            <a:ext cx="9906000" cy="1052513"/>
          </a:xfrm>
        </p:spPr>
        <p:txBody>
          <a:bodyPr>
            <a:normAutofit/>
          </a:bodyPr>
          <a:lstStyle/>
          <a:p>
            <a:pPr algn="ctr" fontAlgn="auto">
              <a:spcAft>
                <a:spcPts val="0"/>
              </a:spcAft>
              <a:defRPr/>
            </a:pPr>
            <a:r>
              <a:rPr lang="es-ES" sz="2800" dirty="0" smtClean="0">
                <a:solidFill>
                  <a:schemeClr val="tx2">
                    <a:satMod val="130000"/>
                  </a:schemeClr>
                </a:solidFill>
                <a:latin typeface="+mn-lt"/>
              </a:rPr>
              <a:t>  </a:t>
            </a:r>
            <a:r>
              <a:rPr lang="es-ES" sz="3200" dirty="0" smtClean="0">
                <a:solidFill>
                  <a:schemeClr val="tx2">
                    <a:satMod val="130000"/>
                  </a:schemeClr>
                </a:solidFill>
                <a:effectLst>
                  <a:outerShdw blurRad="38100" dist="38100" dir="2700000" algn="tl">
                    <a:srgbClr val="000000">
                      <a:alpha val="43137"/>
                    </a:srgbClr>
                  </a:outerShdw>
                </a:effectLst>
                <a:latin typeface="+mn-lt"/>
              </a:rPr>
              <a:t>WHERE WE ARE</a:t>
            </a:r>
            <a:endParaRPr lang="es-ES" sz="3200" dirty="0">
              <a:solidFill>
                <a:schemeClr val="tx2">
                  <a:satMod val="130000"/>
                </a:schemeClr>
              </a:solidFill>
              <a:effectLst>
                <a:outerShdw blurRad="38100" dist="38100" dir="2700000" algn="tl">
                  <a:srgbClr val="000000">
                    <a:alpha val="43137"/>
                  </a:srgbClr>
                </a:outerShdw>
              </a:effectLst>
              <a:latin typeface="+mn-lt"/>
            </a:endParaRPr>
          </a:p>
        </p:txBody>
      </p:sp>
      <p:pic>
        <p:nvPicPr>
          <p:cNvPr id="8201" name="Picture 2" descr="http://www.dispaa.unifi.it/upload/sub/images/2campania.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3725" y="1196975"/>
            <a:ext cx="1920875" cy="1800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0" name="Stella a 5 punte 19"/>
          <p:cNvSpPr>
            <a:spLocks noChangeAspect="1"/>
          </p:cNvSpPr>
          <p:nvPr/>
        </p:nvSpPr>
        <p:spPr>
          <a:xfrm>
            <a:off x="636588" y="1700213"/>
            <a:ext cx="92075" cy="87312"/>
          </a:xfrm>
          <a:prstGeom prst="star5">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dirty="0">
              <a:solidFill>
                <a:srgbClr val="0000FF"/>
              </a:solidFill>
            </a:endParaRPr>
          </a:p>
        </p:txBody>
      </p:sp>
      <p:sp>
        <p:nvSpPr>
          <p:cNvPr id="22" name="Stella a 5 punte 21"/>
          <p:cNvSpPr/>
          <p:nvPr/>
        </p:nvSpPr>
        <p:spPr>
          <a:xfrm>
            <a:off x="6176963" y="1628775"/>
            <a:ext cx="71437" cy="71438"/>
          </a:xfrm>
          <a:prstGeom prst="star5">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3" name="Stella a 5 punte 22"/>
          <p:cNvSpPr/>
          <p:nvPr/>
        </p:nvSpPr>
        <p:spPr>
          <a:xfrm>
            <a:off x="6176963" y="1916113"/>
            <a:ext cx="71437" cy="73025"/>
          </a:xfrm>
          <a:prstGeom prst="star5">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pic>
        <p:nvPicPr>
          <p:cNvPr id="820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9038" y="3141663"/>
            <a:ext cx="3890962" cy="305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cxnSp>
        <p:nvCxnSpPr>
          <p:cNvPr id="8206" name="Connettore 1 35"/>
          <p:cNvCxnSpPr>
            <a:cxnSpLocks noChangeShapeType="1"/>
            <a:stCxn id="22" idx="2"/>
          </p:cNvCxnSpPr>
          <p:nvPr/>
        </p:nvCxnSpPr>
        <p:spPr bwMode="auto">
          <a:xfrm flipH="1">
            <a:off x="4808538" y="1700213"/>
            <a:ext cx="1382712" cy="3744912"/>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207" name="Connettore 1 40"/>
          <p:cNvCxnSpPr>
            <a:cxnSpLocks noChangeShapeType="1"/>
          </p:cNvCxnSpPr>
          <p:nvPr/>
        </p:nvCxnSpPr>
        <p:spPr bwMode="auto">
          <a:xfrm flipH="1" flipV="1">
            <a:off x="3584575" y="5516563"/>
            <a:ext cx="1008063" cy="73025"/>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208" name="CasellaDiTesto 41"/>
          <p:cNvSpPr txBox="1">
            <a:spLocks noChangeArrowheads="1"/>
          </p:cNvSpPr>
          <p:nvPr/>
        </p:nvSpPr>
        <p:spPr bwMode="auto">
          <a:xfrm>
            <a:off x="344488" y="1412875"/>
            <a:ext cx="8112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it-IT" altLang="it-IT" sz="1400"/>
              <a:t>Genova</a:t>
            </a:r>
          </a:p>
        </p:txBody>
      </p:sp>
      <p:sp>
        <p:nvSpPr>
          <p:cNvPr id="8209" name="Rettangolo 42"/>
          <p:cNvSpPr>
            <a:spLocks noChangeArrowheads="1"/>
          </p:cNvSpPr>
          <p:nvPr/>
        </p:nvSpPr>
        <p:spPr bwMode="auto">
          <a:xfrm>
            <a:off x="415925" y="3933825"/>
            <a:ext cx="3092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solidFill>
                  <a:srgbClr val="FF0000"/>
                </a:solidFill>
              </a:rPr>
              <a:t>Engineering</a:t>
            </a:r>
            <a:r>
              <a:rPr lang="en-US" altLang="it-IT"/>
              <a:t> Departments</a:t>
            </a:r>
            <a:endParaRPr lang="it-IT" altLang="it-IT"/>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it-IT" altLang="it-IT" sz="1800" smtClean="0"/>
              <a:t>SCHOOLS</a:t>
            </a:r>
          </a:p>
        </p:txBody>
      </p:sp>
      <p:sp>
        <p:nvSpPr>
          <p:cNvPr id="9219" name="Rectangle 5"/>
          <p:cNvSpPr>
            <a:spLocks noChangeAspect="1" noChangeArrowheads="1"/>
          </p:cNvSpPr>
          <p:nvPr/>
        </p:nvSpPr>
        <p:spPr bwMode="auto">
          <a:xfrm rot="-5400000">
            <a:off x="1395413" y="-565150"/>
            <a:ext cx="287338" cy="1658937"/>
          </a:xfrm>
          <a:prstGeom prst="rect">
            <a:avLst/>
          </a:prstGeom>
          <a:solidFill>
            <a:schemeClr val="folHlink"/>
          </a:solidFill>
          <a:ln w="9525" algn="ctr">
            <a:solidFill>
              <a:srgbClr val="3E628A"/>
            </a:solidFill>
            <a:miter lim="800000"/>
            <a:headEnd/>
            <a:tailEnd/>
          </a:ln>
        </p:spPr>
        <p:txBody>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endParaRPr lang="en-US" altLang="it-IT" b="1"/>
          </a:p>
        </p:txBody>
      </p:sp>
      <p:sp>
        <p:nvSpPr>
          <p:cNvPr id="9220" name="Oval 6"/>
          <p:cNvSpPr>
            <a:spLocks noChangeAspect="1" noChangeArrowheads="1"/>
          </p:cNvSpPr>
          <p:nvPr/>
        </p:nvSpPr>
        <p:spPr bwMode="auto">
          <a:xfrm>
            <a:off x="331788" y="115888"/>
            <a:ext cx="296862" cy="287337"/>
          </a:xfrm>
          <a:prstGeom prst="ellipse">
            <a:avLst/>
          </a:prstGeom>
          <a:solidFill>
            <a:srgbClr val="FFC44D"/>
          </a:solidFill>
          <a:ln>
            <a:noFill/>
          </a:ln>
          <a:effectLst>
            <a:prstShdw prst="shdw17" dist="17961" dir="2700000">
              <a:srgbClr val="99762E"/>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pPr algn="ctr"/>
            <a:r>
              <a:rPr lang="en-US" altLang="it-IT" sz="1200" b="1"/>
              <a:t>1</a:t>
            </a:r>
          </a:p>
        </p:txBody>
      </p:sp>
      <p:sp>
        <p:nvSpPr>
          <p:cNvPr id="9221" name="Rectangle 7"/>
          <p:cNvSpPr>
            <a:spLocks noChangeAspect="1" noChangeArrowheads="1"/>
          </p:cNvSpPr>
          <p:nvPr/>
        </p:nvSpPr>
        <p:spPr bwMode="auto">
          <a:xfrm>
            <a:off x="774700" y="190500"/>
            <a:ext cx="11287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defRPr sz="2000">
                <a:solidFill>
                  <a:schemeClr val="tx1"/>
                </a:solidFill>
                <a:latin typeface="Arial" pitchFamily="34" charset="0"/>
              </a:defRPr>
            </a:lvl1pPr>
            <a:lvl2pPr marL="742950" indent="-285750" defTabSz="762000">
              <a:defRPr sz="2000">
                <a:solidFill>
                  <a:schemeClr val="tx1"/>
                </a:solidFill>
                <a:latin typeface="Arial" pitchFamily="34" charset="0"/>
              </a:defRPr>
            </a:lvl2pPr>
            <a:lvl3pPr marL="1143000" indent="-228600" defTabSz="762000">
              <a:defRPr sz="2000">
                <a:solidFill>
                  <a:schemeClr val="tx1"/>
                </a:solidFill>
                <a:latin typeface="Arial" pitchFamily="34" charset="0"/>
              </a:defRPr>
            </a:lvl3pPr>
            <a:lvl4pPr marL="1600200" indent="-228600" defTabSz="762000">
              <a:defRPr sz="2000">
                <a:solidFill>
                  <a:schemeClr val="tx1"/>
                </a:solidFill>
                <a:latin typeface="Arial" pitchFamily="34" charset="0"/>
              </a:defRPr>
            </a:lvl4pPr>
            <a:lvl5pPr marL="2057400" indent="-228600" defTabSz="762000">
              <a:defRPr sz="2000">
                <a:solidFill>
                  <a:schemeClr val="tx1"/>
                </a:solidFill>
                <a:latin typeface="Arial" pitchFamily="34" charset="0"/>
              </a:defRPr>
            </a:lvl5pPr>
            <a:lvl6pPr marL="2514600" indent="-228600" defTabSz="762000" eaLnBrk="0" fontAlgn="base" hangingPunct="0">
              <a:spcBef>
                <a:spcPct val="0"/>
              </a:spcBef>
              <a:spcAft>
                <a:spcPct val="0"/>
              </a:spcAft>
              <a:defRPr sz="2000">
                <a:solidFill>
                  <a:schemeClr val="tx1"/>
                </a:solidFill>
                <a:latin typeface="Arial" pitchFamily="34" charset="0"/>
              </a:defRPr>
            </a:lvl6pPr>
            <a:lvl7pPr marL="2971800" indent="-228600" defTabSz="762000" eaLnBrk="0" fontAlgn="base" hangingPunct="0">
              <a:spcBef>
                <a:spcPct val="0"/>
              </a:spcBef>
              <a:spcAft>
                <a:spcPct val="0"/>
              </a:spcAft>
              <a:defRPr sz="2000">
                <a:solidFill>
                  <a:schemeClr val="tx1"/>
                </a:solidFill>
                <a:latin typeface="Arial" pitchFamily="34" charset="0"/>
              </a:defRPr>
            </a:lvl7pPr>
            <a:lvl8pPr marL="3429000" indent="-228600" defTabSz="762000" eaLnBrk="0" fontAlgn="base" hangingPunct="0">
              <a:spcBef>
                <a:spcPct val="0"/>
              </a:spcBef>
              <a:spcAft>
                <a:spcPct val="0"/>
              </a:spcAft>
              <a:defRPr sz="2000">
                <a:solidFill>
                  <a:schemeClr val="tx1"/>
                </a:solidFill>
                <a:latin typeface="Arial" pitchFamily="34" charset="0"/>
              </a:defRPr>
            </a:lvl8pPr>
            <a:lvl9pPr marL="3886200" indent="-228600" defTabSz="762000" eaLnBrk="0" fontAlgn="base" hangingPunct="0">
              <a:spcBef>
                <a:spcPct val="0"/>
              </a:spcBef>
              <a:spcAft>
                <a:spcPct val="0"/>
              </a:spcAft>
              <a:defRPr sz="2000">
                <a:solidFill>
                  <a:schemeClr val="tx1"/>
                </a:solidFill>
                <a:latin typeface="Arial" pitchFamily="34" charset="0"/>
              </a:defRPr>
            </a:lvl9pPr>
          </a:lstStyle>
          <a:p>
            <a:r>
              <a:rPr lang="en-GB" altLang="it-IT" sz="1200" b="1"/>
              <a:t>Introduction</a:t>
            </a:r>
            <a:endParaRPr lang="en-US" altLang="it-IT" sz="1200" b="1"/>
          </a:p>
        </p:txBody>
      </p:sp>
      <p:sp>
        <p:nvSpPr>
          <p:cNvPr id="9222" name="Text Box 8"/>
          <p:cNvSpPr txBox="1">
            <a:spLocks noChangeArrowheads="1"/>
          </p:cNvSpPr>
          <p:nvPr/>
        </p:nvSpPr>
        <p:spPr bwMode="auto">
          <a:xfrm>
            <a:off x="920750" y="1125538"/>
            <a:ext cx="8135938"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The two </a:t>
            </a:r>
            <a:r>
              <a:rPr lang="en-US" altLang="it-IT">
                <a:solidFill>
                  <a:srgbClr val="C00000"/>
                </a:solidFill>
              </a:rPr>
              <a:t>Schools</a:t>
            </a:r>
            <a:r>
              <a:rPr lang="en-US" altLang="it-IT"/>
              <a:t> are the </a:t>
            </a:r>
            <a:r>
              <a:rPr lang="en-US" altLang="it-IT">
                <a:solidFill>
                  <a:srgbClr val="C00000"/>
                </a:solidFill>
              </a:rPr>
              <a:t>School of Medicine and Surgery </a:t>
            </a:r>
            <a:r>
              <a:rPr lang="en-US" altLang="it-IT"/>
              <a:t>constitute by nine departments and the </a:t>
            </a:r>
            <a:r>
              <a:rPr lang="en-US" altLang="it-IT">
                <a:solidFill>
                  <a:srgbClr val="C00000"/>
                </a:solidFill>
              </a:rPr>
              <a:t>School of Polytechnics and of the Basic Sciences</a:t>
            </a:r>
            <a:r>
              <a:rPr lang="en-US" altLang="it-IT"/>
              <a:t> assembles three departments</a:t>
            </a:r>
          </a:p>
          <a:p>
            <a:endParaRPr lang="it-IT" altLang="it-IT"/>
          </a:p>
          <a:p>
            <a:r>
              <a:rPr lang="en-US" altLang="it-IT"/>
              <a:t>The departments in the </a:t>
            </a:r>
            <a:r>
              <a:rPr lang="en-US" altLang="it-IT">
                <a:solidFill>
                  <a:srgbClr val="C00000"/>
                </a:solidFill>
              </a:rPr>
              <a:t>School of Polytechnics and of the Basic Sciences</a:t>
            </a:r>
            <a:r>
              <a:rPr lang="en-US" altLang="it-IT"/>
              <a:t> or "</a:t>
            </a:r>
            <a:r>
              <a:rPr lang="en-US" altLang="it-IT">
                <a:solidFill>
                  <a:srgbClr val="C00000"/>
                </a:solidFill>
              </a:rPr>
              <a:t>Polisciba</a:t>
            </a:r>
            <a:r>
              <a:rPr lang="en-US" altLang="it-IT"/>
              <a:t>" are:</a:t>
            </a:r>
            <a:endParaRPr lang="it-IT" altLang="it-IT"/>
          </a:p>
          <a:p>
            <a:r>
              <a:rPr lang="en-US" altLang="it-IT"/>
              <a:t>the two </a:t>
            </a:r>
            <a:r>
              <a:rPr lang="en-US" altLang="it-IT">
                <a:solidFill>
                  <a:srgbClr val="0000FF"/>
                </a:solidFill>
              </a:rPr>
              <a:t>Engineering </a:t>
            </a:r>
            <a:r>
              <a:rPr lang="en-US" altLang="it-IT"/>
              <a:t>Departments, Department of </a:t>
            </a:r>
            <a:r>
              <a:rPr lang="en-US" altLang="it-IT">
                <a:solidFill>
                  <a:srgbClr val="0000FF"/>
                </a:solidFill>
              </a:rPr>
              <a:t>Industrial and Information Engineering</a:t>
            </a:r>
            <a:r>
              <a:rPr lang="en-US" altLang="it-IT"/>
              <a:t> and </a:t>
            </a:r>
            <a:r>
              <a:rPr lang="en-US" altLang="it-IT">
                <a:solidFill>
                  <a:srgbClr val="0000FF"/>
                </a:solidFill>
              </a:rPr>
              <a:t>Design and Civil Engineering </a:t>
            </a:r>
            <a:r>
              <a:rPr lang="en-US" altLang="it-IT"/>
              <a:t>and the Department of </a:t>
            </a:r>
            <a:r>
              <a:rPr lang="en-US" altLang="it-IT">
                <a:solidFill>
                  <a:srgbClr val="0000FF"/>
                </a:solidFill>
              </a:rPr>
              <a:t>Mathematics and Physics</a:t>
            </a:r>
            <a:endParaRPr lang="it-IT" altLang="it-IT">
              <a:solidFill>
                <a:srgbClr val="0000FF"/>
              </a:solidFill>
            </a:endParaRPr>
          </a:p>
          <a:p>
            <a:endParaRPr lang="en-US" altLang="it-IT"/>
          </a:p>
          <a:p>
            <a:r>
              <a:rPr lang="en-US" altLang="it-IT"/>
              <a:t>There are three degree level: </a:t>
            </a:r>
          </a:p>
          <a:p>
            <a:r>
              <a:rPr lang="en-US" altLang="it-IT"/>
              <a:t>Bachelor degree (Laurea - three years – 180 CFU), </a:t>
            </a:r>
          </a:p>
          <a:p>
            <a:r>
              <a:rPr lang="en-US" altLang="it-IT"/>
              <a:t>Master degree (Laurea Magistrale - two years – 120 CFU)</a:t>
            </a:r>
          </a:p>
          <a:p>
            <a:r>
              <a:rPr lang="en-US" altLang="it-IT"/>
              <a:t>PhD degree (Dottorato - three years)</a:t>
            </a:r>
          </a:p>
          <a:p>
            <a:endParaRPr lang="en-US" altLang="it-IT"/>
          </a:p>
          <a:p>
            <a:r>
              <a:rPr lang="en-US" altLang="it-IT"/>
              <a:t>1 CFU  is 25 hours: 8 hours for lessons</a:t>
            </a:r>
            <a:endParaRPr lang="it-IT" altLang="it-IT"/>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a:noFill/>
        </p:spPr>
        <p:txBody>
          <a:bodyPr/>
          <a:lstStyle/>
          <a:p>
            <a:r>
              <a:rPr lang="en-US" altLang="it-IT" sz="1800" smtClean="0"/>
              <a:t>DEGREES</a:t>
            </a:r>
          </a:p>
        </p:txBody>
      </p:sp>
      <p:sp>
        <p:nvSpPr>
          <p:cNvPr id="8" name="Rectangle 36"/>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9" name="Rectangle 38"/>
          <p:cNvSpPr>
            <a:spLocks noChangeArrowheads="1"/>
          </p:cNvSpPr>
          <p:nvPr/>
        </p:nvSpPr>
        <p:spPr bwMode="auto">
          <a:xfrm>
            <a:off x="0" y="0"/>
            <a:ext cx="9906000" cy="0"/>
          </a:xfrm>
          <a:prstGeom prst="rect">
            <a:avLst/>
          </a:prstGeom>
          <a:noFill/>
          <a:ln w="9525" cap="flat" cmpd="sng" algn="ctr">
            <a:noFill/>
            <a:prstDash val="solid"/>
            <a:miter lim="800000"/>
            <a:headEnd type="none" w="med" len="med"/>
            <a:tailEnd type="none" w="med" len="med"/>
          </a:ln>
          <a:effectLst>
            <a:prstShdw prst="shdw17" dist="17961" dir="2700000">
              <a:schemeClr val="accent1">
                <a:gamma/>
                <a:shade val="60000"/>
                <a:invGamma/>
              </a:schemeClr>
            </a:prstShdw>
          </a:effectLst>
        </p:spPr>
        <p:txBody>
          <a:bodyPr wrap="none" lIns="0" tIns="0" rIns="0" bIns="0" anchor="ctr">
            <a:spAutoFit/>
          </a:bodyPr>
          <a:lstStyle/>
          <a:p>
            <a:pPr>
              <a:defRPr/>
            </a:pPr>
            <a:endParaRPr lang="it-IT"/>
          </a:p>
        </p:txBody>
      </p:sp>
      <p:sp>
        <p:nvSpPr>
          <p:cNvPr id="10245" name="Text Box 8"/>
          <p:cNvSpPr txBox="1">
            <a:spLocks noChangeArrowheads="1"/>
          </p:cNvSpPr>
          <p:nvPr/>
        </p:nvSpPr>
        <p:spPr bwMode="auto">
          <a:xfrm>
            <a:off x="920750" y="1125538"/>
            <a:ext cx="8135938"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a:solidFill>
                  <a:schemeClr val="tx1"/>
                </a:solidFill>
                <a:latin typeface="Arial" pitchFamily="34" charset="0"/>
              </a:defRPr>
            </a:lvl1pPr>
            <a:lvl2pPr marL="742950" indent="-285750">
              <a:defRPr sz="2000">
                <a:solidFill>
                  <a:schemeClr val="tx1"/>
                </a:solidFill>
                <a:latin typeface="Arial" pitchFamily="34" charset="0"/>
              </a:defRPr>
            </a:lvl2pPr>
            <a:lvl3pPr marL="1143000" indent="-228600">
              <a:defRPr sz="2000">
                <a:solidFill>
                  <a:schemeClr val="tx1"/>
                </a:solidFill>
                <a:latin typeface="Arial" pitchFamily="34" charset="0"/>
              </a:defRPr>
            </a:lvl3pPr>
            <a:lvl4pPr marL="1600200" indent="-228600">
              <a:defRPr sz="2000">
                <a:solidFill>
                  <a:schemeClr val="tx1"/>
                </a:solidFill>
                <a:latin typeface="Arial" pitchFamily="34" charset="0"/>
              </a:defRPr>
            </a:lvl4pPr>
            <a:lvl5pPr marL="2057400" indent="-22860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r>
              <a:rPr lang="en-US" altLang="it-IT"/>
              <a:t>In the Department of Industrial and Information Engineering there are</a:t>
            </a:r>
          </a:p>
          <a:p>
            <a:endParaRPr lang="it-IT" altLang="it-IT"/>
          </a:p>
          <a:p>
            <a:r>
              <a:rPr lang="en-US" altLang="it-IT"/>
              <a:t>two </a:t>
            </a:r>
            <a:r>
              <a:rPr lang="en-US" altLang="it-IT">
                <a:solidFill>
                  <a:srgbClr val="0000FF"/>
                </a:solidFill>
              </a:rPr>
              <a:t>Bachelor</a:t>
            </a:r>
            <a:r>
              <a:rPr lang="en-US" altLang="it-IT"/>
              <a:t>  (180 CFU) degrees in:</a:t>
            </a:r>
          </a:p>
          <a:p>
            <a:r>
              <a:rPr lang="en-US" altLang="it-IT"/>
              <a:t>Aerospace - Mechanical Engineering</a:t>
            </a:r>
            <a:endParaRPr lang="it-IT" altLang="it-IT"/>
          </a:p>
          <a:p>
            <a:r>
              <a:rPr lang="en-US" altLang="it-IT"/>
              <a:t>Electronic and Computer Engineering</a:t>
            </a:r>
          </a:p>
          <a:p>
            <a:r>
              <a:rPr lang="it-IT" altLang="it-IT">
                <a:solidFill>
                  <a:srgbClr val="FF0000"/>
                </a:solidFill>
              </a:rPr>
              <a:t>1000 students</a:t>
            </a:r>
          </a:p>
          <a:p>
            <a:endParaRPr lang="it-IT" altLang="it-IT">
              <a:solidFill>
                <a:srgbClr val="FF0000"/>
              </a:solidFill>
            </a:endParaRPr>
          </a:p>
          <a:p>
            <a:r>
              <a:rPr lang="en-US" altLang="it-IT"/>
              <a:t>four </a:t>
            </a:r>
            <a:r>
              <a:rPr lang="en-US" altLang="it-IT">
                <a:solidFill>
                  <a:srgbClr val="0000FF"/>
                </a:solidFill>
              </a:rPr>
              <a:t>Master</a:t>
            </a:r>
            <a:r>
              <a:rPr lang="en-US" altLang="it-IT"/>
              <a:t> (120 CFU) degrees in:</a:t>
            </a:r>
          </a:p>
          <a:p>
            <a:r>
              <a:rPr lang="en-US" altLang="it-IT"/>
              <a:t>Aerospace Engineering</a:t>
            </a:r>
            <a:endParaRPr lang="it-IT" altLang="it-IT"/>
          </a:p>
          <a:p>
            <a:r>
              <a:rPr lang="en-US" altLang="it-IT"/>
              <a:t>Computer Engineering</a:t>
            </a:r>
            <a:endParaRPr lang="it-IT" altLang="it-IT"/>
          </a:p>
          <a:p>
            <a:r>
              <a:rPr lang="en-US" altLang="it-IT"/>
              <a:t>Electronic Engineering</a:t>
            </a:r>
            <a:endParaRPr lang="it-IT" altLang="it-IT"/>
          </a:p>
          <a:p>
            <a:r>
              <a:rPr lang="en-US" altLang="it-IT"/>
              <a:t>Mechanical Engineering</a:t>
            </a:r>
          </a:p>
          <a:p>
            <a:r>
              <a:rPr lang="en-US" altLang="it-IT">
                <a:solidFill>
                  <a:srgbClr val="FF0000"/>
                </a:solidFill>
              </a:rPr>
              <a:t>220 students</a:t>
            </a:r>
          </a:p>
          <a:p>
            <a:endParaRPr lang="it-IT" altLang="it-IT"/>
          </a:p>
          <a:p>
            <a:r>
              <a:rPr lang="en-US" altLang="it-IT"/>
              <a:t>The </a:t>
            </a:r>
            <a:r>
              <a:rPr lang="en-US" altLang="it-IT">
                <a:solidFill>
                  <a:srgbClr val="0000FF"/>
                </a:solidFill>
              </a:rPr>
              <a:t>PhD</a:t>
            </a:r>
            <a:r>
              <a:rPr lang="en-US" altLang="it-IT"/>
              <a:t> degree is in Industrial and Information Engineering</a:t>
            </a:r>
          </a:p>
          <a:p>
            <a:r>
              <a:rPr lang="en-US" altLang="it-IT">
                <a:solidFill>
                  <a:srgbClr val="FF0000"/>
                </a:solidFill>
              </a:rPr>
              <a:t>30 students</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VP ITA">
  <a:themeElements>
    <a:clrScheme name="VP ITA 9">
      <a:dk1>
        <a:srgbClr val="000000"/>
      </a:dk1>
      <a:lt1>
        <a:srgbClr val="FFFFFF"/>
      </a:lt1>
      <a:dk2>
        <a:srgbClr val="000000"/>
      </a:dk2>
      <a:lt2>
        <a:srgbClr val="969696"/>
      </a:lt2>
      <a:accent1>
        <a:srgbClr val="FFFFFF"/>
      </a:accent1>
      <a:accent2>
        <a:srgbClr val="FFFFCC"/>
      </a:accent2>
      <a:accent3>
        <a:srgbClr val="FFFFFF"/>
      </a:accent3>
      <a:accent4>
        <a:srgbClr val="000000"/>
      </a:accent4>
      <a:accent5>
        <a:srgbClr val="FFFFFF"/>
      </a:accent5>
      <a:accent6>
        <a:srgbClr val="E7E7B9"/>
      </a:accent6>
      <a:hlink>
        <a:srgbClr val="025170"/>
      </a:hlink>
      <a:folHlink>
        <a:srgbClr val="B2B2B2"/>
      </a:folHlink>
    </a:clrScheme>
    <a:fontScheme name="VP ITA">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triangle" w="med" len="med"/>
          <a:tailEnd type="triangle" w="med" len="med"/>
        </a:ln>
        <a:effectLst/>
      </a:spPr>
      <a:bodyPr vert="horz" wrap="square" lIns="0" tIns="0" rIns="0" bIns="0" numCol="1" anchor="t" anchorCtr="0" compatLnSpc="1">
        <a:prstTxWarp prst="textNoShape">
          <a:avLst/>
        </a:prstTxWarp>
        <a:spAutoFit/>
      </a:bodyPr>
      <a:lstStyle>
        <a:defPPr marL="0" marR="0" indent="0" algn="l" defTabSz="890588" rtl="0" eaLnBrk="0" fontAlgn="base" latinLnBrk="0" hangingPunct="0">
          <a:lnSpc>
            <a:spcPct val="100000"/>
          </a:lnSpc>
          <a:spcBef>
            <a:spcPct val="0"/>
          </a:spcBef>
          <a:spcAft>
            <a:spcPct val="0"/>
          </a:spcAft>
          <a:buClrTx/>
          <a:buSzTx/>
          <a:buFontTx/>
          <a:buNone/>
          <a:tabLst/>
          <a:defRPr kumimoji="0" lang="it-IT"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triangle" w="med" len="med"/>
          <a:tailEnd type="triangle" w="med" len="med"/>
        </a:ln>
        <a:effectLst/>
      </a:spPr>
      <a:bodyPr vert="horz" wrap="square" lIns="0" tIns="0" rIns="0" bIns="0" numCol="1" anchor="t" anchorCtr="0" compatLnSpc="1">
        <a:prstTxWarp prst="textNoShape">
          <a:avLst/>
        </a:prstTxWarp>
        <a:spAutoFit/>
      </a:bodyPr>
      <a:lstStyle>
        <a:defPPr marL="0" marR="0" indent="0" algn="l" defTabSz="890588" rtl="0" eaLnBrk="0" fontAlgn="base" latinLnBrk="0" hangingPunct="0">
          <a:lnSpc>
            <a:spcPct val="100000"/>
          </a:lnSpc>
          <a:spcBef>
            <a:spcPct val="0"/>
          </a:spcBef>
          <a:spcAft>
            <a:spcPct val="0"/>
          </a:spcAft>
          <a:buClrTx/>
          <a:buSzTx/>
          <a:buFontTx/>
          <a:buNone/>
          <a:tabLst/>
          <a:defRPr kumimoji="0" lang="it-IT" sz="2000" b="1" i="0" u="none" strike="noStrike" cap="none" normalizeH="0" baseline="0" smtClean="0">
            <a:ln>
              <a:noFill/>
            </a:ln>
            <a:solidFill>
              <a:schemeClr val="tx1"/>
            </a:solidFill>
            <a:effectLst/>
            <a:latin typeface="Arial" charset="0"/>
          </a:defRPr>
        </a:defPPr>
      </a:lstStyle>
    </a:lnDef>
  </a:objectDefaults>
  <a:extraClrSchemeLst>
    <a:extraClrScheme>
      <a:clrScheme name="VP ITA 1">
        <a:dk1>
          <a:srgbClr val="000000"/>
        </a:dk1>
        <a:lt1>
          <a:srgbClr val="FFFFFF"/>
        </a:lt1>
        <a:dk2>
          <a:srgbClr val="000000"/>
        </a:dk2>
        <a:lt2>
          <a:srgbClr val="969696"/>
        </a:lt2>
        <a:accent1>
          <a:srgbClr val="FFFFFF"/>
        </a:accent1>
        <a:accent2>
          <a:srgbClr val="3333CC"/>
        </a:accent2>
        <a:accent3>
          <a:srgbClr val="FFFFFF"/>
        </a:accent3>
        <a:accent4>
          <a:srgbClr val="000000"/>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P ITA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P ITA 3">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VP ITA 4">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P ITA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P ITA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P ITA 7">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VP ITA 8">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VP ITA 9">
        <a:dk1>
          <a:srgbClr val="000000"/>
        </a:dk1>
        <a:lt1>
          <a:srgbClr val="FFFFFF"/>
        </a:lt1>
        <a:dk2>
          <a:srgbClr val="000000"/>
        </a:dk2>
        <a:lt2>
          <a:srgbClr val="969696"/>
        </a:lt2>
        <a:accent1>
          <a:srgbClr val="FFFFFF"/>
        </a:accent1>
        <a:accent2>
          <a:srgbClr val="FFFFCC"/>
        </a:accent2>
        <a:accent3>
          <a:srgbClr val="FFFFFF"/>
        </a:accent3>
        <a:accent4>
          <a:srgbClr val="000000"/>
        </a:accent4>
        <a:accent5>
          <a:srgbClr val="FFFFFF"/>
        </a:accent5>
        <a:accent6>
          <a:srgbClr val="E7E7B9"/>
        </a:accent6>
        <a:hlink>
          <a:srgbClr val="02517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14234</TotalTime>
  <Words>2036</Words>
  <Application>Microsoft Office PowerPoint</Application>
  <PresentationFormat>A4 (21x29,7 cm)</PresentationFormat>
  <Paragraphs>225</Paragraphs>
  <Slides>20</Slides>
  <Notes>7</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Arial</vt:lpstr>
      <vt:lpstr>Verdana</vt:lpstr>
      <vt:lpstr>Times New Roman</vt:lpstr>
      <vt:lpstr>Vijaya</vt:lpstr>
      <vt:lpstr>VP ITA</vt:lpstr>
      <vt:lpstr>Presentazione standard di PowerPoint</vt:lpstr>
      <vt:lpstr>Presentation Outline</vt:lpstr>
      <vt:lpstr>PRESENTATION</vt:lpstr>
      <vt:lpstr>UNIVERSITY LOCATIONS &amp; DEPARTMENTS</vt:lpstr>
      <vt:lpstr>UNIVERSITY LOCATIONS &amp; DEPARTMENTS</vt:lpstr>
      <vt:lpstr>UNIVERSITY LOCATIONS &amp; DEPARTMENTS</vt:lpstr>
      <vt:lpstr>  WHERE WE ARE</vt:lpstr>
      <vt:lpstr>SCHOOLS</vt:lpstr>
      <vt:lpstr>DEGREES</vt:lpstr>
      <vt:lpstr>COURSES</vt:lpstr>
      <vt:lpstr>Applied Thermodynamics and Heat Transfer - 72 h </vt:lpstr>
      <vt:lpstr>Heat Transfer (Aerospace) 48 - h</vt:lpstr>
      <vt:lpstr>Thermo-fluid-dynamics Measurements  - 48 h</vt:lpstr>
      <vt:lpstr>Energetic – 48 h</vt:lpstr>
      <vt:lpstr>Thermal Modeling and Analysis of Systems – 72 h</vt:lpstr>
      <vt:lpstr>Environmental Control Techniques - 48 h</vt:lpstr>
      <vt:lpstr>Thermophysics of Building and Energy Certification – 48 h</vt:lpstr>
      <vt:lpstr>Laboratories: Heat Transfer and Applied Thermodynamics;</vt:lpstr>
      <vt:lpstr>Laboratories: Heat Transfer and Applied Thermodynamics;</vt:lpstr>
      <vt:lpstr>Presentazione standard di PowerPoint</vt:lpstr>
    </vt:vector>
  </TitlesOfParts>
  <Company>Value Partners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subject>IMECE2008</dc:subject>
  <dc:creator>Daniele Ricci</dc:creator>
  <cp:lastModifiedBy>unige</cp:lastModifiedBy>
  <cp:revision>951</cp:revision>
  <cp:lastPrinted>1999-06-03T10:03:56Z</cp:lastPrinted>
  <dcterms:created xsi:type="dcterms:W3CDTF">2005-02-01T16:18:19Z</dcterms:created>
  <dcterms:modified xsi:type="dcterms:W3CDTF">2016-02-22T09:18:02Z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LE">
    <vt:lpwstr>...</vt:lpwstr>
  </property>
  <property fmtid="{D5CDD505-2E9C-101B-9397-08002B2CF9AE}" pid="3" name="SUBTITLE">
    <vt:lpwstr>Incontro di condivisione</vt:lpwstr>
  </property>
  <property fmtid="{D5CDD505-2E9C-101B-9397-08002B2CF9AE}" pid="4" name="author">
    <vt:lpwstr>Riccardo Monti - Corrado Soda</vt:lpwstr>
  </property>
  <property fmtid="{D5CDD505-2E9C-101B-9397-08002B2CF9AE}" pid="5" name="CLIENT">
    <vt:lpwstr>Regione Campania</vt:lpwstr>
  </property>
  <property fmtid="{D5CDD505-2E9C-101B-9397-08002B2CF9AE}" pid="6" name="CHARGE">
    <vt:lpwstr>RCM001</vt:lpwstr>
  </property>
  <property fmtid="{D5CDD505-2E9C-101B-9397-08002B2CF9AE}" pid="7" name="CODICEDOC">
    <vt:lpwstr>RCM001-060921-RiMont</vt:lpwstr>
  </property>
  <property fmtid="{D5CDD505-2E9C-101B-9397-08002B2CF9AE}" pid="8" name="NOTES">
    <vt:lpwstr/>
  </property>
  <property fmtid="{D5CDD505-2E9C-101B-9397-08002B2CF9AE}" pid="9" name="INDCAT">
    <vt:lpwstr>N.D.</vt:lpwstr>
  </property>
  <property fmtid="{D5CDD505-2E9C-101B-9397-08002B2CF9AE}" pid="10" name="INDSUBCAT1">
    <vt:lpwstr>N.D.</vt:lpwstr>
  </property>
  <property fmtid="{D5CDD505-2E9C-101B-9397-08002B2CF9AE}" pid="11" name="INDSUBCAT2">
    <vt:lpwstr>N.D.</vt:lpwstr>
  </property>
  <property fmtid="{D5CDD505-2E9C-101B-9397-08002B2CF9AE}" pid="12" name="FUNCTCAT">
    <vt:lpwstr>N.D.</vt:lpwstr>
  </property>
  <property fmtid="{D5CDD505-2E9C-101B-9397-08002B2CF9AE}" pid="13" name="FUNCTSUBCAT">
    <vt:lpwstr>N.D.</vt:lpwstr>
  </property>
  <property fmtid="{D5CDD505-2E9C-101B-9397-08002B2CF9AE}" pid="14" name="CONTINENT">
    <vt:lpwstr>N.D.</vt:lpwstr>
  </property>
  <property fmtid="{D5CDD505-2E9C-101B-9397-08002B2CF9AE}" pid="15" name="COUNTRY">
    <vt:lpwstr>N.D.</vt:lpwstr>
  </property>
  <property fmtid="{D5CDD505-2E9C-101B-9397-08002B2CF9AE}" pid="16" name="REVNUMBER">
    <vt:lpwstr/>
  </property>
  <property fmtid="{D5CDD505-2E9C-101B-9397-08002B2CF9AE}" pid="17" name="FILENAME">
    <vt:lpwstr>RCM001-060921.ppt</vt:lpwstr>
  </property>
  <property fmtid="{D5CDD505-2E9C-101B-9397-08002B2CF9AE}" pid="18" name="TYPE">
    <vt:bool>false</vt:bool>
  </property>
  <property fmtid="{D5CDD505-2E9C-101B-9397-08002B2CF9AE}" pid="19" name="NUMEROREV">
    <vt:lpwstr/>
  </property>
  <property fmtid="{D5CDD505-2E9C-101B-9397-08002B2CF9AE}" pid="20" name="DOCDATE">
    <vt:lpwstr>06/09/21</vt:lpwstr>
  </property>
  <property fmtid="{D5CDD505-2E9C-101B-9397-08002B2CF9AE}" pid="21" name="VERSION">
    <vt:lpwstr/>
  </property>
  <property fmtid="{D5CDD505-2E9C-101B-9397-08002B2CF9AE}" pid="22" name="NOMEFILE">
    <vt:lpwstr>RCM001-060921</vt:lpwstr>
  </property>
  <property fmtid="{D5CDD505-2E9C-101B-9397-08002B2CF9AE}" pid="23" name="REV">
    <vt:lpwstr/>
  </property>
  <property fmtid="{D5CDD505-2E9C-101B-9397-08002B2CF9AE}" pid="24" name="EXCODICE">
    <vt:lpwstr/>
  </property>
  <property fmtid="{D5CDD505-2E9C-101B-9397-08002B2CF9AE}" pid="25" name="PRESDATE">
    <vt:lpwstr>06/09/29</vt:lpwstr>
  </property>
  <property fmtid="{D5CDD505-2E9C-101B-9397-08002B2CF9AE}" pid="26" name="AUTO">
    <vt:lpwstr>0</vt:lpwstr>
  </property>
  <property fmtid="{D5CDD505-2E9C-101B-9397-08002B2CF9AE}" pid="27" name="ISTFIN">
    <vt:lpwstr>0</vt:lpwstr>
  </property>
  <property fmtid="{D5CDD505-2E9C-101B-9397-08002B2CF9AE}" pid="28" name="ASSICURAZIONI">
    <vt:lpwstr>0</vt:lpwstr>
  </property>
  <property fmtid="{D5CDD505-2E9C-101B-9397-08002B2CF9AE}" pid="29" name="BENI">
    <vt:lpwstr>0</vt:lpwstr>
  </property>
  <property fmtid="{D5CDD505-2E9C-101B-9397-08002B2CF9AE}" pid="30" name="ENERGIA">
    <vt:lpwstr>0</vt:lpwstr>
  </property>
  <property fmtid="{D5CDD505-2E9C-101B-9397-08002B2CF9AE}" pid="31" name="TELCO">
    <vt:lpwstr>0</vt:lpwstr>
  </property>
  <property fmtid="{D5CDD505-2E9C-101B-9397-08002B2CF9AE}" pid="32" name="LOGISTICA">
    <vt:lpwstr>0</vt:lpwstr>
  </property>
  <property fmtid="{D5CDD505-2E9C-101B-9397-08002B2CF9AE}" pid="33" name="PUBBLICAZIONI">
    <vt:lpwstr>0</vt:lpwstr>
  </property>
  <property fmtid="{D5CDD505-2E9C-101B-9397-08002B2CF9AE}" pid="34" name="IMMOBILIARE">
    <vt:lpwstr>0</vt:lpwstr>
  </property>
  <property fmtid="{D5CDD505-2E9C-101B-9397-08002B2CF9AE}" pid="35" name="ELETTRONICA">
    <vt:lpwstr>0</vt:lpwstr>
  </property>
  <property fmtid="{D5CDD505-2E9C-101B-9397-08002B2CF9AE}" pid="36" name="ALTRAAREA">
    <vt:lpwstr>-1</vt:lpwstr>
  </property>
  <property fmtid="{D5CDD505-2E9C-101B-9397-08002B2CF9AE}" pid="37" name="STRATEGIA">
    <vt:lpwstr>0</vt:lpwstr>
  </property>
  <property fmtid="{D5CDD505-2E9C-101B-9397-08002B2CF9AE}" pid="38" name="HR">
    <vt:lpwstr>0</vt:lpwstr>
  </property>
  <property fmtid="{D5CDD505-2E9C-101B-9397-08002B2CF9AE}" pid="39" name="RD">
    <vt:lpwstr>0</vt:lpwstr>
  </property>
  <property fmtid="{D5CDD505-2E9C-101B-9397-08002B2CF9AE}" pid="40" name="PROCUREMENT">
    <vt:lpwstr>0</vt:lpwstr>
  </property>
  <property fmtid="{D5CDD505-2E9C-101B-9397-08002B2CF9AE}" pid="41" name="SUPPLYCHAIN">
    <vt:lpwstr>0</vt:lpwstr>
  </property>
  <property fmtid="{D5CDD505-2E9C-101B-9397-08002B2CF9AE}" pid="42" name="MAN">
    <vt:lpwstr>0</vt:lpwstr>
  </property>
  <property fmtid="{D5CDD505-2E9C-101B-9397-08002B2CF9AE}" pid="43" name="MARKETING">
    <vt:lpwstr>0</vt:lpwstr>
  </property>
  <property fmtid="{D5CDD505-2E9C-101B-9397-08002B2CF9AE}" pid="44" name="CHANNEL">
    <vt:lpwstr>0</vt:lpwstr>
  </property>
  <property fmtid="{D5CDD505-2E9C-101B-9397-08002B2CF9AE}" pid="45" name="VENDITA">
    <vt:lpwstr>0</vt:lpwstr>
  </property>
  <property fmtid="{D5CDD505-2E9C-101B-9397-08002B2CF9AE}" pid="46" name="BPR">
    <vt:lpwstr>0</vt:lpwstr>
  </property>
  <property fmtid="{D5CDD505-2E9C-101B-9397-08002B2CF9AE}" pid="47" name="VALORE">
    <vt:lpwstr>0</vt:lpwstr>
  </property>
  <property fmtid="{D5CDD505-2E9C-101B-9397-08002B2CF9AE}" pid="48" name="CORPORATE">
    <vt:lpwstr>0</vt:lpwstr>
  </property>
  <property fmtid="{D5CDD505-2E9C-101B-9397-08002B2CF9AE}" pid="49" name="IT">
    <vt:lpwstr>0</vt:lpwstr>
  </property>
  <property fmtid="{D5CDD505-2E9C-101B-9397-08002B2CF9AE}" pid="50" name="SOCIAL">
    <vt:lpwstr>0</vt:lpwstr>
  </property>
  <property fmtid="{D5CDD505-2E9C-101B-9397-08002B2CF9AE}" pid="51" name="ADMIN">
    <vt:lpwstr>0</vt:lpwstr>
  </property>
  <property fmtid="{D5CDD505-2E9C-101B-9397-08002B2CF9AE}" pid="52" name="COMM">
    <vt:lpwstr>0</vt:lpwstr>
  </property>
  <property fmtid="{D5CDD505-2E9C-101B-9397-08002B2CF9AE}" pid="53" name="ALTRAFUNZIONE">
    <vt:lpwstr>-1</vt:lpwstr>
  </property>
  <property fmtid="{D5CDD505-2E9C-101B-9397-08002B2CF9AE}" pid="54" name="ENGINE">
    <vt:lpwstr>0</vt:lpwstr>
  </property>
  <property fmtid="{D5CDD505-2E9C-101B-9397-08002B2CF9AE}" pid="55" name="HEALTH">
    <vt:lpwstr>0</vt:lpwstr>
  </property>
  <property fmtid="{D5CDD505-2E9C-101B-9397-08002B2CF9AE}" pid="56" name="ITS">
    <vt:lpwstr>0</vt:lpwstr>
  </property>
  <property fmtid="{D5CDD505-2E9C-101B-9397-08002B2CF9AE}" pid="57" name="MEC">
    <vt:lpwstr>0</vt:lpwstr>
  </property>
  <property fmtid="{D5CDD505-2E9C-101B-9397-08002B2CF9AE}" pid="58" name="RETAIL">
    <vt:lpwstr>0</vt:lpwstr>
  </property>
  <property fmtid="{D5CDD505-2E9C-101B-9397-08002B2CF9AE}" pid="59" name="TEXTILE">
    <vt:lpwstr>0</vt:lpwstr>
  </property>
  <property fmtid="{D5CDD505-2E9C-101B-9397-08002B2CF9AE}" pid="60" name="WIRES">
    <vt:lpwstr>0</vt:lpwstr>
  </property>
</Properties>
</file>