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5" r:id="rId2"/>
    <p:sldId id="286" r:id="rId3"/>
    <p:sldId id="434" r:id="rId4"/>
    <p:sldId id="436" r:id="rId5"/>
    <p:sldId id="435" r:id="rId6"/>
    <p:sldId id="438" r:id="rId7"/>
    <p:sldId id="437" r:id="rId8"/>
    <p:sldId id="439" r:id="rId9"/>
    <p:sldId id="441" r:id="rId10"/>
    <p:sldId id="442" r:id="rId11"/>
    <p:sldId id="454" r:id="rId12"/>
    <p:sldId id="265" r:id="rId13"/>
    <p:sldId id="296" r:id="rId14"/>
    <p:sldId id="396" r:id="rId15"/>
    <p:sldId id="397" r:id="rId16"/>
    <p:sldId id="398" r:id="rId17"/>
    <p:sldId id="447" r:id="rId18"/>
    <p:sldId id="456" r:id="rId19"/>
    <p:sldId id="457" r:id="rId20"/>
    <p:sldId id="458" r:id="rId21"/>
    <p:sldId id="459" r:id="rId22"/>
    <p:sldId id="460" r:id="rId23"/>
    <p:sldId id="461" r:id="rId24"/>
    <p:sldId id="462" r:id="rId25"/>
    <p:sldId id="463" r:id="rId26"/>
    <p:sldId id="464" r:id="rId27"/>
    <p:sldId id="465" r:id="rId28"/>
    <p:sldId id="466" r:id="rId29"/>
    <p:sldId id="455" r:id="rId3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33" autoAdjust="0"/>
  </p:normalViewPr>
  <p:slideViewPr>
    <p:cSldViewPr>
      <p:cViewPr varScale="1">
        <p:scale>
          <a:sx n="72" d="100"/>
          <a:sy n="72" d="100"/>
        </p:scale>
        <p:origin x="132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45ED3B1-3E90-4495-ACBB-EE08903AD8E9}" type="datetimeFigureOut">
              <a:rPr lang="ru-RU"/>
              <a:pPr>
                <a:defRPr/>
              </a:pPr>
              <a:t>17.02.2016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3A4F5E5-CAEF-495D-9672-79DF1174007E}" type="slidenum">
              <a:rPr lang="ru-RU"/>
              <a:pPr>
                <a:defRPr/>
              </a:pPr>
              <a:t>‹#›</a:t>
            </a:fld>
            <a:endParaRPr lang="ru-RU"/>
          </a:p>
        </p:txBody>
      </p:sp>
    </p:spTree>
    <p:extLst>
      <p:ext uri="{BB962C8B-B14F-4D97-AF65-F5344CB8AC3E}">
        <p14:creationId xmlns:p14="http://schemas.microsoft.com/office/powerpoint/2010/main" val="35025881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bwMode="auto">
          <a:noFill/>
          <a:ln>
            <a:solidFill>
              <a:srgbClr val="000000"/>
            </a:solidFill>
            <a:miter lim="800000"/>
            <a:headEnd/>
            <a:tailEnd/>
          </a:ln>
        </p:spPr>
      </p:sp>
      <p:sp>
        <p:nvSpPr>
          <p:cNvPr id="3481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482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A2210F-7A3A-49D4-A510-5F6E6B10C946}" type="slidenum">
              <a:rPr lang="ru-RU" smtClean="0"/>
              <a:pPr/>
              <a:t>4</a:t>
            </a:fld>
            <a:endParaRPr lang="ru-RU" smtClean="0"/>
          </a:p>
        </p:txBody>
      </p:sp>
    </p:spTree>
    <p:extLst>
      <p:ext uri="{BB962C8B-B14F-4D97-AF65-F5344CB8AC3E}">
        <p14:creationId xmlns:p14="http://schemas.microsoft.com/office/powerpoint/2010/main" val="3061338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3A4F5E5-CAEF-495D-9672-79DF1174007E}" type="slidenum">
              <a:rPr lang="ru-RU" smtClean="0"/>
              <a:pPr>
                <a:defRPr/>
              </a:pPr>
              <a:t>28</a:t>
            </a:fld>
            <a:endParaRPr lang="ru-RU"/>
          </a:p>
        </p:txBody>
      </p:sp>
    </p:spTree>
    <p:extLst>
      <p:ext uri="{BB962C8B-B14F-4D97-AF65-F5344CB8AC3E}">
        <p14:creationId xmlns:p14="http://schemas.microsoft.com/office/powerpoint/2010/main" val="2728101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bwMode="auto">
          <a:noFill/>
          <a:ln>
            <a:solidFill>
              <a:srgbClr val="000000"/>
            </a:solidFill>
            <a:miter lim="800000"/>
            <a:headEnd/>
            <a:tailEnd/>
          </a:ln>
        </p:spPr>
      </p:sp>
      <p:sp>
        <p:nvSpPr>
          <p:cNvPr id="3481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482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A2210F-7A3A-49D4-A510-5F6E6B10C946}" type="slidenum">
              <a:rPr lang="ru-RU" smtClean="0"/>
              <a:pPr/>
              <a:t>12</a:t>
            </a:fld>
            <a:endParaRPr lang="ru-RU" smtClean="0"/>
          </a:p>
        </p:txBody>
      </p:sp>
    </p:spTree>
    <p:extLst>
      <p:ext uri="{BB962C8B-B14F-4D97-AF65-F5344CB8AC3E}">
        <p14:creationId xmlns:p14="http://schemas.microsoft.com/office/powerpoint/2010/main" val="239525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3A4F5E5-CAEF-495D-9672-79DF1174007E}" type="slidenum">
              <a:rPr lang="ru-RU" smtClean="0"/>
              <a:pPr>
                <a:defRPr/>
              </a:pPr>
              <a:t>21</a:t>
            </a:fld>
            <a:endParaRPr lang="ru-RU"/>
          </a:p>
        </p:txBody>
      </p:sp>
    </p:spTree>
    <p:extLst>
      <p:ext uri="{BB962C8B-B14F-4D97-AF65-F5344CB8AC3E}">
        <p14:creationId xmlns:p14="http://schemas.microsoft.com/office/powerpoint/2010/main" val="27765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3A4F5E5-CAEF-495D-9672-79DF1174007E}" type="slidenum">
              <a:rPr lang="ru-RU" smtClean="0"/>
              <a:pPr>
                <a:defRPr/>
              </a:pPr>
              <a:t>22</a:t>
            </a:fld>
            <a:endParaRPr lang="ru-RU"/>
          </a:p>
        </p:txBody>
      </p:sp>
    </p:spTree>
    <p:extLst>
      <p:ext uri="{BB962C8B-B14F-4D97-AF65-F5344CB8AC3E}">
        <p14:creationId xmlns:p14="http://schemas.microsoft.com/office/powerpoint/2010/main" val="210175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3A4F5E5-CAEF-495D-9672-79DF1174007E}" type="slidenum">
              <a:rPr lang="ru-RU" smtClean="0"/>
              <a:pPr>
                <a:defRPr/>
              </a:pPr>
              <a:t>23</a:t>
            </a:fld>
            <a:endParaRPr lang="ru-RU"/>
          </a:p>
        </p:txBody>
      </p:sp>
    </p:spTree>
    <p:extLst>
      <p:ext uri="{BB962C8B-B14F-4D97-AF65-F5344CB8AC3E}">
        <p14:creationId xmlns:p14="http://schemas.microsoft.com/office/powerpoint/2010/main" val="111853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3A4F5E5-CAEF-495D-9672-79DF1174007E}" type="slidenum">
              <a:rPr lang="ru-RU" smtClean="0"/>
              <a:pPr>
                <a:defRPr/>
              </a:pPr>
              <a:t>24</a:t>
            </a:fld>
            <a:endParaRPr lang="ru-RU"/>
          </a:p>
        </p:txBody>
      </p:sp>
    </p:spTree>
    <p:extLst>
      <p:ext uri="{BB962C8B-B14F-4D97-AF65-F5344CB8AC3E}">
        <p14:creationId xmlns:p14="http://schemas.microsoft.com/office/powerpoint/2010/main" val="272222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3A4F5E5-CAEF-495D-9672-79DF1174007E}" type="slidenum">
              <a:rPr lang="ru-RU" smtClean="0"/>
              <a:pPr>
                <a:defRPr/>
              </a:pPr>
              <a:t>25</a:t>
            </a:fld>
            <a:endParaRPr lang="ru-RU"/>
          </a:p>
        </p:txBody>
      </p:sp>
    </p:spTree>
    <p:extLst>
      <p:ext uri="{BB962C8B-B14F-4D97-AF65-F5344CB8AC3E}">
        <p14:creationId xmlns:p14="http://schemas.microsoft.com/office/powerpoint/2010/main" val="963630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3A4F5E5-CAEF-495D-9672-79DF1174007E}" type="slidenum">
              <a:rPr lang="ru-RU" smtClean="0"/>
              <a:pPr>
                <a:defRPr/>
              </a:pPr>
              <a:t>26</a:t>
            </a:fld>
            <a:endParaRPr lang="ru-RU"/>
          </a:p>
        </p:txBody>
      </p:sp>
    </p:spTree>
    <p:extLst>
      <p:ext uri="{BB962C8B-B14F-4D97-AF65-F5344CB8AC3E}">
        <p14:creationId xmlns:p14="http://schemas.microsoft.com/office/powerpoint/2010/main" val="85826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3A4F5E5-CAEF-495D-9672-79DF1174007E}" type="slidenum">
              <a:rPr lang="ru-RU" smtClean="0"/>
              <a:pPr>
                <a:defRPr/>
              </a:pPr>
              <a:t>27</a:t>
            </a:fld>
            <a:endParaRPr lang="ru-RU"/>
          </a:p>
        </p:txBody>
      </p:sp>
    </p:spTree>
    <p:extLst>
      <p:ext uri="{BB962C8B-B14F-4D97-AF65-F5344CB8AC3E}">
        <p14:creationId xmlns:p14="http://schemas.microsoft.com/office/powerpoint/2010/main" val="420699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7810D3A-00CE-419A-A906-96BA8A2E4786}" type="datetimeFigureOut">
              <a:rPr lang="ru-RU"/>
              <a:pPr>
                <a:defRPr/>
              </a:pPr>
              <a:t>17.02.2016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C91904E-EC29-4DDF-BF9C-524AB9595AAB}"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4837C76-1465-428B-AFC8-53AB5DECE475}" type="datetimeFigureOut">
              <a:rPr lang="ru-RU"/>
              <a:pPr>
                <a:defRPr/>
              </a:pPr>
              <a:t>17.02.2016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0080DDB-1A7F-4516-ABC8-9CD7FCCEC57B}"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E1CC23A-5D75-4E1F-A92C-9C7F3895B4BC}" type="datetimeFigureOut">
              <a:rPr lang="ru-RU"/>
              <a:pPr>
                <a:defRPr/>
              </a:pPr>
              <a:t>17.02.2016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3F93FC4-66FF-461C-A6E4-6EF0F1E88D51}"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41148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a:lstStyle>
            <a:lvl1pPr>
              <a:defRPr/>
            </a:lvl1pPr>
          </a:lstStyle>
          <a:p>
            <a:pPr>
              <a:defRPr/>
            </a:pPr>
            <a:endParaRPr lang="ru-RU"/>
          </a:p>
        </p:txBody>
      </p:sp>
      <p:sp>
        <p:nvSpPr>
          <p:cNvPr id="7" name="Rectangle 5"/>
          <p:cNvSpPr>
            <a:spLocks noGrp="1" noChangeArrowheads="1"/>
          </p:cNvSpPr>
          <p:nvPr>
            <p:ph type="ftr" sz="quarter" idx="11"/>
          </p:nvPr>
        </p:nvSpPr>
        <p:spPr/>
        <p:txBody>
          <a:bodyPr/>
          <a:lstStyle>
            <a:lvl1pPr>
              <a:defRPr/>
            </a:lvl1pPr>
          </a:lstStyle>
          <a:p>
            <a:pPr>
              <a:defRPr/>
            </a:pPr>
            <a:endParaRPr lang="ru-RU"/>
          </a:p>
        </p:txBody>
      </p:sp>
      <p:sp>
        <p:nvSpPr>
          <p:cNvPr id="8" name="Rectangle 6"/>
          <p:cNvSpPr>
            <a:spLocks noGrp="1" noChangeArrowheads="1"/>
          </p:cNvSpPr>
          <p:nvPr>
            <p:ph type="sldNum" sz="quarter" idx="12"/>
          </p:nvPr>
        </p:nvSpPr>
        <p:spPr/>
        <p:txBody>
          <a:bodyPr/>
          <a:lstStyle>
            <a:lvl1pPr>
              <a:defRPr/>
            </a:lvl1pPr>
          </a:lstStyle>
          <a:p>
            <a:pPr>
              <a:defRPr/>
            </a:pPr>
            <a:fld id="{26DE629B-3835-41DB-8A08-2D52A3F19C4B}"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F11BBF4-B205-4E87-8DFD-9E064F184FFB}" type="datetimeFigureOut">
              <a:rPr lang="ru-RU"/>
              <a:pPr>
                <a:defRPr/>
              </a:pPr>
              <a:t>17.02.2016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01A37BD-6946-4259-88DF-87687CA95A6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C74765A-AD5E-4492-B504-4D8E417C3005}" type="datetimeFigureOut">
              <a:rPr lang="ru-RU"/>
              <a:pPr>
                <a:defRPr/>
              </a:pPr>
              <a:t>17.02.2016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413ED69-EF75-4326-A08F-A5E1870CF4BB}"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BE574DC-0992-4E37-B886-DCAEFAF1472C}" type="datetimeFigureOut">
              <a:rPr lang="ru-RU"/>
              <a:pPr>
                <a:defRPr/>
              </a:pPr>
              <a:t>17.02.2016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885EA6C-6BA4-4216-8F60-65CE1CD09AA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E8F1145-2FD9-4E2D-B65A-7BAF87DD477F}" type="datetimeFigureOut">
              <a:rPr lang="ru-RU"/>
              <a:pPr>
                <a:defRPr/>
              </a:pPr>
              <a:t>17.02.2016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53006DF8-978B-409B-9771-354597797001}"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22AAD198-A783-4C44-9D69-6EA9FCCE80EA}" type="datetimeFigureOut">
              <a:rPr lang="ru-RU"/>
              <a:pPr>
                <a:defRPr/>
              </a:pPr>
              <a:t>17.02.2016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C380EBA0-DE08-4853-A04D-6B944CA66D9A}"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5718618-4F3D-468A-8A5C-3A4BEBDD03B0}" type="datetimeFigureOut">
              <a:rPr lang="ru-RU"/>
              <a:pPr>
                <a:defRPr/>
              </a:pPr>
              <a:t>17.02.2016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8A8A35F-94FA-47AD-A605-95C8AA39598F}"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F14A5E1-FF56-4390-BE20-AC4BFE1C2C1B}" type="datetimeFigureOut">
              <a:rPr lang="ru-RU"/>
              <a:pPr>
                <a:defRPr/>
              </a:pPr>
              <a:t>17.02.2016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394F74E-A40F-48AB-80EA-AE7DCE931A90}"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8554ABB-97E5-4596-B931-29C2696FBA66}" type="datetimeFigureOut">
              <a:rPr lang="ru-RU"/>
              <a:pPr>
                <a:defRPr/>
              </a:pPr>
              <a:t>17.02.2016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15DFAAF-370A-41FE-B41B-D51F453C8D21}"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51"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fld id="{6C7DB8C2-B3F9-4BDC-95BD-DF32264D0EF4}" type="datetimeFigureOut">
              <a:rPr lang="ru-RU"/>
              <a:pPr>
                <a:defRPr/>
              </a:pPr>
              <a:t>17.02.2016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03D30C83-3505-41F3-94BC-EDB6BFDD924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5.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deevav@susu.ru" TargetMode="External"/><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hyperlink" Target="http://www.susu.ru/en" TargetMode="External"/><Relationship Id="rId4" Type="http://schemas.openxmlformats.org/officeDocument/2006/relationships/hyperlink" Target="mailto:ulrikhdv@susu.r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C:\Users\User\Downloads\фон для презентации2.jpg"/>
          <p:cNvPicPr>
            <a:picLocks noChangeAspect="1" noChangeArrowheads="1"/>
          </p:cNvPicPr>
          <p:nvPr/>
        </p:nvPicPr>
        <p:blipFill>
          <a:blip r:embed="rId2" cstate="print"/>
          <a:srcRect/>
          <a:stretch>
            <a:fillRect/>
          </a:stretch>
        </p:blipFill>
        <p:spPr bwMode="auto">
          <a:xfrm>
            <a:off x="0" y="-49213"/>
            <a:ext cx="9144000" cy="7559676"/>
          </a:xfrm>
          <a:prstGeom prst="rect">
            <a:avLst/>
          </a:prstGeom>
          <a:noFill/>
          <a:ln w="9525">
            <a:noFill/>
            <a:miter lim="800000"/>
            <a:headEnd/>
            <a:tailEnd/>
          </a:ln>
        </p:spPr>
      </p:pic>
      <p:sp>
        <p:nvSpPr>
          <p:cNvPr id="5123" name="Rectangle 3"/>
          <p:cNvSpPr>
            <a:spLocks noGrp="1" noChangeArrowheads="1"/>
          </p:cNvSpPr>
          <p:nvPr>
            <p:ph type="subTitle" idx="1"/>
          </p:nvPr>
        </p:nvSpPr>
        <p:spPr>
          <a:xfrm>
            <a:off x="1529409" y="3295650"/>
            <a:ext cx="6075363" cy="1360488"/>
          </a:xfrm>
        </p:spPr>
        <p:txBody>
          <a:bodyPr/>
          <a:lstStyle/>
          <a:p>
            <a:pPr eaLnBrk="1" hangingPunct="1">
              <a:lnSpc>
                <a:spcPct val="90000"/>
              </a:lnSpc>
            </a:pPr>
            <a:r>
              <a:rPr lang="en-US" sz="4800" b="1" dirty="0" smtClean="0">
                <a:solidFill>
                  <a:schemeClr val="accent1">
                    <a:lumMod val="75000"/>
                  </a:schemeClr>
                </a:solidFill>
              </a:rPr>
              <a:t>SOUTH URAL</a:t>
            </a:r>
          </a:p>
          <a:p>
            <a:pPr eaLnBrk="1" hangingPunct="1">
              <a:lnSpc>
                <a:spcPct val="90000"/>
              </a:lnSpc>
            </a:pPr>
            <a:r>
              <a:rPr lang="en-US" sz="3400" b="1" dirty="0" smtClean="0">
                <a:solidFill>
                  <a:schemeClr val="accent1">
                    <a:lumMod val="75000"/>
                  </a:schemeClr>
                </a:solidFill>
              </a:rPr>
              <a:t>STATE UNIVERSITY</a:t>
            </a:r>
            <a:endParaRPr lang="ru-RU" sz="3400" b="1" dirty="0" smtClean="0">
              <a:solidFill>
                <a:schemeClr val="accent1">
                  <a:lumMod val="75000"/>
                </a:schemeClr>
              </a:solidFill>
            </a:endParaRPr>
          </a:p>
          <a:p>
            <a:pPr eaLnBrk="1" hangingPunct="1">
              <a:lnSpc>
                <a:spcPct val="90000"/>
              </a:lnSpc>
            </a:pPr>
            <a:r>
              <a:rPr lang="en-US" sz="3400" b="1" dirty="0" smtClean="0">
                <a:solidFill>
                  <a:schemeClr val="accent1">
                    <a:lumMod val="75000"/>
                  </a:schemeClr>
                </a:solidFill>
              </a:rPr>
              <a:t>(National Research University)</a:t>
            </a:r>
            <a:endParaRPr lang="ru-RU" sz="3400" b="1" dirty="0" smtClean="0">
              <a:solidFill>
                <a:schemeClr val="accent1">
                  <a:lumMod val="75000"/>
                </a:schemeClr>
              </a:solidFill>
            </a:endParaRPr>
          </a:p>
        </p:txBody>
      </p:sp>
      <p:pic>
        <p:nvPicPr>
          <p:cNvPr id="5124" name="Picture 6" descr="карта идо"/>
          <p:cNvPicPr>
            <a:picLocks noChangeAspect="1" noChangeArrowheads="1"/>
          </p:cNvPicPr>
          <p:nvPr/>
        </p:nvPicPr>
        <p:blipFill>
          <a:blip r:embed="rId3" cstate="print"/>
          <a:srcRect/>
          <a:stretch>
            <a:fillRect/>
          </a:stretch>
        </p:blipFill>
        <p:spPr bwMode="auto">
          <a:xfrm>
            <a:off x="2771775" y="-49213"/>
            <a:ext cx="3851275" cy="3694113"/>
          </a:xfrm>
          <a:prstGeom prst="rect">
            <a:avLst/>
          </a:prstGeom>
          <a:noFill/>
          <a:ln w="9525">
            <a:noFill/>
            <a:miter lim="800000"/>
            <a:headEnd/>
            <a:tailEnd/>
          </a:ln>
        </p:spPr>
      </p:pic>
      <p:sp>
        <p:nvSpPr>
          <p:cNvPr id="5125" name="Rectangle 7"/>
          <p:cNvSpPr>
            <a:spLocks noChangeArrowheads="1"/>
          </p:cNvSpPr>
          <p:nvPr/>
        </p:nvSpPr>
        <p:spPr bwMode="auto">
          <a:xfrm>
            <a:off x="1547813" y="4656138"/>
            <a:ext cx="6075362" cy="339725"/>
          </a:xfrm>
          <a:prstGeom prst="rect">
            <a:avLst/>
          </a:prstGeom>
          <a:noFill/>
          <a:ln w="9525">
            <a:noFill/>
            <a:miter lim="800000"/>
            <a:headEnd/>
            <a:tailEnd/>
          </a:ln>
        </p:spPr>
        <p:txBody>
          <a:bodyPr/>
          <a:lstStyle/>
          <a:p>
            <a:pPr algn="ctr">
              <a:spcBef>
                <a:spcPct val="20000"/>
              </a:spcBef>
            </a:pPr>
            <a:endParaRPr lang="ru-RU" sz="2400" b="1" dirty="0">
              <a:solidFill>
                <a:schemeClr val="bg1"/>
              </a:solidFill>
              <a:latin typeface="Calibri" pitchFamily="34" charset="0"/>
            </a:endParaRPr>
          </a:p>
        </p:txBody>
      </p:sp>
      <p:pic>
        <p:nvPicPr>
          <p:cNvPr id="5126" name="Picture 8" descr="флаг"/>
          <p:cNvPicPr>
            <a:picLocks noChangeAspect="1" noChangeArrowheads="1"/>
          </p:cNvPicPr>
          <p:nvPr/>
        </p:nvPicPr>
        <p:blipFill>
          <a:blip r:embed="rId4" cstate="print"/>
          <a:srcRect/>
          <a:stretch>
            <a:fillRect/>
          </a:stretch>
        </p:blipFill>
        <p:spPr bwMode="auto">
          <a:xfrm>
            <a:off x="0" y="4951413"/>
            <a:ext cx="9144000" cy="2078037"/>
          </a:xfrm>
          <a:prstGeom prst="rect">
            <a:avLst/>
          </a:prstGeom>
          <a:noFill/>
          <a:ln w="9525">
            <a:noFill/>
            <a:miter lim="800000"/>
            <a:headEnd/>
            <a:tailEnd/>
          </a:ln>
        </p:spPr>
      </p:pic>
      <p:sp useBgFill="1">
        <p:nvSpPr>
          <p:cNvPr id="5127" name="TextBox 1"/>
          <p:cNvSpPr txBox="1">
            <a:spLocks noChangeArrowheads="1"/>
          </p:cNvSpPr>
          <p:nvPr/>
        </p:nvSpPr>
        <p:spPr bwMode="auto">
          <a:xfrm>
            <a:off x="8112125" y="404813"/>
            <a:ext cx="885825" cy="1200150"/>
          </a:xfrm>
          <a:prstGeom prst="rect">
            <a:avLst/>
          </a:prstGeom>
          <a:ln w="9525">
            <a:noFill/>
            <a:miter lim="800000"/>
            <a:headEnd/>
            <a:tailEnd/>
          </a:ln>
        </p:spPr>
        <p:txBody>
          <a:bodyPr>
            <a:spAutoFit/>
          </a:bodyPr>
          <a:lstStyle/>
          <a:p>
            <a:endParaRPr lang="en-US"/>
          </a:p>
          <a:p>
            <a:endParaRPr lang="en-US"/>
          </a:p>
          <a:p>
            <a:endParaRPr lang="en-US"/>
          </a:p>
          <a:p>
            <a:endParaRPr lang="ru-RU"/>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C:\Users\User\Downloads\фон для презентации2.jpg"/>
          <p:cNvPicPr>
            <a:picLocks noChangeAspect="1" noChangeArrowheads="1"/>
          </p:cNvPicPr>
          <p:nvPr/>
        </p:nvPicPr>
        <p:blipFill>
          <a:blip r:embed="rId2" cstate="print"/>
          <a:srcRect/>
          <a:stretch>
            <a:fillRect/>
          </a:stretch>
        </p:blipFill>
        <p:spPr bwMode="auto">
          <a:xfrm>
            <a:off x="-876" y="-50567"/>
            <a:ext cx="9144000" cy="7559676"/>
          </a:xfrm>
          <a:prstGeom prst="rect">
            <a:avLst/>
          </a:prstGeom>
          <a:noFill/>
          <a:ln w="9525">
            <a:noFill/>
            <a:miter lim="800000"/>
            <a:headEnd/>
            <a:tailEnd/>
          </a:ln>
        </p:spPr>
      </p:pic>
      <p:sp>
        <p:nvSpPr>
          <p:cNvPr id="13315" name="Rectangle 8"/>
          <p:cNvSpPr>
            <a:spLocks noGrp="1" noChangeArrowheads="1"/>
          </p:cNvSpPr>
          <p:nvPr>
            <p:ph type="body" idx="1"/>
          </p:nvPr>
        </p:nvSpPr>
        <p:spPr>
          <a:xfrm>
            <a:off x="497501" y="1052736"/>
            <a:ext cx="8147248" cy="5976466"/>
          </a:xfrm>
        </p:spPr>
        <p:txBody>
          <a:bodyPr/>
          <a:lstStyle/>
          <a:p>
            <a:pPr marL="0" indent="0" algn="ctr">
              <a:buFontTx/>
              <a:buNone/>
              <a:defRPr/>
            </a:pPr>
            <a:r>
              <a:rPr lang="en-US" b="1" u="sng" dirty="0" smtClean="0">
                <a:solidFill>
                  <a:schemeClr val="accent1">
                    <a:lumMod val="75000"/>
                  </a:schemeClr>
                </a:solidFill>
              </a:rPr>
              <a:t>University World ranking</a:t>
            </a:r>
            <a:endParaRPr lang="ru-RU" dirty="0" smtClean="0">
              <a:solidFill>
                <a:schemeClr val="accent1">
                  <a:lumMod val="75000"/>
                </a:schemeClr>
              </a:solidFill>
            </a:endParaRPr>
          </a:p>
          <a:p>
            <a:pPr marL="0" indent="0" algn="just">
              <a:buNone/>
              <a:defRPr/>
            </a:pPr>
            <a:r>
              <a:rPr lang="en-US" dirty="0" smtClean="0">
                <a:solidFill>
                  <a:schemeClr val="accent1">
                    <a:lumMod val="75000"/>
                  </a:schemeClr>
                </a:solidFill>
              </a:rPr>
              <a:t>Top-200 Universities in QS- BRICKS</a:t>
            </a:r>
            <a:endParaRPr lang="en-US" dirty="0">
              <a:solidFill>
                <a:schemeClr val="accent1">
                  <a:lumMod val="75000"/>
                </a:schemeClr>
              </a:solidFill>
            </a:endParaRPr>
          </a:p>
          <a:p>
            <a:pPr marL="0" indent="0" algn="just">
              <a:buNone/>
              <a:defRPr/>
            </a:pPr>
            <a:r>
              <a:rPr lang="en-US" dirty="0" smtClean="0">
                <a:solidFill>
                  <a:schemeClr val="accent1">
                    <a:lumMod val="75000"/>
                  </a:schemeClr>
                </a:solidFill>
              </a:rPr>
              <a:t>TOP-30 Russian Universities in Webometrics</a:t>
            </a:r>
          </a:p>
          <a:p>
            <a:pPr marL="0" indent="0" algn="just">
              <a:buNone/>
              <a:defRPr/>
            </a:pPr>
            <a:r>
              <a:rPr lang="en-US" dirty="0">
                <a:solidFill>
                  <a:schemeClr val="accent1">
                    <a:lumMod val="75000"/>
                  </a:schemeClr>
                </a:solidFill>
              </a:rPr>
              <a:t>Interfax – 62 </a:t>
            </a:r>
          </a:p>
          <a:p>
            <a:pPr marL="0" indent="0" algn="just">
              <a:buNone/>
              <a:defRPr/>
            </a:pPr>
            <a:r>
              <a:rPr lang="en-US" dirty="0">
                <a:solidFill>
                  <a:schemeClr val="accent1">
                    <a:lumMod val="75000"/>
                  </a:schemeClr>
                </a:solidFill>
              </a:rPr>
              <a:t>Expert RA– 42 </a:t>
            </a:r>
          </a:p>
          <a:p>
            <a:pPr marL="0" indent="0" algn="just">
              <a:buNone/>
              <a:defRPr/>
            </a:pPr>
            <a:r>
              <a:rPr lang="en-US" dirty="0">
                <a:solidFill>
                  <a:schemeClr val="accent1">
                    <a:lumMod val="75000"/>
                  </a:schemeClr>
                </a:solidFill>
              </a:rPr>
              <a:t>QS BRICS – 151-200 </a:t>
            </a:r>
          </a:p>
          <a:p>
            <a:pPr marL="0" indent="0" algn="just">
              <a:buNone/>
              <a:defRPr/>
            </a:pPr>
            <a:r>
              <a:rPr lang="en-US" dirty="0" err="1">
                <a:solidFill>
                  <a:schemeClr val="accent1">
                    <a:lumMod val="75000"/>
                  </a:schemeClr>
                </a:solidFill>
              </a:rPr>
              <a:t>RankPro</a:t>
            </a:r>
            <a:r>
              <a:rPr lang="en-US" dirty="0">
                <a:solidFill>
                  <a:schemeClr val="accent1">
                    <a:lumMod val="75000"/>
                  </a:schemeClr>
                </a:solidFill>
              </a:rPr>
              <a:t> – 412</a:t>
            </a:r>
          </a:p>
          <a:p>
            <a:pPr algn="just">
              <a:buFont typeface="Wingdings" panose="05000000000000000000" pitchFamily="2" charset="2"/>
              <a:buChar char="Ø"/>
              <a:defRPr/>
            </a:pPr>
            <a:endParaRPr lang="en-US" dirty="0" smtClean="0">
              <a:solidFill>
                <a:schemeClr val="accent1">
                  <a:lumMod val="75000"/>
                </a:schemeClr>
              </a:solidFill>
            </a:endParaRPr>
          </a:p>
          <a:p>
            <a:pPr marL="0" indent="0" algn="just">
              <a:buNone/>
              <a:defRPr/>
            </a:pPr>
            <a:endParaRPr lang="en-US" b="1" dirty="0" smtClean="0">
              <a:solidFill>
                <a:schemeClr val="accent1">
                  <a:lumMod val="75000"/>
                </a:schemeClr>
              </a:solidFill>
            </a:endParaRPr>
          </a:p>
          <a:p>
            <a:pPr algn="just">
              <a:buFontTx/>
              <a:buChar char="-"/>
              <a:defRPr/>
            </a:pPr>
            <a:endParaRPr lang="en-US" b="1" dirty="0" smtClean="0">
              <a:solidFill>
                <a:schemeClr val="accent1">
                  <a:lumMod val="75000"/>
                </a:schemeClr>
              </a:solidFill>
            </a:endParaRPr>
          </a:p>
          <a:p>
            <a:pPr algn="just">
              <a:buFontTx/>
              <a:buChar char="-"/>
              <a:defRPr/>
            </a:pPr>
            <a:endParaRPr lang="en-US" b="1" dirty="0" smtClean="0">
              <a:solidFill>
                <a:schemeClr val="accent1">
                  <a:lumMod val="75000"/>
                </a:schemeClr>
              </a:solidFill>
            </a:endParaRPr>
          </a:p>
          <a:p>
            <a:pPr marL="0" indent="0">
              <a:buFontTx/>
              <a:buNone/>
              <a:defRPr/>
            </a:pPr>
            <a:endParaRPr lang="en-US" dirty="0">
              <a:solidFill>
                <a:schemeClr val="accent1">
                  <a:lumMod val="75000"/>
                </a:schemeClr>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3501008"/>
            <a:ext cx="4684141" cy="22768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48" y="5157192"/>
            <a:ext cx="3888432" cy="20159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86773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6" y="-10561"/>
            <a:ext cx="9144000" cy="598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940"/>
            <a:ext cx="9070361"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850830"/>
            <a:ext cx="4754905" cy="400110"/>
          </a:xfrm>
          <a:prstGeom prst="rect">
            <a:avLst/>
          </a:prstGeom>
          <a:noFill/>
        </p:spPr>
        <p:txBody>
          <a:bodyPr wrap="square" rtlCol="0">
            <a:spAutoFit/>
          </a:bodyPr>
          <a:lstStyle/>
          <a:p>
            <a:r>
              <a:rPr lang="en-US" sz="2000" b="1" dirty="0" smtClean="0">
                <a:solidFill>
                  <a:schemeClr val="accent1">
                    <a:lumMod val="75000"/>
                  </a:schemeClr>
                </a:solidFill>
              </a:rPr>
              <a:t>SUSU general international partners</a:t>
            </a:r>
            <a:endParaRPr lang="ru-RU" sz="2000" b="1" dirty="0">
              <a:solidFill>
                <a:schemeClr val="accent1">
                  <a:lumMod val="75000"/>
                </a:schemeClr>
              </a:solidFill>
            </a:endParaRPr>
          </a:p>
        </p:txBody>
      </p:sp>
    </p:spTree>
    <p:extLst>
      <p:ext uri="{BB962C8B-B14F-4D97-AF65-F5344CB8AC3E}">
        <p14:creationId xmlns:p14="http://schemas.microsoft.com/office/powerpoint/2010/main" val="1707857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C:\Users\User\Downloads\фон для презентации2.jpg"/>
          <p:cNvPicPr>
            <a:picLocks noChangeAspect="1" noChangeArrowheads="1"/>
          </p:cNvPicPr>
          <p:nvPr/>
        </p:nvPicPr>
        <p:blipFill>
          <a:blip r:embed="rId3" cstate="print"/>
          <a:srcRect/>
          <a:stretch>
            <a:fillRect/>
          </a:stretch>
        </p:blipFill>
        <p:spPr bwMode="auto">
          <a:xfrm>
            <a:off x="0" y="-49213"/>
            <a:ext cx="9144000" cy="7559676"/>
          </a:xfrm>
          <a:prstGeom prst="rect">
            <a:avLst/>
          </a:prstGeom>
          <a:noFill/>
          <a:ln w="9525">
            <a:noFill/>
            <a:miter lim="800000"/>
            <a:headEnd/>
            <a:tailEnd/>
          </a:ln>
        </p:spPr>
      </p:pic>
      <p:sp>
        <p:nvSpPr>
          <p:cNvPr id="12291" name="Rectangle 3"/>
          <p:cNvSpPr txBox="1">
            <a:spLocks noChangeArrowheads="1"/>
          </p:cNvSpPr>
          <p:nvPr/>
        </p:nvSpPr>
        <p:spPr bwMode="auto">
          <a:xfrm>
            <a:off x="611188" y="3190875"/>
            <a:ext cx="8229600" cy="2541588"/>
          </a:xfrm>
          <a:prstGeom prst="rect">
            <a:avLst/>
          </a:prstGeom>
          <a:noFill/>
          <a:ln w="9525">
            <a:noFill/>
            <a:miter lim="800000"/>
            <a:headEnd/>
            <a:tailEnd/>
          </a:ln>
        </p:spPr>
        <p:txBody>
          <a:bodyPr/>
          <a:lstStyle/>
          <a:p>
            <a:pPr>
              <a:spcBef>
                <a:spcPct val="20000"/>
              </a:spcBef>
            </a:pPr>
            <a:endParaRPr lang="ru-RU" sz="2800" b="1" dirty="0">
              <a:solidFill>
                <a:srgbClr val="0070C0"/>
              </a:solidFill>
              <a:latin typeface="Calibri" pitchFamily="34" charset="0"/>
            </a:endParaRPr>
          </a:p>
        </p:txBody>
      </p:sp>
      <p:sp>
        <p:nvSpPr>
          <p:cNvPr id="12292" name="Rectangle 2"/>
          <p:cNvSpPr txBox="1">
            <a:spLocks noChangeArrowheads="1"/>
          </p:cNvSpPr>
          <p:nvPr/>
        </p:nvSpPr>
        <p:spPr bwMode="auto">
          <a:xfrm>
            <a:off x="323528" y="693738"/>
            <a:ext cx="8229600" cy="2879725"/>
          </a:xfrm>
          <a:prstGeom prst="rect">
            <a:avLst/>
          </a:prstGeom>
          <a:noFill/>
          <a:ln w="9525">
            <a:noFill/>
            <a:miter lim="800000"/>
            <a:headEnd/>
            <a:tailEnd/>
          </a:ln>
        </p:spPr>
        <p:txBody>
          <a:bodyPr anchor="ctr"/>
          <a:lstStyle/>
          <a:p>
            <a:pPr algn="ctr">
              <a:lnSpc>
                <a:spcPct val="140000"/>
              </a:lnSpc>
            </a:pPr>
            <a:r>
              <a:rPr lang="ru-RU" sz="2500" dirty="0">
                <a:solidFill>
                  <a:srgbClr val="0070C0"/>
                </a:solidFill>
                <a:latin typeface="Calibri" pitchFamily="34" charset="0"/>
              </a:rPr>
              <a:t/>
            </a:r>
            <a:br>
              <a:rPr lang="ru-RU" sz="2500" dirty="0">
                <a:solidFill>
                  <a:srgbClr val="0070C0"/>
                </a:solidFill>
                <a:latin typeface="Calibri" pitchFamily="34" charset="0"/>
              </a:rPr>
            </a:br>
            <a:r>
              <a:rPr lang="ru-RU" sz="2500" dirty="0">
                <a:solidFill>
                  <a:srgbClr val="0070C0"/>
                </a:solidFill>
                <a:latin typeface="Calibri" pitchFamily="34" charset="0"/>
              </a:rPr>
              <a:t> </a:t>
            </a:r>
            <a:endParaRPr lang="ru-RU" sz="2700" dirty="0">
              <a:solidFill>
                <a:srgbClr val="0070C0"/>
              </a:solidFill>
              <a:latin typeface="Calibri"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621" y="3888951"/>
            <a:ext cx="4011613"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4114" y="1124744"/>
            <a:ext cx="5113516" cy="2923877"/>
          </a:xfrm>
          <a:prstGeom prst="rect">
            <a:avLst/>
          </a:prstGeom>
          <a:noFill/>
        </p:spPr>
        <p:txBody>
          <a:bodyPr wrap="none" rtlCol="0">
            <a:spAutoFit/>
          </a:bodyPr>
          <a:lstStyle/>
          <a:p>
            <a:r>
              <a:rPr lang="en-US" sz="2000" b="1" dirty="0" smtClean="0">
                <a:solidFill>
                  <a:schemeClr val="accent1">
                    <a:lumMod val="75000"/>
                  </a:schemeClr>
                </a:solidFill>
              </a:rPr>
              <a:t>Education at SUSU</a:t>
            </a:r>
          </a:p>
          <a:p>
            <a:endParaRPr lang="en-US" sz="2000" b="1" dirty="0">
              <a:solidFill>
                <a:schemeClr val="accent1">
                  <a:lumMod val="75000"/>
                </a:schemeClr>
              </a:solidFill>
            </a:endParaRPr>
          </a:p>
          <a:p>
            <a:r>
              <a:rPr lang="en-US" dirty="0" smtClean="0">
                <a:solidFill>
                  <a:schemeClr val="accent1">
                    <a:lumMod val="75000"/>
                  </a:schemeClr>
                </a:solidFill>
              </a:rPr>
              <a:t>32 academic unites</a:t>
            </a:r>
          </a:p>
          <a:p>
            <a:r>
              <a:rPr lang="en-US" dirty="0" smtClean="0">
                <a:solidFill>
                  <a:schemeClr val="accent1">
                    <a:lumMod val="75000"/>
                  </a:schemeClr>
                </a:solidFill>
              </a:rPr>
              <a:t>10 branches</a:t>
            </a:r>
          </a:p>
          <a:p>
            <a:endParaRPr lang="en-US" dirty="0" smtClean="0">
              <a:solidFill>
                <a:schemeClr val="accent1">
                  <a:lumMod val="75000"/>
                </a:schemeClr>
              </a:solidFill>
            </a:endParaRPr>
          </a:p>
          <a:p>
            <a:r>
              <a:rPr lang="en-US" dirty="0" smtClean="0">
                <a:solidFill>
                  <a:schemeClr val="accent1">
                    <a:lumMod val="75000"/>
                  </a:schemeClr>
                </a:solidFill>
              </a:rPr>
              <a:t>200 bachelor and master’s degree programmes,</a:t>
            </a:r>
          </a:p>
          <a:p>
            <a:r>
              <a:rPr lang="en-US" dirty="0" smtClean="0">
                <a:solidFill>
                  <a:schemeClr val="accent1">
                    <a:lumMod val="75000"/>
                  </a:schemeClr>
                </a:solidFill>
              </a:rPr>
              <a:t>3 </a:t>
            </a:r>
            <a:r>
              <a:rPr lang="en-US" dirty="0" err="1" smtClean="0">
                <a:solidFill>
                  <a:schemeClr val="accent1">
                    <a:lumMod val="75000"/>
                  </a:schemeClr>
                </a:solidFill>
              </a:rPr>
              <a:t>english</a:t>
            </a:r>
            <a:r>
              <a:rPr lang="en-US" dirty="0" smtClean="0">
                <a:solidFill>
                  <a:schemeClr val="accent1">
                    <a:lumMod val="75000"/>
                  </a:schemeClr>
                </a:solidFill>
              </a:rPr>
              <a:t> master’s degree programmes</a:t>
            </a:r>
          </a:p>
          <a:p>
            <a:endParaRPr lang="en-US" dirty="0">
              <a:solidFill>
                <a:schemeClr val="accent1">
                  <a:lumMod val="75000"/>
                </a:schemeClr>
              </a:solidFill>
            </a:endParaRPr>
          </a:p>
          <a:p>
            <a:r>
              <a:rPr lang="en-US" dirty="0" smtClean="0">
                <a:solidFill>
                  <a:schemeClr val="accent1">
                    <a:lumMod val="75000"/>
                  </a:schemeClr>
                </a:solidFill>
              </a:rPr>
              <a:t>91 PhD programmes  and 13 doctoral degree </a:t>
            </a:r>
          </a:p>
          <a:p>
            <a:r>
              <a:rPr lang="en-US" dirty="0" smtClean="0">
                <a:solidFill>
                  <a:schemeClr val="accent1">
                    <a:lumMod val="75000"/>
                  </a:schemeClr>
                </a:solidFill>
              </a:rPr>
              <a:t>programmes</a:t>
            </a: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74" y="4632694"/>
            <a:ext cx="3925976" cy="261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p:txBody>
          <a:bodyPr/>
          <a:lstStyle/>
          <a:p>
            <a:pPr eaLnBrk="1" hangingPunct="1"/>
            <a:endParaRPr lang="ru-RU" smtClean="0"/>
          </a:p>
        </p:txBody>
      </p:sp>
      <p:pic>
        <p:nvPicPr>
          <p:cNvPr id="13315" name="Picture 7" descr="C:\Users\User\Downloads\фон для презентации2.jpg"/>
          <p:cNvPicPr>
            <a:picLocks noChangeAspect="1" noChangeArrowheads="1"/>
          </p:cNvPicPr>
          <p:nvPr/>
        </p:nvPicPr>
        <p:blipFill>
          <a:blip r:embed="rId2" cstate="print"/>
          <a:srcRect/>
          <a:stretch>
            <a:fillRect/>
          </a:stretch>
        </p:blipFill>
        <p:spPr bwMode="auto">
          <a:xfrm>
            <a:off x="0" y="-46630"/>
            <a:ext cx="9144000" cy="7559676"/>
          </a:xfrm>
          <a:prstGeom prst="rect">
            <a:avLst/>
          </a:prstGeom>
          <a:noFill/>
          <a:ln w="9525">
            <a:noFill/>
            <a:miter lim="800000"/>
            <a:headEnd/>
            <a:tailEnd/>
          </a:ln>
        </p:spPr>
      </p:pic>
      <p:sp>
        <p:nvSpPr>
          <p:cNvPr id="10246" name="Rectangle 2"/>
          <p:cNvSpPr txBox="1">
            <a:spLocks noChangeArrowheads="1"/>
          </p:cNvSpPr>
          <p:nvPr/>
        </p:nvSpPr>
        <p:spPr bwMode="auto">
          <a:xfrm>
            <a:off x="211534" y="2608263"/>
            <a:ext cx="5688013" cy="4249737"/>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10000"/>
              </a:lnSpc>
              <a:defRPr/>
            </a:pPr>
            <a:r>
              <a:rPr lang="en-US" sz="2500" b="1" u="sng" dirty="0" smtClean="0">
                <a:solidFill>
                  <a:schemeClr val="accent1">
                    <a:lumMod val="75000"/>
                  </a:schemeClr>
                </a:solidFill>
                <a:latin typeface="Calibri" pitchFamily="34" charset="0"/>
              </a:rPr>
              <a:t>SUSU science and research</a:t>
            </a:r>
          </a:p>
          <a:p>
            <a:pPr eaLnBrk="1" hangingPunct="1">
              <a:lnSpc>
                <a:spcPct val="110000"/>
              </a:lnSpc>
              <a:defRPr/>
            </a:pPr>
            <a:r>
              <a:rPr lang="en-US" sz="2000" dirty="0" smtClean="0">
                <a:solidFill>
                  <a:schemeClr val="accent1">
                    <a:lumMod val="75000"/>
                  </a:schemeClr>
                </a:solidFill>
                <a:latin typeface="Calibri" pitchFamily="34" charset="0"/>
              </a:rPr>
              <a:t>9 world-class innovative laboratories</a:t>
            </a:r>
          </a:p>
          <a:p>
            <a:pPr marL="457200" indent="-457200" eaLnBrk="1" hangingPunct="1">
              <a:lnSpc>
                <a:spcPct val="110000"/>
              </a:lnSpc>
              <a:buFont typeface="Arial" panose="020B0604020202020204" pitchFamily="34" charset="0"/>
              <a:buChar char="•"/>
              <a:defRPr/>
            </a:pPr>
            <a:r>
              <a:rPr lang="en-US" sz="2000" dirty="0" smtClean="0">
                <a:solidFill>
                  <a:schemeClr val="accent1">
                    <a:lumMod val="75000"/>
                  </a:schemeClr>
                </a:solidFill>
                <a:latin typeface="Calibri" pitchFamily="34" charset="0"/>
              </a:rPr>
              <a:t>Nanotechnologies,</a:t>
            </a:r>
          </a:p>
          <a:p>
            <a:pPr marL="457200" indent="-457200" eaLnBrk="1" hangingPunct="1">
              <a:lnSpc>
                <a:spcPct val="110000"/>
              </a:lnSpc>
              <a:buFont typeface="Arial" panose="020B0604020202020204" pitchFamily="34" charset="0"/>
              <a:buChar char="•"/>
              <a:defRPr/>
            </a:pPr>
            <a:r>
              <a:rPr lang="en-US" sz="2000" dirty="0" smtClean="0">
                <a:solidFill>
                  <a:schemeClr val="accent1">
                    <a:lumMod val="75000"/>
                  </a:schemeClr>
                </a:solidFill>
                <a:latin typeface="Calibri" pitchFamily="34" charset="0"/>
              </a:rPr>
              <a:t>Supercomputer,</a:t>
            </a:r>
          </a:p>
          <a:p>
            <a:pPr marL="457200" indent="-457200" eaLnBrk="1" hangingPunct="1">
              <a:lnSpc>
                <a:spcPct val="110000"/>
              </a:lnSpc>
              <a:buFont typeface="Arial" panose="020B0604020202020204" pitchFamily="34" charset="0"/>
              <a:buChar char="•"/>
              <a:defRPr/>
            </a:pPr>
            <a:r>
              <a:rPr lang="en-US" sz="2000" dirty="0" smtClean="0">
                <a:solidFill>
                  <a:schemeClr val="accent1">
                    <a:lumMod val="75000"/>
                  </a:schemeClr>
                </a:solidFill>
                <a:latin typeface="Calibri" pitchFamily="34" charset="0"/>
              </a:rPr>
              <a:t>Experimental mechanics,</a:t>
            </a:r>
          </a:p>
          <a:p>
            <a:pPr marL="457200" indent="-457200" eaLnBrk="1" hangingPunct="1">
              <a:lnSpc>
                <a:spcPct val="110000"/>
              </a:lnSpc>
              <a:buFont typeface="Arial" panose="020B0604020202020204" pitchFamily="34" charset="0"/>
              <a:buChar char="•"/>
              <a:defRPr/>
            </a:pPr>
            <a:r>
              <a:rPr lang="en-US" sz="2000" dirty="0" err="1" smtClean="0">
                <a:solidFill>
                  <a:schemeClr val="accent1">
                    <a:lumMod val="75000"/>
                  </a:schemeClr>
                </a:solidFill>
                <a:latin typeface="Calibri" pitchFamily="34" charset="0"/>
              </a:rPr>
              <a:t>Tribotech</a:t>
            </a:r>
            <a:r>
              <a:rPr lang="ru-RU" sz="2000" dirty="0" smtClean="0">
                <a:solidFill>
                  <a:schemeClr val="accent1">
                    <a:lumMod val="75000"/>
                  </a:schemeClr>
                </a:solidFill>
                <a:latin typeface="Calibri" pitchFamily="34" charset="0"/>
              </a:rPr>
              <a:t>,</a:t>
            </a:r>
            <a:endParaRPr lang="en-US" sz="2000" dirty="0">
              <a:solidFill>
                <a:schemeClr val="accent1">
                  <a:lumMod val="75000"/>
                </a:schemeClr>
              </a:solidFill>
              <a:latin typeface="Calibri" pitchFamily="34" charset="0"/>
            </a:endParaRPr>
          </a:p>
          <a:p>
            <a:pPr marL="457200" indent="-457200" eaLnBrk="1" hangingPunct="1">
              <a:lnSpc>
                <a:spcPct val="110000"/>
              </a:lnSpc>
              <a:buFont typeface="Arial" panose="020B0604020202020204" pitchFamily="34" charset="0"/>
              <a:buChar char="•"/>
              <a:defRPr/>
            </a:pPr>
            <a:r>
              <a:rPr lang="en-US" sz="2000" dirty="0">
                <a:solidFill>
                  <a:schemeClr val="accent1">
                    <a:lumMod val="75000"/>
                  </a:schemeClr>
                </a:solidFill>
                <a:latin typeface="Calibri" pitchFamily="34" charset="0"/>
              </a:rPr>
              <a:t>Physical Modelling of Thermomechanical </a:t>
            </a:r>
            <a:r>
              <a:rPr lang="en-US" sz="2000" dirty="0" smtClean="0">
                <a:solidFill>
                  <a:schemeClr val="accent1">
                    <a:lumMod val="75000"/>
                  </a:schemeClr>
                </a:solidFill>
                <a:latin typeface="Calibri" pitchFamily="34" charset="0"/>
              </a:rPr>
              <a:t>Processes</a:t>
            </a:r>
            <a:r>
              <a:rPr lang="ru-RU" sz="2000" dirty="0" smtClean="0">
                <a:solidFill>
                  <a:schemeClr val="accent1">
                    <a:lumMod val="75000"/>
                  </a:schemeClr>
                </a:solidFill>
                <a:latin typeface="Calibri" pitchFamily="34" charset="0"/>
              </a:rPr>
              <a:t>,</a:t>
            </a:r>
          </a:p>
          <a:p>
            <a:pPr marL="457200" indent="-457200" eaLnBrk="1" hangingPunct="1">
              <a:lnSpc>
                <a:spcPct val="110000"/>
              </a:lnSpc>
              <a:buFont typeface="Arial" panose="020B0604020202020204" pitchFamily="34" charset="0"/>
              <a:buChar char="•"/>
              <a:defRPr/>
            </a:pPr>
            <a:r>
              <a:rPr lang="en-US" sz="2000" dirty="0">
                <a:solidFill>
                  <a:schemeClr val="accent1">
                    <a:lumMod val="75000"/>
                  </a:schemeClr>
                </a:solidFill>
                <a:latin typeface="Calibri" pitchFamily="34" charset="0"/>
              </a:rPr>
              <a:t>Plant-Web, opened in cooperation with Emerson Corporation</a:t>
            </a:r>
            <a:endParaRPr lang="en-US" sz="2000" dirty="0" smtClean="0">
              <a:solidFill>
                <a:schemeClr val="accent1">
                  <a:lumMod val="75000"/>
                </a:schemeClr>
              </a:solidFill>
              <a:latin typeface="Calibri" pitchFamily="34" charset="0"/>
            </a:endParaRPr>
          </a:p>
          <a:p>
            <a:pPr eaLnBrk="1" hangingPunct="1">
              <a:lnSpc>
                <a:spcPct val="110000"/>
              </a:lnSpc>
              <a:defRPr/>
            </a:pPr>
            <a:r>
              <a:rPr lang="en-US" sz="2700" dirty="0" smtClean="0">
                <a:solidFill>
                  <a:schemeClr val="accent1">
                    <a:lumMod val="75000"/>
                  </a:schemeClr>
                </a:solidFill>
                <a:latin typeface="Calibri" pitchFamily="34" charset="0"/>
              </a:rPr>
              <a:t>Research priorities – aerospace engineering, supercomputer simulation, life sciences</a:t>
            </a:r>
          </a:p>
          <a:p>
            <a:pPr eaLnBrk="1" hangingPunct="1">
              <a:lnSpc>
                <a:spcPct val="110000"/>
              </a:lnSpc>
              <a:defRPr/>
            </a:pPr>
            <a:endParaRPr lang="en-US" sz="2700" dirty="0" smtClean="0">
              <a:solidFill>
                <a:schemeClr val="accent1">
                  <a:lumMod val="75000"/>
                </a:schemeClr>
              </a:solidFill>
              <a:latin typeface="Calibri" pitchFamily="34" charset="0"/>
            </a:endParaRPr>
          </a:p>
          <a:p>
            <a:pPr eaLnBrk="1" hangingPunct="1">
              <a:lnSpc>
                <a:spcPct val="110000"/>
              </a:lnSpc>
              <a:defRPr/>
            </a:pPr>
            <a:r>
              <a:rPr lang="en-US" sz="2700" dirty="0" smtClean="0">
                <a:solidFill>
                  <a:schemeClr val="accent1">
                    <a:lumMod val="75000"/>
                  </a:schemeClr>
                </a:solidFill>
                <a:latin typeface="Calibri" pitchFamily="34" charset="0"/>
              </a:rPr>
              <a:t>Development and introduction of the “Smart university” concept</a:t>
            </a:r>
            <a:endParaRPr lang="en-US" sz="2700" dirty="0">
              <a:solidFill>
                <a:schemeClr val="accent1">
                  <a:lumMod val="75000"/>
                </a:schemeClr>
              </a:solidFill>
              <a:latin typeface="Calibri" pitchFamily="34" charset="0"/>
            </a:endParaRPr>
          </a:p>
          <a:p>
            <a:pPr eaLnBrk="1" hangingPunct="1">
              <a:lnSpc>
                <a:spcPct val="110000"/>
              </a:lnSpc>
              <a:defRPr/>
            </a:pPr>
            <a:r>
              <a:rPr lang="ru-RU" sz="2700" dirty="0" smtClean="0">
                <a:solidFill>
                  <a:srgbClr val="0070C0"/>
                </a:solidFill>
                <a:latin typeface="Calibri" pitchFamily="34" charset="0"/>
              </a:rPr>
              <a:t/>
            </a:r>
            <a:br>
              <a:rPr lang="ru-RU" sz="2700" dirty="0" smtClean="0">
                <a:solidFill>
                  <a:srgbClr val="0070C0"/>
                </a:solidFill>
                <a:latin typeface="Calibri" pitchFamily="34" charset="0"/>
              </a:rPr>
            </a:br>
            <a:endParaRPr lang="ru-RU" sz="2700" dirty="0" smtClean="0">
              <a:solidFill>
                <a:srgbClr val="0070C0"/>
              </a:solidFill>
              <a:latin typeface="Calibri" pitchFamily="34" charset="0"/>
            </a:endParaRPr>
          </a:p>
        </p:txBody>
      </p:sp>
      <p:pic>
        <p:nvPicPr>
          <p:cNvPr id="13317" name="Picture 4" descr="02150018"/>
          <p:cNvPicPr>
            <a:picLocks noChangeAspect="1" noChangeArrowheads="1"/>
          </p:cNvPicPr>
          <p:nvPr/>
        </p:nvPicPr>
        <p:blipFill>
          <a:blip r:embed="rId3" cstate="print"/>
          <a:srcRect/>
          <a:stretch>
            <a:fillRect/>
          </a:stretch>
        </p:blipFill>
        <p:spPr bwMode="auto">
          <a:xfrm>
            <a:off x="5929313" y="1554164"/>
            <a:ext cx="2531119" cy="3375688"/>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5373216"/>
            <a:ext cx="347716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20482" name="Picture 7" descr="C:\Users\User\Downloads\фон для презентации2.jpg"/>
          <p:cNvPicPr>
            <a:picLocks noChangeAspect="1" noChangeArrowheads="1"/>
          </p:cNvPicPr>
          <p:nvPr/>
        </p:nvPicPr>
        <p:blipFill>
          <a:blip r:embed="rId3" cstate="print"/>
          <a:srcRect/>
          <a:stretch>
            <a:fillRect/>
          </a:stretch>
        </p:blipFill>
        <p:spPr bwMode="auto">
          <a:xfrm>
            <a:off x="0" y="-49213"/>
            <a:ext cx="9144000" cy="7559676"/>
          </a:xfrm>
          <a:prstGeom prst="rect">
            <a:avLst/>
          </a:prstGeom>
          <a:noFill/>
          <a:ln w="9525">
            <a:noFill/>
            <a:miter lim="800000"/>
            <a:headEnd/>
            <a:tailEnd/>
          </a:ln>
        </p:spPr>
      </p:pic>
      <p:sp>
        <p:nvSpPr>
          <p:cNvPr id="17416" name="Прямоугольник 14"/>
          <p:cNvSpPr>
            <a:spLocks noChangeArrowheads="1"/>
          </p:cNvSpPr>
          <p:nvPr/>
        </p:nvSpPr>
        <p:spPr bwMode="auto">
          <a:xfrm>
            <a:off x="222031" y="1982897"/>
            <a:ext cx="3629889" cy="2323713"/>
          </a:xfrm>
          <a:prstGeom prst="rect">
            <a:avLst/>
          </a:prstGeom>
          <a:noFill/>
          <a:ln w="9525">
            <a:noFill/>
            <a:miter lim="800000"/>
            <a:headEnd/>
            <a:tailEnd/>
          </a:ln>
        </p:spPr>
        <p:txBody>
          <a:bodyPr wrap="square">
            <a:spAutoFit/>
          </a:bodyPr>
          <a:lstStyle/>
          <a:p>
            <a:pPr algn="just">
              <a:spcAft>
                <a:spcPts val="600"/>
              </a:spcAft>
              <a:defRPr/>
            </a:pPr>
            <a:r>
              <a:rPr lang="en-US" sz="2800" b="1" dirty="0" smtClean="0">
                <a:solidFill>
                  <a:schemeClr val="accent1">
                    <a:lumMod val="75000"/>
                  </a:schemeClr>
                </a:solidFill>
                <a:latin typeface="Calibri" pitchFamily="34" charset="0"/>
              </a:rPr>
              <a:t>Quantity of </a:t>
            </a:r>
            <a:r>
              <a:rPr lang="en-US" sz="2800" b="1" dirty="0">
                <a:solidFill>
                  <a:schemeClr val="accent1">
                    <a:lumMod val="75000"/>
                  </a:schemeClr>
                </a:solidFill>
                <a:latin typeface="Calibri" pitchFamily="34" charset="0"/>
              </a:rPr>
              <a:t>the</a:t>
            </a:r>
            <a:r>
              <a:rPr lang="ru-RU" sz="2800" b="1" dirty="0">
                <a:solidFill>
                  <a:schemeClr val="accent1">
                    <a:lumMod val="75000"/>
                  </a:schemeClr>
                </a:solidFill>
                <a:latin typeface="Calibri" pitchFamily="34" charset="0"/>
              </a:rPr>
              <a:t> </a:t>
            </a:r>
            <a:r>
              <a:rPr lang="en-US" sz="2800" b="1" dirty="0">
                <a:solidFill>
                  <a:schemeClr val="accent1">
                    <a:lumMod val="75000"/>
                  </a:schemeClr>
                </a:solidFill>
                <a:latin typeface="Calibri" pitchFamily="34" charset="0"/>
              </a:rPr>
              <a:t>SUSU Uniform library stock makes of  more 2.5 million copies</a:t>
            </a:r>
          </a:p>
          <a:p>
            <a:pPr>
              <a:defRPr/>
            </a:pPr>
            <a:r>
              <a:rPr lang="en-US" sz="1400" dirty="0">
                <a:solidFill>
                  <a:schemeClr val="accent1">
                    <a:lumMod val="75000"/>
                  </a:schemeClr>
                </a:solidFill>
                <a:latin typeface="Calibri" pitchFamily="34" charset="0"/>
              </a:rPr>
              <a:t>   </a:t>
            </a:r>
            <a:endParaRPr lang="ru-RU" sz="1400" dirty="0">
              <a:solidFill>
                <a:schemeClr val="accent1">
                  <a:lumMod val="75000"/>
                </a:schemeClr>
              </a:solidFill>
              <a:latin typeface="Calibri" pitchFamily="34" charset="0"/>
            </a:endParaRPr>
          </a:p>
          <a:p>
            <a:pPr>
              <a:defRPr/>
            </a:pPr>
            <a:r>
              <a:rPr lang="en-US" sz="1400" dirty="0">
                <a:solidFill>
                  <a:schemeClr val="accent1">
                    <a:lumMod val="75000"/>
                  </a:schemeClr>
                </a:solidFill>
                <a:latin typeface="Calibri" pitchFamily="34" charset="0"/>
              </a:rPr>
              <a:t>  </a:t>
            </a:r>
            <a:endParaRPr lang="ru-RU" sz="1400" dirty="0">
              <a:solidFill>
                <a:schemeClr val="accent1">
                  <a:lumMod val="75000"/>
                </a:schemeClr>
              </a:solidFill>
              <a:latin typeface="Calibri" pitchFamily="34" charset="0"/>
            </a:endParaRPr>
          </a:p>
        </p:txBody>
      </p:sp>
      <p:sp>
        <p:nvSpPr>
          <p:cNvPr id="17417" name="Rectangle 13"/>
          <p:cNvSpPr>
            <a:spLocks noChangeArrowheads="1"/>
          </p:cNvSpPr>
          <p:nvPr/>
        </p:nvSpPr>
        <p:spPr bwMode="auto">
          <a:xfrm>
            <a:off x="1057275" y="1308100"/>
            <a:ext cx="7632700" cy="647700"/>
          </a:xfrm>
          <a:prstGeom prst="rect">
            <a:avLst/>
          </a:prstGeom>
          <a:noFill/>
          <a:ln w="9525">
            <a:noFill/>
            <a:miter lim="800000"/>
            <a:headEnd/>
            <a:tailEnd/>
          </a:ln>
        </p:spPr>
        <p:txBody>
          <a:bodyPr anchor="ctr"/>
          <a:lstStyle/>
          <a:p>
            <a:pPr>
              <a:defRPr/>
            </a:pPr>
            <a:r>
              <a:rPr lang="en-US" sz="3600" b="1" dirty="0">
                <a:solidFill>
                  <a:schemeClr val="accent1">
                    <a:lumMod val="75000"/>
                  </a:schemeClr>
                </a:solidFill>
                <a:latin typeface="Calibri" pitchFamily="34" charset="0"/>
              </a:rPr>
              <a:t>SUSU Library</a:t>
            </a:r>
            <a:endParaRPr lang="ru-RU" sz="3600" b="1" dirty="0">
              <a:solidFill>
                <a:schemeClr val="accent1">
                  <a:lumMod val="75000"/>
                </a:schemeClr>
              </a:solidFill>
              <a:latin typeface="Calibri" pitchFamily="34"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837" y="1634314"/>
            <a:ext cx="4056568" cy="2672296"/>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3" y="4669289"/>
            <a:ext cx="4104457" cy="272902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21506" name="Picture 7" descr="C:\Users\User\Downloads\фон для презентации2.jpg"/>
          <p:cNvPicPr>
            <a:picLocks noChangeAspect="1" noChangeArrowheads="1"/>
          </p:cNvPicPr>
          <p:nvPr/>
        </p:nvPicPr>
        <p:blipFill>
          <a:blip r:embed="rId3" cstate="print"/>
          <a:srcRect/>
          <a:stretch>
            <a:fillRect/>
          </a:stretch>
        </p:blipFill>
        <p:spPr bwMode="auto">
          <a:xfrm>
            <a:off x="-1" y="-111002"/>
            <a:ext cx="9144000" cy="7559676"/>
          </a:xfrm>
          <a:prstGeom prst="rect">
            <a:avLst/>
          </a:prstGeom>
          <a:noFill/>
          <a:ln w="9525">
            <a:noFill/>
            <a:miter lim="800000"/>
            <a:headEnd/>
            <a:tailEnd/>
          </a:ln>
        </p:spPr>
      </p:pic>
      <p:sp>
        <p:nvSpPr>
          <p:cNvPr id="18441" name="Rectangle 13"/>
          <p:cNvSpPr>
            <a:spLocks noChangeArrowheads="1"/>
          </p:cNvSpPr>
          <p:nvPr/>
        </p:nvSpPr>
        <p:spPr bwMode="auto">
          <a:xfrm>
            <a:off x="684213" y="1124745"/>
            <a:ext cx="7632700" cy="503634"/>
          </a:xfrm>
          <a:prstGeom prst="rect">
            <a:avLst/>
          </a:prstGeom>
          <a:noFill/>
          <a:ln w="9525">
            <a:noFill/>
            <a:miter lim="800000"/>
            <a:headEnd/>
            <a:tailEnd/>
          </a:ln>
        </p:spPr>
        <p:txBody>
          <a:bodyPr anchor="ctr"/>
          <a:lstStyle/>
          <a:p>
            <a:pPr>
              <a:defRPr/>
            </a:pPr>
            <a:r>
              <a:rPr lang="en-US" sz="3600" b="1" dirty="0">
                <a:solidFill>
                  <a:schemeClr val="accent1">
                    <a:lumMod val="75000"/>
                  </a:schemeClr>
                </a:solidFill>
                <a:latin typeface="Calibri" pitchFamily="34" charset="0"/>
              </a:rPr>
              <a:t>SUSU   Campus</a:t>
            </a:r>
            <a:endParaRPr lang="ru-RU" sz="3600" b="1" dirty="0">
              <a:solidFill>
                <a:schemeClr val="accent1">
                  <a:lumMod val="75000"/>
                </a:schemeClr>
              </a:solidFill>
              <a:latin typeface="Calibri" pitchFamily="34"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70" y="1652609"/>
            <a:ext cx="2289241" cy="300052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 y="4797152"/>
            <a:ext cx="3816424"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b="1" dirty="0">
                <a:solidFill>
                  <a:schemeClr val="accent1">
                    <a:lumMod val="75000"/>
                  </a:schemeClr>
                </a:solidFill>
                <a:latin typeface="Calibri" pitchFamily="34" charset="0"/>
              </a:rPr>
              <a:t>Located in the city center</a:t>
            </a:r>
          </a:p>
          <a:p>
            <a:endParaRPr lang="ru-RU" sz="20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254" y="1722019"/>
            <a:ext cx="2505491" cy="307513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423568" y="4842705"/>
            <a:ext cx="2296862" cy="369332"/>
          </a:xfrm>
          <a:prstGeom prst="rect">
            <a:avLst/>
          </a:prstGeom>
          <a:noFill/>
        </p:spPr>
        <p:txBody>
          <a:bodyPr wrap="square" rtlCol="0">
            <a:spAutoFit/>
          </a:bodyPr>
          <a:lstStyle/>
          <a:p>
            <a:pPr marL="342900" indent="-342900">
              <a:buFont typeface="Wingdings" panose="05000000000000000000" pitchFamily="2" charset="2"/>
              <a:buChar char="Ø"/>
              <a:defRPr/>
            </a:pPr>
            <a:r>
              <a:rPr lang="en-US" b="1" dirty="0">
                <a:solidFill>
                  <a:schemeClr val="accent1">
                    <a:lumMod val="75000"/>
                  </a:schemeClr>
                </a:solidFill>
                <a:latin typeface="Calibri" pitchFamily="34" charset="0"/>
              </a:rPr>
              <a:t>Close to </a:t>
            </a:r>
            <a:r>
              <a:rPr lang="en-US" b="1" dirty="0" smtClean="0">
                <a:solidFill>
                  <a:schemeClr val="accent1">
                    <a:lumMod val="75000"/>
                  </a:schemeClr>
                </a:solidFill>
                <a:latin typeface="Calibri" pitchFamily="34" charset="0"/>
              </a:rPr>
              <a:t>city parks</a:t>
            </a:r>
            <a:endParaRPr lang="en-US" b="1" dirty="0">
              <a:solidFill>
                <a:schemeClr val="accent1">
                  <a:lumMod val="75000"/>
                </a:schemeClr>
              </a:solidFill>
              <a:latin typeface="Calibri" pitchFamily="34" charset="0"/>
            </a:endParaRPr>
          </a:p>
        </p:txBody>
      </p:sp>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60" y="1628379"/>
            <a:ext cx="2736304" cy="3168773"/>
          </a:xfrm>
          <a:prstGeom prst="rect">
            <a:avLst/>
          </a:prstGeom>
          <a:ln>
            <a:noFill/>
          </a:ln>
          <a:effectLst>
            <a:softEdge rad="112500"/>
          </a:effectLst>
        </p:spPr>
      </p:pic>
      <p:sp>
        <p:nvSpPr>
          <p:cNvPr id="8" name="TextBox 7"/>
          <p:cNvSpPr txBox="1"/>
          <p:nvPr/>
        </p:nvSpPr>
        <p:spPr>
          <a:xfrm>
            <a:off x="6012160" y="4827929"/>
            <a:ext cx="3105806" cy="646331"/>
          </a:xfrm>
          <a:prstGeom prst="rect">
            <a:avLst/>
          </a:prstGeom>
          <a:noFill/>
        </p:spPr>
        <p:txBody>
          <a:bodyPr wrap="square" rtlCol="0">
            <a:spAutoFit/>
          </a:bodyPr>
          <a:lstStyle/>
          <a:p>
            <a:pPr marL="342900" indent="-342900">
              <a:buFont typeface="Wingdings" panose="05000000000000000000" pitchFamily="2" charset="2"/>
              <a:buChar char="Ø"/>
              <a:defRPr/>
            </a:pPr>
            <a:r>
              <a:rPr lang="en-US" b="1" dirty="0">
                <a:solidFill>
                  <a:schemeClr val="accent1">
                    <a:lumMod val="75000"/>
                  </a:schemeClr>
                </a:solidFill>
                <a:latin typeface="Calibri" pitchFamily="34" charset="0"/>
              </a:rPr>
              <a:t>Plenty of activities and recreation</a:t>
            </a:r>
          </a:p>
        </p:txBody>
      </p:sp>
      <p:sp>
        <p:nvSpPr>
          <p:cNvPr id="9" name="TextBox 8"/>
          <p:cNvSpPr txBox="1"/>
          <p:nvPr/>
        </p:nvSpPr>
        <p:spPr>
          <a:xfrm>
            <a:off x="4571999" y="5877272"/>
            <a:ext cx="3961011" cy="923330"/>
          </a:xfrm>
          <a:prstGeom prst="rect">
            <a:avLst/>
          </a:prstGeom>
          <a:noFill/>
        </p:spPr>
        <p:txBody>
          <a:bodyPr wrap="square" rtlCol="0">
            <a:spAutoFit/>
          </a:bodyPr>
          <a:lstStyle/>
          <a:p>
            <a:pPr marL="285750" indent="-285750">
              <a:buFont typeface="Wingdings" panose="05000000000000000000" pitchFamily="2" charset="2"/>
              <a:buChar char="Ø"/>
            </a:pPr>
            <a:r>
              <a:rPr lang="en-US" b="1" dirty="0" smtClean="0">
                <a:solidFill>
                  <a:schemeClr val="accent1">
                    <a:lumMod val="75000"/>
                  </a:schemeClr>
                </a:solidFill>
                <a:latin typeface="Calibri" pitchFamily="34" charset="0"/>
              </a:rPr>
              <a:t>International student body</a:t>
            </a:r>
            <a:endParaRPr lang="en-US" b="1" dirty="0">
              <a:solidFill>
                <a:schemeClr val="accent1">
                  <a:lumMod val="75000"/>
                </a:schemeClr>
              </a:solidFill>
              <a:latin typeface="Calibri" pitchFamily="34" charset="0"/>
            </a:endParaRPr>
          </a:p>
          <a:p>
            <a:endParaRPr lang="ru-RU" dirty="0"/>
          </a:p>
          <a:p>
            <a:endParaRPr lang="ru-RU" dirty="0"/>
          </a:p>
        </p:txBody>
      </p:sp>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3648" y="5212036"/>
            <a:ext cx="2837609" cy="210762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22530" name="Picture 7" descr="C:\Users\User\Downloads\фон для презентации2.jpg"/>
          <p:cNvPicPr>
            <a:picLocks noChangeAspect="1" noChangeArrowheads="1"/>
          </p:cNvPicPr>
          <p:nvPr/>
        </p:nvPicPr>
        <p:blipFill>
          <a:blip r:embed="rId3" cstate="print"/>
          <a:srcRect/>
          <a:stretch>
            <a:fillRect/>
          </a:stretch>
        </p:blipFill>
        <p:spPr bwMode="auto">
          <a:xfrm>
            <a:off x="0" y="-49213"/>
            <a:ext cx="9144000" cy="7559676"/>
          </a:xfrm>
          <a:prstGeom prst="rect">
            <a:avLst/>
          </a:prstGeom>
          <a:noFill/>
          <a:ln w="9525">
            <a:noFill/>
            <a:miter lim="800000"/>
            <a:headEnd/>
            <a:tailEnd/>
          </a:ln>
        </p:spPr>
      </p:pic>
      <p:sp>
        <p:nvSpPr>
          <p:cNvPr id="19464" name="Прямоугольник 12"/>
          <p:cNvSpPr>
            <a:spLocks noChangeArrowheads="1"/>
          </p:cNvSpPr>
          <p:nvPr/>
        </p:nvSpPr>
        <p:spPr bwMode="auto">
          <a:xfrm>
            <a:off x="477838" y="1484313"/>
            <a:ext cx="8184100" cy="2751522"/>
          </a:xfrm>
          <a:prstGeom prst="rect">
            <a:avLst/>
          </a:prstGeom>
          <a:noFill/>
          <a:ln w="9525">
            <a:noFill/>
            <a:miter lim="800000"/>
            <a:headEnd/>
            <a:tailEnd/>
          </a:ln>
        </p:spPr>
        <p:txBody>
          <a:bodyPr wrap="none">
            <a:spAutoFit/>
          </a:bodyPr>
          <a:lstStyle/>
          <a:p>
            <a:pPr marL="266700" indent="-266700">
              <a:lnSpc>
                <a:spcPct val="90000"/>
              </a:lnSpc>
              <a:defRPr/>
            </a:pPr>
            <a:r>
              <a:rPr lang="en-US" sz="2400" b="1" dirty="0">
                <a:solidFill>
                  <a:schemeClr val="accent1">
                    <a:lumMod val="75000"/>
                  </a:schemeClr>
                </a:solidFill>
                <a:latin typeface="+mj-lt"/>
              </a:rPr>
              <a:t>SUSU Campus is one of the best and biggest complex in Russia.</a:t>
            </a:r>
          </a:p>
          <a:p>
            <a:pPr marL="266700" indent="-266700">
              <a:lnSpc>
                <a:spcPct val="90000"/>
              </a:lnSpc>
              <a:defRPr/>
            </a:pPr>
            <a:endParaRPr lang="en-US" sz="2400" dirty="0">
              <a:solidFill>
                <a:schemeClr val="accent1">
                  <a:lumMod val="75000"/>
                </a:schemeClr>
              </a:solidFill>
              <a:latin typeface="Calibri" pitchFamily="34" charset="0"/>
            </a:endParaRPr>
          </a:p>
          <a:p>
            <a:pPr marL="266700" indent="-266700">
              <a:lnSpc>
                <a:spcPct val="90000"/>
              </a:lnSpc>
              <a:defRPr/>
            </a:pPr>
            <a:r>
              <a:rPr lang="en-US" sz="2400" dirty="0" smtClean="0">
                <a:solidFill>
                  <a:schemeClr val="accent1">
                    <a:lumMod val="75000"/>
                  </a:schemeClr>
                </a:solidFill>
                <a:latin typeface="Calibri" pitchFamily="34" charset="0"/>
              </a:rPr>
              <a:t>SUSU Campus comprises:</a:t>
            </a:r>
            <a:endParaRPr lang="en-US" sz="2400" dirty="0">
              <a:solidFill>
                <a:schemeClr val="accent1">
                  <a:lumMod val="75000"/>
                </a:schemeClr>
              </a:solidFill>
              <a:latin typeface="Calibri" pitchFamily="34" charset="0"/>
            </a:endParaRPr>
          </a:p>
          <a:p>
            <a:pPr marL="266700" indent="-266700">
              <a:lnSpc>
                <a:spcPct val="90000"/>
              </a:lnSpc>
              <a:buFontTx/>
              <a:buChar char="-"/>
              <a:defRPr/>
            </a:pPr>
            <a:r>
              <a:rPr lang="en-US" sz="2400" dirty="0" smtClean="0">
                <a:solidFill>
                  <a:schemeClr val="accent1">
                    <a:lumMod val="75000"/>
                  </a:schemeClr>
                </a:solidFill>
                <a:latin typeface="Calibri" pitchFamily="34" charset="0"/>
              </a:rPr>
              <a:t>9 Buildings equipped with all the needed facilities,</a:t>
            </a:r>
          </a:p>
          <a:p>
            <a:pPr marL="266700" indent="-266700">
              <a:lnSpc>
                <a:spcPct val="90000"/>
              </a:lnSpc>
              <a:buFontTx/>
              <a:buChar char="-"/>
              <a:defRPr/>
            </a:pPr>
            <a:r>
              <a:rPr lang="en-US" sz="2400" dirty="0" smtClean="0">
                <a:solidFill>
                  <a:schemeClr val="accent1">
                    <a:lumMod val="75000"/>
                  </a:schemeClr>
                </a:solidFill>
                <a:latin typeface="Calibri" pitchFamily="34" charset="0"/>
              </a:rPr>
              <a:t>Medical center</a:t>
            </a:r>
          </a:p>
          <a:p>
            <a:pPr marL="266700" indent="-266700">
              <a:lnSpc>
                <a:spcPct val="90000"/>
              </a:lnSpc>
              <a:buFontTx/>
              <a:buChar char="-"/>
              <a:defRPr/>
            </a:pPr>
            <a:r>
              <a:rPr lang="en-US" sz="2400" dirty="0" smtClean="0">
                <a:solidFill>
                  <a:schemeClr val="accent1">
                    <a:lumMod val="75000"/>
                  </a:schemeClr>
                </a:solidFill>
                <a:latin typeface="Calibri" pitchFamily="34" charset="0"/>
              </a:rPr>
              <a:t>Sport center with Olympic-size swimming pool</a:t>
            </a:r>
            <a:endParaRPr lang="en-US" sz="2400" dirty="0">
              <a:solidFill>
                <a:schemeClr val="accent1">
                  <a:lumMod val="75000"/>
                </a:schemeClr>
              </a:solidFill>
              <a:latin typeface="Calibri" pitchFamily="34" charset="0"/>
            </a:endParaRPr>
          </a:p>
          <a:p>
            <a:pPr marL="266700" indent="-266700">
              <a:lnSpc>
                <a:spcPct val="90000"/>
              </a:lnSpc>
              <a:buFontTx/>
              <a:buChar char="-"/>
              <a:defRPr/>
            </a:pPr>
            <a:r>
              <a:rPr lang="en-US" sz="2400" dirty="0" smtClean="0">
                <a:solidFill>
                  <a:schemeClr val="accent1">
                    <a:lumMod val="75000"/>
                  </a:schemeClr>
                </a:solidFill>
                <a:latin typeface="Calibri" pitchFamily="34" charset="0"/>
              </a:rPr>
              <a:t>A wide range of cafes  and restaurants</a:t>
            </a:r>
            <a:r>
              <a:rPr lang="ru-RU" sz="2400" dirty="0" smtClean="0">
                <a:solidFill>
                  <a:schemeClr val="accent1">
                    <a:lumMod val="75000"/>
                  </a:schemeClr>
                </a:solidFill>
                <a:latin typeface="Calibri" pitchFamily="34" charset="0"/>
              </a:rPr>
              <a:t> </a:t>
            </a:r>
            <a:r>
              <a:rPr lang="en-US" sz="2400" dirty="0" smtClean="0">
                <a:solidFill>
                  <a:schemeClr val="accent1">
                    <a:lumMod val="75000"/>
                  </a:schemeClr>
                </a:solidFill>
                <a:latin typeface="Calibri" pitchFamily="34" charset="0"/>
              </a:rPr>
              <a:t>nearby</a:t>
            </a:r>
            <a:endParaRPr lang="en-US" sz="2400" dirty="0">
              <a:solidFill>
                <a:schemeClr val="accent1">
                  <a:lumMod val="75000"/>
                </a:schemeClr>
              </a:solidFill>
              <a:latin typeface="Calibri" pitchFamily="34" charset="0"/>
            </a:endParaRPr>
          </a:p>
          <a:p>
            <a:pPr marL="266700" indent="-266700">
              <a:lnSpc>
                <a:spcPct val="90000"/>
              </a:lnSpc>
              <a:buFontTx/>
              <a:buChar char="-"/>
              <a:defRPr/>
            </a:pPr>
            <a:endParaRPr lang="en-US" sz="2400" b="1" dirty="0">
              <a:solidFill>
                <a:schemeClr val="accent1">
                  <a:lumMod val="75000"/>
                </a:schemeClr>
              </a:solidFill>
              <a:latin typeface="Calibri"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4" y="4005063"/>
            <a:ext cx="3456384" cy="2265057"/>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409" y="4484112"/>
            <a:ext cx="3169181" cy="237688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2" cstate="print"/>
          <a:srcRect/>
          <a:stretch>
            <a:fillRect/>
          </a:stretch>
        </p:blipFill>
        <p:spPr bwMode="auto">
          <a:xfrm>
            <a:off x="0" y="0"/>
            <a:ext cx="9144000" cy="7559675"/>
          </a:xfrm>
          <a:prstGeom prst="rect">
            <a:avLst/>
          </a:prstGeom>
          <a:noFill/>
          <a:ln w="9525">
            <a:noFill/>
            <a:miter lim="800000"/>
            <a:headEnd/>
            <a:tailEnd/>
          </a:ln>
        </p:spPr>
      </p:pic>
      <p:sp>
        <p:nvSpPr>
          <p:cNvPr id="21507" name="Rectangle 11"/>
          <p:cNvSpPr>
            <a:spLocks noChangeArrowheads="1"/>
          </p:cNvSpPr>
          <p:nvPr/>
        </p:nvSpPr>
        <p:spPr bwMode="auto">
          <a:xfrm>
            <a:off x="466725" y="1933575"/>
            <a:ext cx="8137525" cy="720725"/>
          </a:xfrm>
          <a:prstGeom prst="rect">
            <a:avLst/>
          </a:prstGeom>
          <a:noFill/>
          <a:ln w="9525">
            <a:noFill/>
            <a:miter lim="800000"/>
            <a:headEnd/>
            <a:tailEnd/>
          </a:ln>
        </p:spPr>
        <p:txBody>
          <a:bodyPr anchor="ctr"/>
          <a:lstStyle/>
          <a:p>
            <a:pPr algn="ctr">
              <a:defRPr/>
            </a:pPr>
            <a:r>
              <a:rPr lang="en-US" b="1" dirty="0">
                <a:solidFill>
                  <a:schemeClr val="accent1">
                    <a:lumMod val="75000"/>
                  </a:schemeClr>
                </a:solidFill>
                <a:latin typeface="Calibri" pitchFamily="34" charset="0"/>
              </a:rPr>
              <a:t>SUSU has a personal broadcasting company - SUSU-TV. </a:t>
            </a:r>
            <a:endParaRPr lang="ru-RU" b="1" dirty="0">
              <a:solidFill>
                <a:schemeClr val="accent1">
                  <a:lumMod val="75000"/>
                </a:schemeClr>
              </a:solidFill>
              <a:latin typeface="Calibri" pitchFamily="34" charset="0"/>
            </a:endParaRPr>
          </a:p>
          <a:p>
            <a:pPr algn="ctr">
              <a:defRPr/>
            </a:pPr>
            <a:r>
              <a:rPr lang="en-US" b="1" dirty="0">
                <a:solidFill>
                  <a:schemeClr val="accent1">
                    <a:lumMod val="75000"/>
                  </a:schemeClr>
                </a:solidFill>
                <a:latin typeface="Calibri" pitchFamily="34" charset="0"/>
              </a:rPr>
              <a:t>It is the only university broadcasting company in Russia.</a:t>
            </a:r>
            <a:endParaRPr lang="ru-RU" b="1" dirty="0">
              <a:solidFill>
                <a:schemeClr val="accent1">
                  <a:lumMod val="75000"/>
                </a:schemeClr>
              </a:solidFill>
              <a:latin typeface="Calibri" pitchFamily="34" charset="0"/>
            </a:endParaRPr>
          </a:p>
        </p:txBody>
      </p:sp>
      <p:pic>
        <p:nvPicPr>
          <p:cNvPr id="24580" name="Picture 18" descr="x_e2df547f"/>
          <p:cNvPicPr>
            <a:picLocks noChangeAspect="1" noChangeArrowheads="1"/>
          </p:cNvPicPr>
          <p:nvPr/>
        </p:nvPicPr>
        <p:blipFill>
          <a:blip r:embed="rId3" cstate="print"/>
          <a:srcRect l="10901"/>
          <a:stretch>
            <a:fillRect/>
          </a:stretch>
        </p:blipFill>
        <p:spPr bwMode="auto">
          <a:xfrm>
            <a:off x="1476375" y="2706688"/>
            <a:ext cx="2735263" cy="2043112"/>
          </a:xfrm>
          <a:prstGeom prst="rect">
            <a:avLst/>
          </a:prstGeom>
          <a:noFill/>
          <a:ln w="9525">
            <a:noFill/>
            <a:miter lim="800000"/>
            <a:headEnd/>
            <a:tailEnd/>
          </a:ln>
        </p:spPr>
      </p:pic>
      <p:pic>
        <p:nvPicPr>
          <p:cNvPr id="24581" name="Picture 19" descr="x_31b08ad0"/>
          <p:cNvPicPr>
            <a:picLocks noChangeAspect="1" noChangeArrowheads="1"/>
          </p:cNvPicPr>
          <p:nvPr/>
        </p:nvPicPr>
        <p:blipFill>
          <a:blip r:embed="rId4" cstate="print"/>
          <a:srcRect/>
          <a:stretch>
            <a:fillRect/>
          </a:stretch>
        </p:blipFill>
        <p:spPr bwMode="auto">
          <a:xfrm>
            <a:off x="1476375" y="4867275"/>
            <a:ext cx="2736850" cy="2068513"/>
          </a:xfrm>
          <a:prstGeom prst="rect">
            <a:avLst/>
          </a:prstGeom>
          <a:noFill/>
          <a:ln w="9525">
            <a:noFill/>
            <a:miter lim="800000"/>
            <a:headEnd/>
            <a:tailEnd/>
          </a:ln>
        </p:spPr>
      </p:pic>
      <p:pic>
        <p:nvPicPr>
          <p:cNvPr id="24582" name="Picture 20" descr="Телемарафон"/>
          <p:cNvPicPr>
            <a:picLocks noChangeAspect="1" noChangeArrowheads="1"/>
          </p:cNvPicPr>
          <p:nvPr/>
        </p:nvPicPr>
        <p:blipFill>
          <a:blip r:embed="rId5" cstate="print"/>
          <a:srcRect l="2357" t="3403" b="8894"/>
          <a:stretch>
            <a:fillRect/>
          </a:stretch>
        </p:blipFill>
        <p:spPr bwMode="auto">
          <a:xfrm>
            <a:off x="4427538" y="2706688"/>
            <a:ext cx="3097212" cy="2036762"/>
          </a:xfrm>
          <a:prstGeom prst="rect">
            <a:avLst/>
          </a:prstGeom>
          <a:noFill/>
          <a:ln w="9525">
            <a:noFill/>
            <a:miter lim="800000"/>
            <a:headEnd/>
            <a:tailEnd/>
          </a:ln>
        </p:spPr>
      </p:pic>
      <p:pic>
        <p:nvPicPr>
          <p:cNvPr id="24583" name="Picture 3" descr="36"/>
          <p:cNvPicPr>
            <a:picLocks noChangeAspect="1" noChangeArrowheads="1"/>
          </p:cNvPicPr>
          <p:nvPr/>
        </p:nvPicPr>
        <p:blipFill>
          <a:blip r:embed="rId6" cstate="print"/>
          <a:srcRect l="11122" t="2541" r="16284" b="16670"/>
          <a:stretch>
            <a:fillRect/>
          </a:stretch>
        </p:blipFill>
        <p:spPr bwMode="auto">
          <a:xfrm>
            <a:off x="4427538" y="4887913"/>
            <a:ext cx="3095625" cy="2066925"/>
          </a:xfrm>
          <a:prstGeom prst="rect">
            <a:avLst/>
          </a:prstGeom>
          <a:noFill/>
          <a:ln w="9525">
            <a:noFill/>
            <a:miter lim="800000"/>
            <a:headEnd/>
            <a:tailEnd/>
          </a:ln>
        </p:spPr>
      </p:pic>
      <p:sp>
        <p:nvSpPr>
          <p:cNvPr id="21512" name="Rectangle 11"/>
          <p:cNvSpPr>
            <a:spLocks noChangeArrowheads="1"/>
          </p:cNvSpPr>
          <p:nvPr/>
        </p:nvSpPr>
        <p:spPr bwMode="auto">
          <a:xfrm>
            <a:off x="1906588" y="6811963"/>
            <a:ext cx="8137525" cy="720725"/>
          </a:xfrm>
          <a:prstGeom prst="rect">
            <a:avLst/>
          </a:prstGeom>
          <a:noFill/>
          <a:ln w="9525">
            <a:noFill/>
            <a:miter lim="800000"/>
            <a:headEnd/>
            <a:tailEnd/>
          </a:ln>
        </p:spPr>
        <p:txBody>
          <a:bodyPr anchor="ctr"/>
          <a:lstStyle/>
          <a:p>
            <a:pPr algn="ctr">
              <a:defRPr/>
            </a:pPr>
            <a:r>
              <a:rPr lang="en-US" sz="3200" b="1" dirty="0">
                <a:solidFill>
                  <a:schemeClr val="accent1">
                    <a:lumMod val="75000"/>
                  </a:schemeClr>
                </a:solidFill>
                <a:latin typeface="Calibri" pitchFamily="34" charset="0"/>
              </a:rPr>
              <a:t>tvr.susu.ac.ru</a:t>
            </a:r>
            <a:endParaRPr lang="ru-RU" sz="3200" b="1" dirty="0">
              <a:solidFill>
                <a:schemeClr val="accent1">
                  <a:lumMod val="75000"/>
                </a:schemeClr>
              </a:solidFill>
              <a:latin typeface="Calibri" pitchFamily="34" charset="0"/>
            </a:endParaRPr>
          </a:p>
        </p:txBody>
      </p:sp>
      <p:sp>
        <p:nvSpPr>
          <p:cNvPr id="21514" name="Rectangle 13"/>
          <p:cNvSpPr>
            <a:spLocks noChangeArrowheads="1"/>
          </p:cNvSpPr>
          <p:nvPr/>
        </p:nvSpPr>
        <p:spPr bwMode="auto">
          <a:xfrm>
            <a:off x="1057275" y="1195388"/>
            <a:ext cx="7632700" cy="647700"/>
          </a:xfrm>
          <a:prstGeom prst="rect">
            <a:avLst/>
          </a:prstGeom>
          <a:noFill/>
          <a:ln w="9525">
            <a:noFill/>
            <a:miter lim="800000"/>
            <a:headEnd/>
            <a:tailEnd/>
          </a:ln>
        </p:spPr>
        <p:txBody>
          <a:bodyPr anchor="ctr"/>
          <a:lstStyle/>
          <a:p>
            <a:pPr>
              <a:defRPr/>
            </a:pPr>
            <a:r>
              <a:rPr lang="en-US" sz="2400" b="1" dirty="0">
                <a:solidFill>
                  <a:schemeClr val="accent1">
                    <a:lumMod val="75000"/>
                  </a:schemeClr>
                </a:solidFill>
                <a:latin typeface="Calibri" pitchFamily="34" charset="0"/>
              </a:rPr>
              <a:t>SUSU-TV and Radio</a:t>
            </a:r>
            <a:endParaRPr lang="ru-RU" sz="1600" b="1" dirty="0">
              <a:solidFill>
                <a:schemeClr val="accent1">
                  <a:lumMod val="75000"/>
                </a:schemeClr>
              </a:solidFill>
              <a:latin typeface="Calibri" pitchFamily="34" charset="0"/>
            </a:endParaRPr>
          </a:p>
        </p:txBody>
      </p:sp>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6256" y="285750"/>
            <a:ext cx="2267744" cy="1775098"/>
          </a:xfrm>
          <a:prstGeom prst="rect">
            <a:avLst/>
          </a:prstGeom>
        </p:spPr>
      </p:pic>
    </p:spTree>
    <p:extLst>
      <p:ext uri="{BB962C8B-B14F-4D97-AF65-F5344CB8AC3E}">
        <p14:creationId xmlns:p14="http://schemas.microsoft.com/office/powerpoint/2010/main" val="39357249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aphicFrame>
        <p:nvGraphicFramePr>
          <p:cNvPr id="11" name="Object 1"/>
          <p:cNvGraphicFramePr>
            <a:graphicFrameLocks noChangeAspect="1"/>
          </p:cNvGraphicFramePr>
          <p:nvPr/>
        </p:nvGraphicFramePr>
        <p:xfrm>
          <a:off x="428596" y="3071810"/>
          <a:ext cx="3500462" cy="3422673"/>
        </p:xfrm>
        <a:graphic>
          <a:graphicData uri="http://schemas.openxmlformats.org/presentationml/2006/ole">
            <mc:AlternateContent xmlns:mc="http://schemas.openxmlformats.org/markup-compatibility/2006">
              <mc:Choice xmlns:v="urn:schemas-microsoft-com:vml" Requires="v">
                <p:oleObj spid="_x0000_s1030" name="CorelDRAW" r:id="rId4" imgW="5245920" imgH="5306400" progId="">
                  <p:embed/>
                </p:oleObj>
              </mc:Choice>
              <mc:Fallback>
                <p:oleObj name="CorelDRAW" r:id="rId4" imgW="5245920" imgH="5306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3071810"/>
                        <a:ext cx="3500462" cy="34226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Подзаголовок 2"/>
          <p:cNvSpPr txBox="1">
            <a:spLocks/>
          </p:cNvSpPr>
          <p:nvPr/>
        </p:nvSpPr>
        <p:spPr>
          <a:xfrm>
            <a:off x="1043608" y="1647041"/>
            <a:ext cx="8429114" cy="2214578"/>
          </a:xfrm>
          <a:prstGeom prst="rect">
            <a:avLst/>
          </a:prstGeom>
          <a:ln>
            <a:solidFill>
              <a:schemeClr val="bg1"/>
            </a:solidFill>
          </a:ln>
        </p:spPr>
        <p:txBody>
          <a:bodyPr vert="horz" lIns="91440" tIns="45720" rIns="91440" bIns="45720" rtlCol="0">
            <a:noAutofit/>
          </a:bodyPr>
          <a:lstStyle/>
          <a:p>
            <a:pPr marL="342900" marR="0" lvl="0" indent="-342900" algn="l" defTabSz="914400" rtl="0" eaLnBrk="1" fontAlgn="auto" latinLnBrk="0" hangingPunct="1">
              <a:lnSpc>
                <a:spcPct val="100000"/>
              </a:lnSpc>
              <a:spcBef>
                <a:spcPts val="0"/>
              </a:spcBef>
              <a:spcAft>
                <a:spcPts val="0"/>
              </a:spcAft>
              <a:buClrTx/>
              <a:buSzTx/>
              <a:tabLst/>
              <a:defRPr/>
            </a:pPr>
            <a:r>
              <a:rPr kumimoji="0" lang="en-US" sz="4000" b="1" i="0" u="none" strike="noStrike" kern="1200" cap="all" spc="0" normalizeH="0" baseline="0" noProof="0" dirty="0" smtClean="0">
                <a:ln>
                  <a:noFill/>
                </a:ln>
                <a:solidFill>
                  <a:schemeClr val="tx2"/>
                </a:solidFill>
                <a:effectLst/>
                <a:uLnTx/>
                <a:uFillTx/>
                <a:latin typeface="Times New Roman" pitchFamily="18" charset="0"/>
                <a:cs typeface="Times New Roman" pitchFamily="18" charset="0"/>
              </a:rPr>
              <a:t>          </a:t>
            </a:r>
            <a:r>
              <a:rPr kumimoji="0" lang="ru-RU" sz="4000" b="1" i="0" u="none" strike="noStrike" kern="1200" cap="all" spc="0" normalizeH="0" baseline="0" noProof="0" dirty="0" smtClean="0">
                <a:ln>
                  <a:noFill/>
                </a:ln>
                <a:solidFill>
                  <a:schemeClr val="tx2"/>
                </a:solidFill>
                <a:effectLst/>
                <a:uLnTx/>
                <a:uFillTx/>
                <a:latin typeface="Times New Roman" pitchFamily="18" charset="0"/>
                <a:cs typeface="Times New Roman" pitchFamily="18" charset="0"/>
              </a:rPr>
              <a:t>                 </a:t>
            </a:r>
            <a:r>
              <a:rPr kumimoji="0" lang="en-US" sz="4000" b="1" i="0" u="none" strike="noStrike" kern="1200" cap="all" spc="0" normalizeH="0" baseline="0" noProof="0" dirty="0" smtClean="0">
                <a:ln>
                  <a:noFill/>
                </a:ln>
                <a:solidFill>
                  <a:schemeClr val="tx2"/>
                </a:solidFill>
                <a:effectLst/>
                <a:uLnTx/>
                <a:uFillTx/>
                <a:latin typeface="Times New Roman" pitchFamily="18" charset="0"/>
                <a:cs typeface="Times New Roman" pitchFamily="18" charset="0"/>
              </a:rPr>
              <a:t>  </a:t>
            </a:r>
            <a:r>
              <a:rPr lang="en-US" sz="4000" b="1" cap="all" dirty="0" smtClean="0">
                <a:solidFill>
                  <a:schemeClr val="tx2"/>
                </a:solidFill>
                <a:latin typeface="+mj-lt"/>
                <a:cs typeface="Times New Roman" pitchFamily="18" charset="0"/>
              </a:rPr>
              <a:t>Faculty of </a:t>
            </a:r>
            <a:r>
              <a:rPr kumimoji="0" lang="en-US" sz="4000" b="1" i="0" u="none" strike="noStrike" kern="1200" cap="all" spc="0" normalizeH="0" baseline="0" noProof="0" dirty="0" smtClean="0">
                <a:ln>
                  <a:noFill/>
                </a:ln>
                <a:solidFill>
                  <a:schemeClr val="tx2"/>
                </a:solidFill>
                <a:effectLst/>
                <a:uLnTx/>
                <a:uFillTx/>
                <a:latin typeface="+mj-lt"/>
                <a:cs typeface="Times New Roman" pitchFamily="18" charset="0"/>
              </a:rPr>
              <a:t> </a:t>
            </a:r>
            <a:r>
              <a:rPr kumimoji="0" lang="ru-RU" sz="4000" b="1" i="0" u="none" strike="noStrike" kern="1200" cap="all" spc="0" normalizeH="0" baseline="0" noProof="0" dirty="0" smtClean="0">
                <a:ln>
                  <a:noFill/>
                </a:ln>
                <a:solidFill>
                  <a:schemeClr val="tx2"/>
                </a:solidFill>
                <a:effectLst/>
                <a:uLnTx/>
                <a:uFillTx/>
                <a:latin typeface="+mj-lt"/>
                <a:cs typeface="Times New Roman" pitchFamily="18" charset="0"/>
              </a:rPr>
              <a:t>               </a:t>
            </a:r>
          </a:p>
          <a:p>
            <a:pPr marL="342900" marR="0" lvl="0" indent="-342900" algn="l" defTabSz="914400" rtl="0" eaLnBrk="1" fontAlgn="auto" latinLnBrk="0" hangingPunct="1">
              <a:lnSpc>
                <a:spcPct val="100000"/>
              </a:lnSpc>
              <a:spcBef>
                <a:spcPts val="0"/>
              </a:spcBef>
              <a:spcAft>
                <a:spcPts val="0"/>
              </a:spcAft>
              <a:buClrTx/>
              <a:buSzTx/>
              <a:tabLst/>
              <a:defRPr/>
            </a:pPr>
            <a:r>
              <a:rPr lang="ru-RU" sz="4000" b="1" cap="all" dirty="0" smtClean="0">
                <a:solidFill>
                  <a:schemeClr val="tx2"/>
                </a:solidFill>
                <a:latin typeface="+mj-lt"/>
                <a:cs typeface="Times New Roman" pitchFamily="18" charset="0"/>
              </a:rPr>
              <a:t>                   </a:t>
            </a:r>
            <a:r>
              <a:rPr kumimoji="0" lang="ru-RU" sz="4000" b="1" i="0" u="none" strike="noStrike" kern="1200" cap="all" spc="0" normalizeH="0" baseline="0" noProof="0" dirty="0" smtClean="0">
                <a:ln>
                  <a:noFill/>
                </a:ln>
                <a:solidFill>
                  <a:schemeClr val="tx2"/>
                </a:solidFill>
                <a:effectLst/>
                <a:uLnTx/>
                <a:uFillTx/>
                <a:latin typeface="+mj-lt"/>
                <a:cs typeface="Times New Roman" pitchFamily="18" charset="0"/>
              </a:rPr>
              <a:t> </a:t>
            </a:r>
            <a:r>
              <a:rPr kumimoji="0" lang="en-US" sz="4000" b="1" i="0" u="none" strike="noStrike" kern="1200" cap="all" spc="0" normalizeH="0" baseline="0" noProof="0" dirty="0" smtClean="0">
                <a:ln>
                  <a:noFill/>
                </a:ln>
                <a:solidFill>
                  <a:schemeClr val="tx2"/>
                </a:solidFill>
                <a:effectLst/>
                <a:uLnTx/>
                <a:uFillTx/>
                <a:latin typeface="+mj-lt"/>
                <a:cs typeface="Times New Roman" pitchFamily="18" charset="0"/>
              </a:rPr>
              <a:t>     </a:t>
            </a:r>
            <a:r>
              <a:rPr kumimoji="0" lang="ru-RU" sz="4000" b="1" i="0" u="none" strike="noStrike" kern="1200" cap="all" spc="0" normalizeH="0" baseline="0" noProof="0" dirty="0" smtClean="0">
                <a:ln>
                  <a:noFill/>
                </a:ln>
                <a:solidFill>
                  <a:schemeClr val="tx2"/>
                </a:solidFill>
                <a:effectLst/>
                <a:uLnTx/>
                <a:uFillTx/>
                <a:latin typeface="+mj-lt"/>
                <a:cs typeface="Times New Roman" pitchFamily="18" charset="0"/>
              </a:rPr>
              <a:t>     </a:t>
            </a:r>
            <a:r>
              <a:rPr kumimoji="0" lang="en-US" sz="4000" b="1" i="0" u="none" strike="noStrike" kern="1200" cap="all" spc="0" normalizeH="0" baseline="0" noProof="0" dirty="0" smtClean="0">
                <a:ln>
                  <a:noFill/>
                </a:ln>
                <a:solidFill>
                  <a:schemeClr val="tx2"/>
                </a:solidFill>
                <a:effectLst/>
                <a:uLnTx/>
                <a:uFillTx/>
                <a:latin typeface="+mj-lt"/>
                <a:cs typeface="Times New Roman" pitchFamily="18" charset="0"/>
              </a:rPr>
              <a:t>Architecture </a:t>
            </a:r>
            <a:endParaRPr kumimoji="0" lang="ru-RU" sz="4000" b="1" i="0" u="none" strike="noStrike" kern="1200" cap="all" spc="0" normalizeH="0" baseline="0" noProof="0" dirty="0" smtClean="0">
              <a:ln>
                <a:noFill/>
              </a:ln>
              <a:solidFill>
                <a:schemeClr val="tx2"/>
              </a:solidFill>
              <a:effectLst/>
              <a:uLnTx/>
              <a:uFillTx/>
              <a:latin typeface="+mj-lt"/>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tabLst/>
              <a:defRPr/>
            </a:pPr>
            <a:r>
              <a:rPr lang="ru-RU" sz="4000" b="1" cap="all" dirty="0" smtClean="0">
                <a:solidFill>
                  <a:schemeClr val="tx2"/>
                </a:solidFill>
                <a:latin typeface="+mj-lt"/>
                <a:cs typeface="Times New Roman" pitchFamily="18" charset="0"/>
              </a:rPr>
              <a:t>                          </a:t>
            </a:r>
            <a:r>
              <a:rPr lang="en-US" sz="4000" b="1" cap="all" dirty="0" smtClean="0">
                <a:solidFill>
                  <a:schemeClr val="tx2"/>
                </a:solidFill>
                <a:latin typeface="+mj-lt"/>
                <a:cs typeface="Times New Roman" pitchFamily="18" charset="0"/>
              </a:rPr>
              <a:t>and construction</a:t>
            </a:r>
            <a:endParaRPr kumimoji="0" lang="ru-RU" sz="4000" b="1" i="0" u="none" strike="noStrike" kern="1200" cap="all" spc="0" normalizeH="0" baseline="0" noProof="0" dirty="0">
              <a:ln>
                <a:noFill/>
              </a:ln>
              <a:solidFill>
                <a:schemeClr val="tx2"/>
              </a:solidFill>
              <a:effectLst/>
              <a:uLnTx/>
              <a:uFillTx/>
              <a:latin typeface="+mj-lt"/>
              <a:cs typeface="Times New Roman" pitchFamily="18" charset="0"/>
            </a:endParaRPr>
          </a:p>
        </p:txBody>
      </p:sp>
      <p:sp>
        <p:nvSpPr>
          <p:cNvPr id="13" name="TextBox 12"/>
          <p:cNvSpPr txBox="1"/>
          <p:nvPr/>
        </p:nvSpPr>
        <p:spPr>
          <a:xfrm>
            <a:off x="4283968" y="4621778"/>
            <a:ext cx="4680519" cy="523220"/>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Founded in</a:t>
            </a:r>
            <a:r>
              <a:rPr lang="ru-RU" sz="2800" b="1" dirty="0" smtClean="0">
                <a:solidFill>
                  <a:srgbClr val="002060"/>
                </a:solidFill>
                <a:latin typeface="Times New Roman" pitchFamily="18" charset="0"/>
                <a:cs typeface="Times New Roman" pitchFamily="18" charset="0"/>
              </a:rPr>
              <a:t> 1952 </a:t>
            </a:r>
            <a:endParaRPr lang="ru-RU"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556755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2" cstate="print"/>
          <a:srcRect/>
          <a:stretch>
            <a:fillRect/>
          </a:stretch>
        </p:blipFill>
        <p:spPr bwMode="auto">
          <a:xfrm>
            <a:off x="0" y="-17521"/>
            <a:ext cx="9144000" cy="6875521"/>
          </a:xfrm>
          <a:prstGeom prst="rect">
            <a:avLst/>
          </a:prstGeom>
          <a:noFill/>
          <a:ln w="9525">
            <a:noFill/>
            <a:miter lim="800000"/>
            <a:headEnd/>
            <a:tailEnd/>
          </a:ln>
        </p:spPr>
      </p:pic>
      <p:sp>
        <p:nvSpPr>
          <p:cNvPr id="7" name="Прямоугольник 6"/>
          <p:cNvSpPr/>
          <p:nvPr/>
        </p:nvSpPr>
        <p:spPr>
          <a:xfrm>
            <a:off x="0" y="1364561"/>
            <a:ext cx="9144000" cy="5432256"/>
          </a:xfrm>
          <a:prstGeom prst="rect">
            <a:avLst/>
          </a:prstGeom>
        </p:spPr>
        <p:txBody>
          <a:bodyPr wrap="square">
            <a:spAutoFit/>
          </a:bodyPr>
          <a:lstStyle/>
          <a:p>
            <a:pPr lvl="0" indent="354013" algn="ctr"/>
            <a:r>
              <a:rPr lang="en-US" sz="2400" b="1" dirty="0" smtClean="0">
                <a:solidFill>
                  <a:schemeClr val="tx2"/>
                </a:solidFill>
                <a:latin typeface="+mj-lt"/>
                <a:cs typeface="Times New Roman" pitchFamily="18" charset="0"/>
              </a:rPr>
              <a:t>Civil Engineering Faculty</a:t>
            </a:r>
            <a:endParaRPr lang="ru-RU" sz="2400" b="1" dirty="0" smtClean="0">
              <a:solidFill>
                <a:schemeClr val="tx2"/>
              </a:solidFill>
              <a:latin typeface="+mj-lt"/>
              <a:cs typeface="Times New Roman" pitchFamily="18" charset="0"/>
            </a:endParaRPr>
          </a:p>
          <a:p>
            <a:pPr lvl="0" indent="354013" algn="ctr"/>
            <a:r>
              <a:rPr lang="en-US" sz="2400" b="1" dirty="0" smtClean="0">
                <a:solidFill>
                  <a:schemeClr val="tx2"/>
                </a:solidFill>
                <a:latin typeface="+mj-lt"/>
                <a:cs typeface="Times New Roman" pitchFamily="18" charset="0"/>
              </a:rPr>
              <a:t>Has 7 Departments</a:t>
            </a:r>
            <a:r>
              <a:rPr lang="ru-RU" sz="2300" b="1" dirty="0" smtClean="0">
                <a:solidFill>
                  <a:schemeClr val="tx2"/>
                </a:solidFill>
                <a:latin typeface="+mj-lt"/>
                <a:cs typeface="Times New Roman" pitchFamily="18" charset="0"/>
              </a:rPr>
              <a:t>:</a:t>
            </a:r>
          </a:p>
          <a:p>
            <a:pPr marL="179388" lvl="0" indent="263525" algn="just">
              <a:buFont typeface="Wingdings" pitchFamily="2" charset="2"/>
              <a:buChar char="§"/>
            </a:pPr>
            <a:r>
              <a:rPr lang="ru-RU" sz="2300" b="1" i="1" dirty="0" smtClean="0">
                <a:solidFill>
                  <a:srgbClr val="002060"/>
                </a:solidFill>
                <a:latin typeface="Times New Roman" pitchFamily="18" charset="0"/>
                <a:cs typeface="Times New Roman" pitchFamily="18" charset="0"/>
              </a:rPr>
              <a:t> «</a:t>
            </a:r>
            <a:r>
              <a:rPr lang="en-US" sz="2300" b="1" i="1" dirty="0" smtClean="0">
                <a:solidFill>
                  <a:srgbClr val="002060"/>
                </a:solidFill>
                <a:latin typeface="Times New Roman" pitchFamily="18" charset="0"/>
                <a:cs typeface="Times New Roman" pitchFamily="18" charset="0"/>
              </a:rPr>
              <a:t>Civil Engineering</a:t>
            </a:r>
            <a:r>
              <a:rPr lang="ru-RU" sz="2300" b="1" i="1" dirty="0" smtClean="0">
                <a:solidFill>
                  <a:srgbClr val="002060"/>
                </a:solidFill>
                <a:latin typeface="Times New Roman" pitchFamily="18" charset="0"/>
                <a:cs typeface="Times New Roman" pitchFamily="18" charset="0"/>
              </a:rPr>
              <a:t>»;</a:t>
            </a:r>
          </a:p>
          <a:p>
            <a:pPr marL="179388" lvl="0" indent="263525" algn="just">
              <a:buFont typeface="Wingdings" pitchFamily="2" charset="2"/>
              <a:buChar char="§"/>
            </a:pPr>
            <a:r>
              <a:rPr lang="ru-RU" sz="2300" b="1" i="1" dirty="0" smtClean="0">
                <a:solidFill>
                  <a:srgbClr val="002060"/>
                </a:solidFill>
                <a:latin typeface="Times New Roman" pitchFamily="18" charset="0"/>
                <a:cs typeface="Times New Roman" pitchFamily="18" charset="0"/>
              </a:rPr>
              <a:t> «</a:t>
            </a:r>
            <a:r>
              <a:rPr lang="en-US" sz="2300" b="1" i="1" dirty="0" smtClean="0">
                <a:solidFill>
                  <a:srgbClr val="002060"/>
                </a:solidFill>
                <a:latin typeface="Times New Roman" pitchFamily="18" charset="0"/>
                <a:cs typeface="Times New Roman" pitchFamily="18" charset="0"/>
              </a:rPr>
              <a:t>Construction Mechanics</a:t>
            </a:r>
            <a:r>
              <a:rPr lang="ru-RU" sz="2300" b="1" i="1" dirty="0" smtClean="0">
                <a:solidFill>
                  <a:srgbClr val="002060"/>
                </a:solidFill>
                <a:latin typeface="Times New Roman" pitchFamily="18" charset="0"/>
                <a:cs typeface="Times New Roman" pitchFamily="18" charset="0"/>
              </a:rPr>
              <a:t>»;</a:t>
            </a:r>
          </a:p>
          <a:p>
            <a:pPr marL="179388" lvl="0" indent="263525" algn="just">
              <a:buFont typeface="Wingdings" pitchFamily="2" charset="2"/>
              <a:buChar char="§"/>
            </a:pPr>
            <a:r>
              <a:rPr lang="ru-RU" sz="2300" b="1" i="1" dirty="0" smtClean="0">
                <a:solidFill>
                  <a:srgbClr val="002060"/>
                </a:solidFill>
                <a:latin typeface="Times New Roman" pitchFamily="18" charset="0"/>
                <a:cs typeface="Times New Roman" pitchFamily="18" charset="0"/>
              </a:rPr>
              <a:t> «</a:t>
            </a:r>
            <a:r>
              <a:rPr lang="en-US" sz="2300" b="1" i="1" dirty="0" smtClean="0">
                <a:solidFill>
                  <a:srgbClr val="002060"/>
                </a:solidFill>
                <a:latin typeface="Times New Roman" pitchFamily="18" charset="0"/>
                <a:cs typeface="Times New Roman" pitchFamily="18" charset="0"/>
              </a:rPr>
              <a:t>Construction Management </a:t>
            </a:r>
            <a:r>
              <a:rPr lang="ru-RU" sz="2300" b="1" i="1" dirty="0" smtClean="0">
                <a:solidFill>
                  <a:srgbClr val="002060"/>
                </a:solidFill>
                <a:latin typeface="Times New Roman" pitchFamily="18" charset="0"/>
                <a:cs typeface="Times New Roman" pitchFamily="18" charset="0"/>
              </a:rPr>
              <a:t>»;</a:t>
            </a:r>
          </a:p>
          <a:p>
            <a:pPr marL="179388" lvl="0" indent="263525" algn="just">
              <a:buFont typeface="Wingdings" pitchFamily="2" charset="2"/>
              <a:buChar char="§"/>
            </a:pPr>
            <a:r>
              <a:rPr lang="ru-RU" sz="2300" b="1" i="1" dirty="0" smtClean="0">
                <a:solidFill>
                  <a:srgbClr val="002060"/>
                </a:solidFill>
                <a:latin typeface="Times New Roman" pitchFamily="18" charset="0"/>
                <a:cs typeface="Times New Roman" pitchFamily="18" charset="0"/>
              </a:rPr>
              <a:t> «</a:t>
            </a:r>
            <a:r>
              <a:rPr lang="en-US" sz="2300" b="1" i="1" dirty="0" smtClean="0">
                <a:solidFill>
                  <a:srgbClr val="002060"/>
                </a:solidFill>
                <a:latin typeface="Times New Roman" pitchFamily="18" charset="0"/>
                <a:cs typeface="Times New Roman" pitchFamily="18" charset="0"/>
              </a:rPr>
              <a:t>Urban Planning</a:t>
            </a:r>
            <a:r>
              <a:rPr lang="ru-RU" sz="2300" b="1" i="1" dirty="0" smtClean="0">
                <a:solidFill>
                  <a:srgbClr val="002060"/>
                </a:solidFill>
                <a:latin typeface="Times New Roman" pitchFamily="18" charset="0"/>
                <a:cs typeface="Times New Roman" pitchFamily="18" charset="0"/>
              </a:rPr>
              <a:t>»;</a:t>
            </a:r>
          </a:p>
          <a:p>
            <a:pPr marL="179388" lvl="0" indent="263525" algn="just">
              <a:buFont typeface="Wingdings" pitchFamily="2" charset="2"/>
              <a:buChar char="§"/>
            </a:pPr>
            <a:r>
              <a:rPr lang="ru-RU" sz="2300" b="1" i="1" dirty="0" smtClean="0">
                <a:solidFill>
                  <a:srgbClr val="002060"/>
                </a:solidFill>
                <a:latin typeface="Times New Roman" pitchFamily="18" charset="0"/>
                <a:cs typeface="Times New Roman" pitchFamily="18" charset="0"/>
              </a:rPr>
              <a:t> «</a:t>
            </a:r>
            <a:r>
              <a:rPr lang="en-US" sz="2300" b="1" i="1" dirty="0" smtClean="0">
                <a:solidFill>
                  <a:srgbClr val="002060"/>
                </a:solidFill>
                <a:latin typeface="Times New Roman" pitchFamily="18" charset="0"/>
                <a:cs typeface="Times New Roman" pitchFamily="18" charset="0"/>
              </a:rPr>
              <a:t>Construction Materials</a:t>
            </a:r>
            <a:r>
              <a:rPr lang="ru-RU" sz="2300" b="1" i="1" dirty="0" smtClean="0">
                <a:solidFill>
                  <a:srgbClr val="002060"/>
                </a:solidFill>
                <a:latin typeface="Times New Roman" pitchFamily="18" charset="0"/>
                <a:cs typeface="Times New Roman" pitchFamily="18" charset="0"/>
              </a:rPr>
              <a:t>»;</a:t>
            </a:r>
          </a:p>
          <a:p>
            <a:pPr marL="179388" lvl="0" indent="263525" algn="just">
              <a:buFont typeface="Wingdings" pitchFamily="2" charset="2"/>
              <a:buChar char="§"/>
            </a:pPr>
            <a:r>
              <a:rPr lang="ru-RU" sz="2300" b="1" i="1" dirty="0" smtClean="0">
                <a:solidFill>
                  <a:srgbClr val="002060"/>
                </a:solidFill>
                <a:latin typeface="Times New Roman" pitchFamily="18" charset="0"/>
                <a:cs typeface="Times New Roman" pitchFamily="18" charset="0"/>
              </a:rPr>
              <a:t> «</a:t>
            </a:r>
            <a:r>
              <a:rPr lang="en-US" sz="2300" b="1" i="1" dirty="0" smtClean="0">
                <a:solidFill>
                  <a:srgbClr val="002060"/>
                </a:solidFill>
                <a:latin typeface="Times New Roman" pitchFamily="18" charset="0"/>
                <a:cs typeface="Times New Roman" pitchFamily="18" charset="0"/>
              </a:rPr>
              <a:t>Heat and gas supply and ventilation</a:t>
            </a:r>
            <a:r>
              <a:rPr lang="ru-RU" sz="2300" b="1" i="1" dirty="0" smtClean="0">
                <a:solidFill>
                  <a:srgbClr val="002060"/>
                </a:solidFill>
                <a:latin typeface="Times New Roman" pitchFamily="18" charset="0"/>
                <a:cs typeface="Times New Roman" pitchFamily="18" charset="0"/>
              </a:rPr>
              <a:t>»;</a:t>
            </a:r>
          </a:p>
          <a:p>
            <a:pPr marL="179388" lvl="0" indent="263525" algn="just">
              <a:buFont typeface="Wingdings" pitchFamily="2" charset="2"/>
              <a:buChar char="§"/>
            </a:pPr>
            <a:r>
              <a:rPr lang="ru-RU" sz="2300" b="1" i="1" dirty="0" smtClean="0">
                <a:solidFill>
                  <a:srgbClr val="002060"/>
                </a:solidFill>
                <a:latin typeface="Times New Roman" pitchFamily="18" charset="0"/>
                <a:cs typeface="Times New Roman" pitchFamily="18" charset="0"/>
              </a:rPr>
              <a:t> «</a:t>
            </a:r>
            <a:r>
              <a:rPr lang="en-US" sz="2300" b="1" i="1" dirty="0" smtClean="0">
                <a:solidFill>
                  <a:srgbClr val="002060"/>
                </a:solidFill>
                <a:latin typeface="Times New Roman" pitchFamily="18" charset="0"/>
                <a:cs typeface="Times New Roman" pitchFamily="18" charset="0"/>
              </a:rPr>
              <a:t>Water supply and sewage</a:t>
            </a:r>
            <a:r>
              <a:rPr lang="ru-RU" sz="2300" b="1" i="1" dirty="0" smtClean="0">
                <a:solidFill>
                  <a:srgbClr val="002060"/>
                </a:solidFill>
                <a:latin typeface="Times New Roman" pitchFamily="18" charset="0"/>
                <a:cs typeface="Times New Roman" pitchFamily="18" charset="0"/>
              </a:rPr>
              <a:t>»;</a:t>
            </a:r>
          </a:p>
          <a:p>
            <a:pPr marL="82550" lvl="0" indent="360363" algn="just">
              <a:buFont typeface="Wingdings" pitchFamily="2" charset="2"/>
              <a:buChar char="v"/>
            </a:pPr>
            <a:r>
              <a:rPr lang="ru-RU" sz="2300" b="1" dirty="0" smtClean="0">
                <a:solidFill>
                  <a:srgbClr val="002060"/>
                </a:solidFill>
                <a:latin typeface="Times New Roman" pitchFamily="18" charset="0"/>
                <a:cs typeface="Times New Roman" pitchFamily="18" charset="0"/>
              </a:rPr>
              <a:t>18 </a:t>
            </a:r>
            <a:r>
              <a:rPr lang="en-US" sz="2300" b="1" dirty="0" smtClean="0">
                <a:solidFill>
                  <a:srgbClr val="002060"/>
                </a:solidFill>
                <a:latin typeface="Times New Roman" pitchFamily="18" charset="0"/>
                <a:cs typeface="Times New Roman" pitchFamily="18" charset="0"/>
              </a:rPr>
              <a:t>Doctors of Science</a:t>
            </a:r>
            <a:r>
              <a:rPr lang="ru-RU" sz="2300" b="1" dirty="0" smtClean="0">
                <a:solidFill>
                  <a:srgbClr val="002060"/>
                </a:solidFill>
                <a:latin typeface="Times New Roman" pitchFamily="18" charset="0"/>
                <a:cs typeface="Times New Roman" pitchFamily="18" charset="0"/>
              </a:rPr>
              <a:t>, </a:t>
            </a:r>
            <a:r>
              <a:rPr lang="en-US" sz="2300" b="1" dirty="0" smtClean="0">
                <a:solidFill>
                  <a:srgbClr val="002060"/>
                </a:solidFill>
                <a:latin typeface="Times New Roman" pitchFamily="18" charset="0"/>
                <a:cs typeface="Times New Roman" pitchFamily="18" charset="0"/>
              </a:rPr>
              <a:t>Professors and 67 PhD, Associate Professors</a:t>
            </a:r>
            <a:r>
              <a:rPr lang="ru-RU" sz="2300" b="1" dirty="0" smtClean="0">
                <a:solidFill>
                  <a:srgbClr val="002060"/>
                </a:solidFill>
                <a:latin typeface="Times New Roman" pitchFamily="18" charset="0"/>
                <a:cs typeface="Times New Roman" pitchFamily="18" charset="0"/>
              </a:rPr>
              <a:t>;</a:t>
            </a:r>
          </a:p>
          <a:p>
            <a:pPr marL="82550" lvl="0" indent="360363" algn="just">
              <a:buFont typeface="Wingdings" pitchFamily="2" charset="2"/>
              <a:buChar char="v"/>
            </a:pPr>
            <a:r>
              <a:rPr lang="en-US" sz="2300" dirty="0" smtClean="0">
                <a:solidFill>
                  <a:srgbClr val="002060"/>
                </a:solidFill>
                <a:latin typeface="Times New Roman" pitchFamily="18" charset="0"/>
                <a:cs typeface="Times New Roman" pitchFamily="18" charset="0"/>
              </a:rPr>
              <a:t>All Departments have the training centers, are well equipped with modern</a:t>
            </a:r>
            <a:r>
              <a:rPr lang="ru-RU" sz="2300" dirty="0" smtClean="0">
                <a:solidFill>
                  <a:srgbClr val="002060"/>
                </a:solidFill>
                <a:latin typeface="Times New Roman" pitchFamily="18" charset="0"/>
                <a:cs typeface="Times New Roman" pitchFamily="18" charset="0"/>
              </a:rPr>
              <a:t> </a:t>
            </a:r>
            <a:r>
              <a:rPr lang="en-US" sz="2300" dirty="0" smtClean="0">
                <a:solidFill>
                  <a:srgbClr val="002060"/>
                </a:solidFill>
                <a:latin typeface="Times New Roman" pitchFamily="18" charset="0"/>
                <a:cs typeface="Times New Roman" pitchFamily="18" charset="0"/>
              </a:rPr>
              <a:t> testing facilities from the international manufacturers</a:t>
            </a:r>
            <a:r>
              <a:rPr lang="ru-RU" sz="2300" dirty="0" smtClean="0">
                <a:solidFill>
                  <a:srgbClr val="002060"/>
                </a:solidFill>
                <a:latin typeface="Times New Roman" pitchFamily="18" charset="0"/>
                <a:cs typeface="Times New Roman" pitchFamily="18" charset="0"/>
              </a:rPr>
              <a:t>;</a:t>
            </a:r>
          </a:p>
          <a:p>
            <a:pPr marL="82550" lvl="0" indent="360363" algn="just">
              <a:buFont typeface="Wingdings" pitchFamily="2" charset="2"/>
              <a:buChar char="v"/>
            </a:pPr>
            <a:r>
              <a:rPr lang="en-US" sz="2300" dirty="0" smtClean="0">
                <a:solidFill>
                  <a:srgbClr val="002060"/>
                </a:solidFill>
                <a:latin typeface="Times New Roman" pitchFamily="18" charset="0"/>
                <a:cs typeface="Times New Roman" pitchFamily="18" charset="0"/>
              </a:rPr>
              <a:t>Departments are cooperating with the leading Universities and construction companies in China</a:t>
            </a:r>
            <a:r>
              <a:rPr lang="ru-RU" sz="2300" dirty="0" smtClean="0">
                <a:solidFill>
                  <a:srgbClr val="002060"/>
                </a:solidFill>
                <a:latin typeface="Times New Roman" pitchFamily="18" charset="0"/>
                <a:cs typeface="Times New Roman" pitchFamily="18" charset="0"/>
              </a:rPr>
              <a:t>, </a:t>
            </a:r>
            <a:r>
              <a:rPr lang="en-US" sz="2300" dirty="0" smtClean="0">
                <a:solidFill>
                  <a:srgbClr val="002060"/>
                </a:solidFill>
                <a:latin typeface="Times New Roman" pitchFamily="18" charset="0"/>
                <a:cs typeface="Times New Roman" pitchFamily="18" charset="0"/>
              </a:rPr>
              <a:t>Germany</a:t>
            </a:r>
            <a:r>
              <a:rPr lang="ru-RU" sz="2300" dirty="0" smtClean="0">
                <a:solidFill>
                  <a:srgbClr val="002060"/>
                </a:solidFill>
                <a:latin typeface="Times New Roman" pitchFamily="18" charset="0"/>
                <a:cs typeface="Times New Roman" pitchFamily="18" charset="0"/>
              </a:rPr>
              <a:t>, </a:t>
            </a:r>
            <a:r>
              <a:rPr lang="en-US" sz="2300" dirty="0" smtClean="0">
                <a:solidFill>
                  <a:srgbClr val="002060"/>
                </a:solidFill>
                <a:latin typeface="Times New Roman" pitchFamily="18" charset="0"/>
                <a:cs typeface="Times New Roman" pitchFamily="18" charset="0"/>
              </a:rPr>
              <a:t>Sweden</a:t>
            </a:r>
            <a:r>
              <a:rPr lang="ru-RU" sz="2300" dirty="0" smtClean="0">
                <a:solidFill>
                  <a:srgbClr val="002060"/>
                </a:solidFill>
                <a:latin typeface="Times New Roman" pitchFamily="18" charset="0"/>
                <a:cs typeface="Times New Roman" pitchFamily="18" charset="0"/>
              </a:rPr>
              <a:t>, </a:t>
            </a:r>
            <a:r>
              <a:rPr lang="en-US" sz="2300" dirty="0" smtClean="0">
                <a:solidFill>
                  <a:srgbClr val="002060"/>
                </a:solidFill>
                <a:latin typeface="Times New Roman" pitchFamily="18" charset="0"/>
                <a:cs typeface="Times New Roman" pitchFamily="18" charset="0"/>
              </a:rPr>
              <a:t>Denmark</a:t>
            </a:r>
            <a:r>
              <a:rPr lang="ru-RU" sz="2300" dirty="0" smtClean="0">
                <a:solidFill>
                  <a:srgbClr val="002060"/>
                </a:solidFill>
                <a:latin typeface="Times New Roman" pitchFamily="18" charset="0"/>
                <a:cs typeface="Times New Roman" pitchFamily="18" charset="0"/>
              </a:rPr>
              <a:t>, </a:t>
            </a:r>
            <a:r>
              <a:rPr lang="en-US" sz="2300" dirty="0" smtClean="0">
                <a:solidFill>
                  <a:srgbClr val="002060"/>
                </a:solidFill>
                <a:latin typeface="Times New Roman" pitchFamily="18" charset="0"/>
                <a:cs typeface="Times New Roman" pitchFamily="18" charset="0"/>
              </a:rPr>
              <a:t>Finland</a:t>
            </a:r>
            <a:r>
              <a:rPr lang="ru-RU" sz="2300" dirty="0" smtClean="0">
                <a:solidFill>
                  <a:srgbClr val="002060"/>
                </a:solidFill>
                <a:latin typeface="Times New Roman" pitchFamily="18" charset="0"/>
                <a:cs typeface="Times New Roman" pitchFamily="18" charset="0"/>
              </a:rPr>
              <a:t>,  </a:t>
            </a:r>
            <a:r>
              <a:rPr lang="en-US" sz="2300" dirty="0" smtClean="0">
                <a:solidFill>
                  <a:srgbClr val="002060"/>
                </a:solidFill>
                <a:latin typeface="Times New Roman" pitchFamily="18" charset="0"/>
                <a:cs typeface="Times New Roman" pitchFamily="18" charset="0"/>
              </a:rPr>
              <a:t>Hungary and other countries.</a:t>
            </a:r>
            <a:endParaRPr lang="ru-RU" sz="2300" dirty="0">
              <a:solidFill>
                <a:srgbClr val="002060"/>
              </a:solidFill>
              <a:latin typeface="Times New Roman" pitchFamily="18" charset="0"/>
              <a:cs typeface="Times New Roman" pitchFamily="18" charset="0"/>
            </a:endParaRPr>
          </a:p>
        </p:txBody>
      </p:sp>
      <p:pic>
        <p:nvPicPr>
          <p:cNvPr id="8" name="Содержимое 3" descr="IMG_0104.jpg"/>
          <p:cNvPicPr>
            <a:picLocks noChangeAspect="1"/>
          </p:cNvPicPr>
          <p:nvPr/>
        </p:nvPicPr>
        <p:blipFill>
          <a:blip r:embed="rId3" cstate="print"/>
          <a:stretch>
            <a:fillRect/>
          </a:stretch>
        </p:blipFill>
        <p:spPr>
          <a:xfrm>
            <a:off x="5508104" y="2204864"/>
            <a:ext cx="3035716" cy="2276788"/>
          </a:xfrm>
          <a:prstGeom prst="rect">
            <a:avLst/>
          </a:prstGeom>
        </p:spPr>
      </p:pic>
      <p:pic>
        <p:nvPicPr>
          <p:cNvPr id="9" name="Picture 2" descr="G:\Document\MOIDOCUM\ФотоАСсайтЮУрГУ\knauf.JPG"/>
          <p:cNvPicPr>
            <a:picLocks noChangeAspect="1" noChangeArrowheads="1"/>
          </p:cNvPicPr>
          <p:nvPr/>
        </p:nvPicPr>
        <p:blipFill>
          <a:blip r:embed="rId4">
            <a:duotone>
              <a:prstClr val="black"/>
              <a:schemeClr val="accent5">
                <a:tint val="45000"/>
                <a:satMod val="400000"/>
              </a:schemeClr>
            </a:duotone>
          </a:blip>
          <a:srcRect l="53286" b="67404"/>
          <a:stretch>
            <a:fillRect/>
          </a:stretch>
        </p:blipFill>
        <p:spPr bwMode="auto">
          <a:xfrm>
            <a:off x="7812360" y="2780928"/>
            <a:ext cx="504329" cy="272642"/>
          </a:xfrm>
          <a:prstGeom prst="rect">
            <a:avLst/>
          </a:prstGeom>
          <a:noFill/>
        </p:spPr>
      </p:pic>
    </p:spTree>
    <p:extLst>
      <p:ext uri="{BB962C8B-B14F-4D97-AF65-F5344CB8AC3E}">
        <p14:creationId xmlns:p14="http://schemas.microsoft.com/office/powerpoint/2010/main" val="25557071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C:\Users\User\Downloads\фон для презентации2.jpg"/>
          <p:cNvPicPr>
            <a:picLocks noChangeAspect="1" noChangeArrowheads="1"/>
          </p:cNvPicPr>
          <p:nvPr/>
        </p:nvPicPr>
        <p:blipFill>
          <a:blip r:embed="rId2" cstate="print"/>
          <a:srcRect/>
          <a:stretch>
            <a:fillRect/>
          </a:stretch>
        </p:blipFill>
        <p:spPr bwMode="auto">
          <a:xfrm>
            <a:off x="0" y="-49213"/>
            <a:ext cx="9144000" cy="7559676"/>
          </a:xfrm>
          <a:prstGeom prst="rect">
            <a:avLst/>
          </a:prstGeom>
          <a:noFill/>
          <a:ln w="9525">
            <a:noFill/>
            <a:miter lim="800000"/>
            <a:headEnd/>
            <a:tailEnd/>
          </a:ln>
        </p:spPr>
      </p:pic>
      <p:pic>
        <p:nvPicPr>
          <p:cNvPr id="6147" name="Picture 16" descr="фон"/>
          <p:cNvPicPr>
            <a:picLocks noChangeAspect="1" noChangeArrowheads="1"/>
          </p:cNvPicPr>
          <p:nvPr/>
        </p:nvPicPr>
        <p:blipFill>
          <a:blip r:embed="rId3" cstate="print"/>
          <a:srcRect t="10092" b="22708"/>
          <a:stretch>
            <a:fillRect/>
          </a:stretch>
        </p:blipFill>
        <p:spPr bwMode="auto">
          <a:xfrm>
            <a:off x="0" y="1495425"/>
            <a:ext cx="9144000" cy="4608513"/>
          </a:xfrm>
          <a:prstGeom prst="rect">
            <a:avLst/>
          </a:prstGeom>
          <a:noFill/>
          <a:ln w="9525">
            <a:noFill/>
            <a:miter lim="800000"/>
            <a:headEnd/>
            <a:tailEnd/>
          </a:ln>
        </p:spPr>
      </p:pic>
      <p:sp>
        <p:nvSpPr>
          <p:cNvPr id="6148" name="Rectangle 9"/>
          <p:cNvSpPr>
            <a:spLocks noChangeArrowheads="1"/>
          </p:cNvSpPr>
          <p:nvPr/>
        </p:nvSpPr>
        <p:spPr bwMode="auto">
          <a:xfrm>
            <a:off x="1454150" y="6119813"/>
            <a:ext cx="5832475" cy="765175"/>
          </a:xfrm>
          <a:prstGeom prst="rect">
            <a:avLst/>
          </a:prstGeom>
          <a:noFill/>
          <a:ln w="9525">
            <a:noFill/>
            <a:miter lim="800000"/>
            <a:headEnd/>
            <a:tailEnd/>
          </a:ln>
        </p:spPr>
        <p:txBody>
          <a:bodyPr anchor="ctr"/>
          <a:lstStyle/>
          <a:p>
            <a:pPr algn="ctr"/>
            <a:r>
              <a:rPr lang="ru-RU" sz="3600" b="1" dirty="0" err="1">
                <a:solidFill>
                  <a:schemeClr val="accent1">
                    <a:lumMod val="75000"/>
                  </a:schemeClr>
                </a:solidFill>
                <a:latin typeface="Calibri" pitchFamily="34" charset="0"/>
              </a:rPr>
              <a:t>Geographical</a:t>
            </a:r>
            <a:r>
              <a:rPr lang="en-US" sz="3600" b="1" dirty="0">
                <a:solidFill>
                  <a:schemeClr val="accent1">
                    <a:lumMod val="75000"/>
                  </a:schemeClr>
                </a:solidFill>
                <a:latin typeface="Calibri" pitchFamily="34" charset="0"/>
              </a:rPr>
              <a:t> P</a:t>
            </a:r>
            <a:r>
              <a:rPr lang="ru-RU" sz="3600" b="1" dirty="0" err="1">
                <a:solidFill>
                  <a:schemeClr val="accent1">
                    <a:lumMod val="75000"/>
                  </a:schemeClr>
                </a:solidFill>
                <a:latin typeface="Calibri" pitchFamily="34" charset="0"/>
              </a:rPr>
              <a:t>osition</a:t>
            </a:r>
            <a:endParaRPr lang="ru-RU" sz="3600" b="1" dirty="0">
              <a:solidFill>
                <a:schemeClr val="accent1">
                  <a:lumMod val="75000"/>
                </a:schemeClr>
              </a:solidFill>
              <a:latin typeface="Calibri" pitchFamily="34" charset="0"/>
            </a:endParaRPr>
          </a:p>
        </p:txBody>
      </p:sp>
      <p:pic>
        <p:nvPicPr>
          <p:cNvPr id="6149" name="Picture 7" descr="F:\Яна ЖДАНОВА!!!\презентация\карты\карта для презентации_eng_new.png"/>
          <p:cNvPicPr>
            <a:picLocks noChangeAspect="1" noChangeArrowheads="1"/>
          </p:cNvPicPr>
          <p:nvPr/>
        </p:nvPicPr>
        <p:blipFill>
          <a:blip r:embed="rId4" cstate="print"/>
          <a:srcRect/>
          <a:stretch>
            <a:fillRect/>
          </a:stretch>
        </p:blipFill>
        <p:spPr bwMode="auto">
          <a:xfrm>
            <a:off x="517525" y="1495425"/>
            <a:ext cx="8197850" cy="481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2" cstate="print"/>
          <a:srcRect/>
          <a:stretch>
            <a:fillRect/>
          </a:stretch>
        </p:blipFill>
        <p:spPr bwMode="auto">
          <a:xfrm>
            <a:off x="0" y="0"/>
            <a:ext cx="9144000" cy="6876613"/>
          </a:xfrm>
          <a:prstGeom prst="rect">
            <a:avLst/>
          </a:prstGeom>
          <a:noFill/>
          <a:ln w="9525">
            <a:noFill/>
            <a:miter lim="800000"/>
            <a:headEnd/>
            <a:tailEnd/>
          </a:ln>
        </p:spPr>
      </p:pic>
      <p:sp>
        <p:nvSpPr>
          <p:cNvPr id="10" name="Прямоугольник 9"/>
          <p:cNvSpPr/>
          <p:nvPr/>
        </p:nvSpPr>
        <p:spPr>
          <a:xfrm>
            <a:off x="611560" y="1412776"/>
            <a:ext cx="8286808" cy="5262979"/>
          </a:xfrm>
          <a:prstGeom prst="rect">
            <a:avLst/>
          </a:prstGeom>
        </p:spPr>
        <p:txBody>
          <a:bodyPr wrap="square">
            <a:spAutoFit/>
          </a:bodyPr>
          <a:lstStyle/>
          <a:p>
            <a:pPr algn="ctr" fontAlgn="base">
              <a:spcBef>
                <a:spcPct val="0"/>
              </a:spcBef>
              <a:spcAft>
                <a:spcPts val="1200"/>
              </a:spcAft>
              <a:tabLst>
                <a:tab pos="1371600" algn="l"/>
              </a:tabLst>
            </a:pPr>
            <a:r>
              <a:rPr lang="en-US" sz="2200" b="1" cap="all" dirty="0" smtClean="0">
                <a:solidFill>
                  <a:srgbClr val="002060"/>
                </a:solidFill>
                <a:latin typeface="Times New Roman" pitchFamily="18" charset="0"/>
                <a:ea typeface="Times New Roman" pitchFamily="18" charset="0"/>
                <a:cs typeface="Times New Roman" pitchFamily="18" charset="0"/>
              </a:rPr>
              <a:t>qualifications,</a:t>
            </a:r>
            <a:r>
              <a:rPr lang="ru-RU" sz="2200" b="1" cap="all" dirty="0" smtClean="0">
                <a:solidFill>
                  <a:srgbClr val="002060"/>
                </a:solidFill>
                <a:latin typeface="Times New Roman" pitchFamily="18" charset="0"/>
                <a:ea typeface="Times New Roman" pitchFamily="18" charset="0"/>
                <a:cs typeface="Times New Roman" pitchFamily="18" charset="0"/>
              </a:rPr>
              <a:t> </a:t>
            </a:r>
            <a:r>
              <a:rPr lang="en-US" sz="2200" b="1" cap="all" dirty="0" smtClean="0">
                <a:solidFill>
                  <a:srgbClr val="002060"/>
                </a:solidFill>
                <a:latin typeface="Times New Roman" pitchFamily="18" charset="0"/>
                <a:ea typeface="Times New Roman" pitchFamily="18" charset="0"/>
                <a:cs typeface="Times New Roman" pitchFamily="18" charset="0"/>
              </a:rPr>
              <a:t>majors and</a:t>
            </a:r>
            <a:r>
              <a:rPr lang="ru-RU" sz="2200" b="1" cap="all" dirty="0" smtClean="0">
                <a:solidFill>
                  <a:srgbClr val="002060"/>
                </a:solidFill>
                <a:latin typeface="Times New Roman" pitchFamily="18" charset="0"/>
                <a:ea typeface="Times New Roman" pitchFamily="18" charset="0"/>
                <a:cs typeface="Times New Roman" pitchFamily="18" charset="0"/>
              </a:rPr>
              <a:t> </a:t>
            </a:r>
            <a:r>
              <a:rPr lang="en-US" sz="2200" b="1" cap="all" dirty="0" smtClean="0">
                <a:solidFill>
                  <a:srgbClr val="002060"/>
                </a:solidFill>
                <a:latin typeface="Times New Roman" pitchFamily="18" charset="0"/>
                <a:ea typeface="Times New Roman" pitchFamily="18" charset="0"/>
                <a:cs typeface="Times New Roman" pitchFamily="18" charset="0"/>
              </a:rPr>
              <a:t>specializations</a:t>
            </a:r>
            <a:r>
              <a:rPr lang="ru-RU" sz="2200" b="1" cap="all" dirty="0" smtClean="0">
                <a:solidFill>
                  <a:srgbClr val="002060"/>
                </a:solidFill>
                <a:latin typeface="Times New Roman" pitchFamily="18" charset="0"/>
                <a:ea typeface="Times New Roman" pitchFamily="18" charset="0"/>
                <a:cs typeface="Times New Roman" pitchFamily="18" charset="0"/>
              </a:rPr>
              <a:t> </a:t>
            </a:r>
          </a:p>
          <a:p>
            <a:pPr marL="0" lvl="2" algn="ctr" eaLnBrk="0" fontAlgn="base" hangingPunct="0">
              <a:spcBef>
                <a:spcPct val="0"/>
              </a:spcBef>
              <a:tabLst>
                <a:tab pos="354013" algn="l"/>
                <a:tab pos="4389438" algn="l"/>
              </a:tabLst>
            </a:pPr>
            <a:r>
              <a:rPr lang="en-US" sz="2200" b="1" u="sng" cap="all" dirty="0" smtClean="0">
                <a:solidFill>
                  <a:srgbClr val="C00000"/>
                </a:solidFill>
                <a:latin typeface="Times New Roman" pitchFamily="18" charset="0"/>
                <a:ea typeface="Times New Roman" pitchFamily="18" charset="0"/>
                <a:cs typeface="Times New Roman" pitchFamily="18" charset="0"/>
              </a:rPr>
              <a:t>Qualification</a:t>
            </a:r>
            <a:r>
              <a:rPr lang="ru-RU" sz="2200" b="1" u="sng" cap="all" dirty="0" smtClean="0">
                <a:solidFill>
                  <a:srgbClr val="C00000"/>
                </a:solidFill>
                <a:latin typeface="Times New Roman" pitchFamily="18" charset="0"/>
                <a:ea typeface="Times New Roman" pitchFamily="18" charset="0"/>
                <a:cs typeface="Times New Roman" pitchFamily="18" charset="0"/>
              </a:rPr>
              <a:t> – </a:t>
            </a:r>
            <a:r>
              <a:rPr lang="en-US" sz="2200" b="1" u="sng" cap="all" dirty="0" smtClean="0">
                <a:solidFill>
                  <a:srgbClr val="C00000"/>
                </a:solidFill>
                <a:latin typeface="Times New Roman" pitchFamily="18" charset="0"/>
                <a:ea typeface="Times New Roman" pitchFamily="18" charset="0"/>
                <a:cs typeface="Times New Roman" pitchFamily="18" charset="0"/>
              </a:rPr>
              <a:t>bachelor</a:t>
            </a:r>
            <a:r>
              <a:rPr lang="ru-RU" sz="2200" b="1" u="sng" cap="all" dirty="0" smtClean="0">
                <a:solidFill>
                  <a:srgbClr val="C00000"/>
                </a:solidFill>
                <a:latin typeface="Times New Roman" pitchFamily="18" charset="0"/>
                <a:cs typeface="Times New Roman" pitchFamily="18" charset="0"/>
              </a:rPr>
              <a:t>, </a:t>
            </a:r>
            <a:r>
              <a:rPr lang="en-US" sz="2200" b="1" u="sng" cap="all" dirty="0" smtClean="0">
                <a:solidFill>
                  <a:srgbClr val="C00000"/>
                </a:solidFill>
                <a:latin typeface="Times New Roman" pitchFamily="18" charset="0"/>
                <a:cs typeface="Times New Roman" pitchFamily="18" charset="0"/>
              </a:rPr>
              <a:t>period of studying</a:t>
            </a:r>
            <a:r>
              <a:rPr lang="ru-RU" sz="2200" b="1" u="sng" cap="all" dirty="0" smtClean="0">
                <a:solidFill>
                  <a:srgbClr val="C00000"/>
                </a:solidFill>
                <a:latin typeface="Times New Roman" pitchFamily="18" charset="0"/>
                <a:cs typeface="Times New Roman" pitchFamily="18" charset="0"/>
              </a:rPr>
              <a:t> –</a:t>
            </a:r>
            <a:r>
              <a:rPr lang="en-US" sz="2200" b="1" u="sng" cap="all" dirty="0" smtClean="0">
                <a:solidFill>
                  <a:srgbClr val="C00000"/>
                </a:solidFill>
                <a:latin typeface="Times New Roman" pitchFamily="18" charset="0"/>
                <a:cs typeface="Times New Roman" pitchFamily="18" charset="0"/>
              </a:rPr>
              <a:t>     </a:t>
            </a:r>
            <a:r>
              <a:rPr lang="ru-RU" sz="2200" b="1" u="sng" cap="all" dirty="0" smtClean="0">
                <a:solidFill>
                  <a:srgbClr val="C00000"/>
                </a:solidFill>
                <a:latin typeface="Times New Roman" pitchFamily="18" charset="0"/>
                <a:cs typeface="Times New Roman" pitchFamily="18" charset="0"/>
              </a:rPr>
              <a:t> </a:t>
            </a:r>
            <a:r>
              <a:rPr lang="ru-RU" sz="2200" b="1" u="sng" cap="all" dirty="0">
                <a:solidFill>
                  <a:srgbClr val="C00000"/>
                </a:solidFill>
                <a:latin typeface="Times New Roman" pitchFamily="18" charset="0"/>
                <a:cs typeface="Times New Roman" pitchFamily="18" charset="0"/>
              </a:rPr>
              <a:t>4 </a:t>
            </a:r>
            <a:r>
              <a:rPr lang="en-US" sz="2200" b="1" u="sng" cap="all" dirty="0" smtClean="0">
                <a:solidFill>
                  <a:srgbClr val="C00000"/>
                </a:solidFill>
                <a:latin typeface="Times New Roman" pitchFamily="18" charset="0"/>
                <a:cs typeface="Times New Roman" pitchFamily="18" charset="0"/>
              </a:rPr>
              <a:t>years</a:t>
            </a:r>
            <a:endParaRPr lang="ru-RU" sz="2200" b="1" u="sng" dirty="0" smtClean="0">
              <a:solidFill>
                <a:srgbClr val="C00000"/>
              </a:solidFill>
              <a:latin typeface="Times New Roman" pitchFamily="18" charset="0"/>
              <a:cs typeface="Times New Roman" pitchFamily="18" charset="0"/>
            </a:endParaRPr>
          </a:p>
          <a:p>
            <a:pPr marL="0" lvl="2" algn="ctr" eaLnBrk="0" fontAlgn="base" hangingPunct="0">
              <a:spcBef>
                <a:spcPct val="0"/>
              </a:spcBef>
              <a:tabLst>
                <a:tab pos="354013" algn="l"/>
                <a:tab pos="4389438" algn="l"/>
              </a:tabLst>
            </a:pPr>
            <a:r>
              <a:rPr lang="ru-RU" sz="2000" b="1" cap="all" dirty="0" smtClean="0">
                <a:solidFill>
                  <a:srgbClr val="C00000"/>
                </a:solidFill>
                <a:latin typeface="Times New Roman" pitchFamily="18" charset="0"/>
                <a:cs typeface="Times New Roman" pitchFamily="18" charset="0"/>
              </a:rPr>
              <a:t>(</a:t>
            </a:r>
            <a:r>
              <a:rPr lang="en-US" sz="2000" b="1" cap="all" dirty="0" smtClean="0">
                <a:solidFill>
                  <a:srgbClr val="C00000"/>
                </a:solidFill>
                <a:latin typeface="Times New Roman" pitchFamily="18" charset="0"/>
                <a:cs typeface="Times New Roman" pitchFamily="18" charset="0"/>
              </a:rPr>
              <a:t>based on high school graduation</a:t>
            </a:r>
            <a:r>
              <a:rPr lang="ru-RU" sz="2000" b="1" cap="all" dirty="0" smtClean="0">
                <a:solidFill>
                  <a:srgbClr val="C00000"/>
                </a:solidFill>
                <a:latin typeface="Times New Roman" pitchFamily="18" charset="0"/>
                <a:cs typeface="Times New Roman" pitchFamily="18" charset="0"/>
              </a:rPr>
              <a:t>)</a:t>
            </a:r>
            <a:endParaRPr lang="ru-RU" sz="2000" b="1" cap="all" dirty="0" smtClean="0">
              <a:solidFill>
                <a:srgbClr val="C00000"/>
              </a:solidFill>
              <a:latin typeface="Times New Roman" pitchFamily="18" charset="0"/>
              <a:ea typeface="Times New Roman" pitchFamily="18" charset="0"/>
              <a:cs typeface="Times New Roman" pitchFamily="18" charset="0"/>
            </a:endParaRPr>
          </a:p>
          <a:p>
            <a:pPr marL="514350" lvl="2" indent="-334963" algn="just" eaLnBrk="0" fontAlgn="base" hangingPunct="0">
              <a:spcBef>
                <a:spcPct val="0"/>
              </a:spcBef>
              <a:spcAft>
                <a:spcPct val="0"/>
              </a:spcAft>
              <a:buAutoNum type="arabicPeriod"/>
              <a:tabLst>
                <a:tab pos="354013" algn="l"/>
                <a:tab pos="4389438" algn="l"/>
              </a:tabLst>
            </a:pPr>
            <a:r>
              <a:rPr lang="en-US" sz="2400" b="1" dirty="0" smtClean="0">
                <a:solidFill>
                  <a:srgbClr val="C00000"/>
                </a:solidFill>
                <a:latin typeface="Times New Roman" pitchFamily="18" charset="0"/>
                <a:ea typeface="Times New Roman" pitchFamily="18" charset="0"/>
                <a:cs typeface="Times New Roman" pitchFamily="18" charset="0"/>
              </a:rPr>
              <a:t>Programme</a:t>
            </a:r>
            <a:r>
              <a:rPr lang="ru-RU" sz="2400" b="1" dirty="0" smtClean="0">
                <a:solidFill>
                  <a:srgbClr val="C00000"/>
                </a:solidFill>
                <a:latin typeface="Times New Roman" pitchFamily="18" charset="0"/>
                <a:ea typeface="Times New Roman" pitchFamily="18" charset="0"/>
                <a:cs typeface="Times New Roman" pitchFamily="18" charset="0"/>
              </a:rPr>
              <a:t> «</a:t>
            </a:r>
            <a:r>
              <a:rPr lang="en-US" sz="2400" b="1" dirty="0" smtClean="0">
                <a:solidFill>
                  <a:srgbClr val="C00000"/>
                </a:solidFill>
                <a:latin typeface="Times New Roman" pitchFamily="18" charset="0"/>
                <a:ea typeface="Times New Roman" pitchFamily="18" charset="0"/>
                <a:cs typeface="Times New Roman" pitchFamily="18" charset="0"/>
              </a:rPr>
              <a:t>Construction</a:t>
            </a:r>
            <a:r>
              <a:rPr lang="ru-RU" sz="2400" b="1" dirty="0" smtClean="0">
                <a:solidFill>
                  <a:srgbClr val="C00000"/>
                </a:solidFill>
                <a:latin typeface="Times New Roman" pitchFamily="18" charset="0"/>
                <a:ea typeface="Times New Roman" pitchFamily="18" charset="0"/>
                <a:cs typeface="Times New Roman" pitchFamily="18" charset="0"/>
              </a:rPr>
              <a:t>».</a:t>
            </a:r>
          </a:p>
          <a:p>
            <a:pPr marL="0" lvl="2" algn="just" eaLnBrk="0" fontAlgn="base" hangingPunct="0">
              <a:spcBef>
                <a:spcPct val="0"/>
              </a:spcBef>
              <a:spcAft>
                <a:spcPct val="0"/>
              </a:spcAft>
              <a:tabLst>
                <a:tab pos="354013" algn="l"/>
                <a:tab pos="4389438" algn="l"/>
              </a:tabLst>
            </a:pPr>
            <a:r>
              <a:rPr lang="ru-RU" sz="2200" b="1" dirty="0">
                <a:solidFill>
                  <a:srgbClr val="C00000"/>
                </a:solidFill>
                <a:latin typeface="Times New Roman" pitchFamily="18" charset="0"/>
                <a:cs typeface="Times New Roman" pitchFamily="18" charset="0"/>
              </a:rPr>
              <a:t> </a:t>
            </a:r>
            <a:r>
              <a:rPr lang="ru-RU" sz="2200" b="1" dirty="0" smtClean="0">
                <a:solidFill>
                  <a:srgbClr val="C00000"/>
                </a:solidFill>
                <a:latin typeface="Times New Roman" pitchFamily="18" charset="0"/>
                <a:cs typeface="Times New Roman" pitchFamily="18" charset="0"/>
              </a:rPr>
              <a:t>      </a:t>
            </a:r>
            <a:r>
              <a:rPr lang="en-US" sz="2400" b="1" u="sng" dirty="0" smtClean="0">
                <a:solidFill>
                  <a:srgbClr val="002060"/>
                </a:solidFill>
                <a:latin typeface="Times New Roman" pitchFamily="18" charset="0"/>
                <a:cs typeface="Times New Roman" pitchFamily="18" charset="0"/>
              </a:rPr>
              <a:t>Specializations:</a:t>
            </a:r>
            <a:r>
              <a:rPr lang="ru-RU" sz="2400" b="1" u="sng" dirty="0" smtClean="0">
                <a:solidFill>
                  <a:srgbClr val="002060"/>
                </a:solidFill>
                <a:latin typeface="Times New Roman" pitchFamily="18" charset="0"/>
                <a:ea typeface="Times New Roman" pitchFamily="18" charset="0"/>
                <a:cs typeface="Times New Roman" pitchFamily="18" charset="0"/>
              </a:rPr>
              <a:t> </a:t>
            </a:r>
          </a:p>
          <a:p>
            <a:pPr>
              <a:buFont typeface="Arial" pitchFamily="34" charset="0"/>
              <a:buChar char="•"/>
            </a:pPr>
            <a:r>
              <a:rPr lang="en-US" sz="2400" dirty="0" smtClean="0">
                <a:solidFill>
                  <a:srgbClr val="002060"/>
                </a:solidFill>
                <a:latin typeface="Times New Roman" pitchFamily="18" charset="0"/>
                <a:cs typeface="Times New Roman" pitchFamily="18" charset="0"/>
              </a:rPr>
              <a:t>Industrial and Civil Construction;</a:t>
            </a:r>
          </a:p>
          <a:p>
            <a:pPr>
              <a:buFont typeface="Arial" pitchFamily="34" charset="0"/>
              <a:buChar char="•"/>
            </a:pPr>
            <a:r>
              <a:rPr lang="en-US" sz="2400" dirty="0" smtClean="0">
                <a:solidFill>
                  <a:srgbClr val="002060"/>
                </a:solidFill>
                <a:latin typeface="Times New Roman" pitchFamily="18" charset="0"/>
                <a:cs typeface="Times New Roman" pitchFamily="18" charset="0"/>
              </a:rPr>
              <a:t>Computer-aided Design of Buildings and Constructions;</a:t>
            </a:r>
          </a:p>
          <a:p>
            <a:pPr>
              <a:buFont typeface="Arial" pitchFamily="34" charset="0"/>
              <a:buChar char="•"/>
            </a:pPr>
            <a:r>
              <a:rPr lang="en-US" sz="2400" dirty="0" smtClean="0">
                <a:solidFill>
                  <a:srgbClr val="002060"/>
                </a:solidFill>
                <a:latin typeface="Times New Roman" pitchFamily="18" charset="0"/>
                <a:cs typeface="Times New Roman" pitchFamily="18" charset="0"/>
              </a:rPr>
              <a:t>Urban Construction and Municipal Facilities;</a:t>
            </a:r>
          </a:p>
          <a:p>
            <a:pPr>
              <a:buFont typeface="Arial" pitchFamily="34" charset="0"/>
              <a:buChar char="•"/>
            </a:pPr>
            <a:r>
              <a:rPr lang="en-US" sz="2400" dirty="0" smtClean="0">
                <a:solidFill>
                  <a:srgbClr val="002060"/>
                </a:solidFill>
                <a:latin typeface="Times New Roman" pitchFamily="18" charset="0"/>
                <a:cs typeface="Times New Roman" pitchFamily="18" charset="0"/>
              </a:rPr>
              <a:t>Production of Building Materials, Products and Structures;</a:t>
            </a:r>
          </a:p>
          <a:p>
            <a:pPr>
              <a:buFont typeface="Arial" pitchFamily="34" charset="0"/>
              <a:buChar char="•"/>
            </a:pPr>
            <a:r>
              <a:rPr lang="en-US" sz="2400" dirty="0" smtClean="0">
                <a:solidFill>
                  <a:srgbClr val="002060"/>
                </a:solidFill>
                <a:latin typeface="Times New Roman" pitchFamily="18" charset="0"/>
                <a:cs typeface="Times New Roman" pitchFamily="18" charset="0"/>
              </a:rPr>
              <a:t>Water Supply and Water Disposal;</a:t>
            </a:r>
          </a:p>
          <a:p>
            <a:pPr>
              <a:buFont typeface="Arial" pitchFamily="34" charset="0"/>
              <a:buChar char="•"/>
            </a:pPr>
            <a:r>
              <a:rPr lang="en-US" sz="2400" dirty="0" smtClean="0">
                <a:solidFill>
                  <a:srgbClr val="002060"/>
                </a:solidFill>
                <a:latin typeface="Times New Roman" pitchFamily="18" charset="0"/>
                <a:cs typeface="Times New Roman" pitchFamily="18" charset="0"/>
              </a:rPr>
              <a:t>Highways;</a:t>
            </a:r>
          </a:p>
          <a:p>
            <a:pPr>
              <a:buFont typeface="Arial" pitchFamily="34" charset="0"/>
              <a:buChar char="•"/>
            </a:pPr>
            <a:r>
              <a:rPr lang="en-US" sz="2400" dirty="0" smtClean="0">
                <a:solidFill>
                  <a:srgbClr val="002060"/>
                </a:solidFill>
                <a:latin typeface="Times New Roman" pitchFamily="18" charset="0"/>
                <a:cs typeface="Times New Roman" pitchFamily="18" charset="0"/>
              </a:rPr>
              <a:t>Expert Examination and Property Management;</a:t>
            </a:r>
          </a:p>
          <a:p>
            <a:pPr>
              <a:buFont typeface="Arial" pitchFamily="34" charset="0"/>
              <a:buChar char="•"/>
            </a:pPr>
            <a:r>
              <a:rPr lang="en-US" sz="2400" dirty="0" smtClean="0">
                <a:solidFill>
                  <a:srgbClr val="002060"/>
                </a:solidFill>
                <a:latin typeface="Times New Roman" pitchFamily="18" charset="0"/>
                <a:cs typeface="Times New Roman" pitchFamily="18" charset="0"/>
              </a:rPr>
              <a:t>Technical Operation of Objects of Housing and Public Utilities</a:t>
            </a:r>
            <a:r>
              <a:rPr lang="en-US" dirty="0" smtClean="0"/>
              <a:t>.</a:t>
            </a:r>
            <a:endParaRPr lang="en-US" dirty="0"/>
          </a:p>
        </p:txBody>
      </p:sp>
    </p:spTree>
    <p:extLst>
      <p:ext uri="{BB962C8B-B14F-4D97-AF65-F5344CB8AC3E}">
        <p14:creationId xmlns:p14="http://schemas.microsoft.com/office/powerpoint/2010/main" val="2406565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3" cstate="print"/>
          <a:srcRect/>
          <a:stretch>
            <a:fillRect/>
          </a:stretch>
        </p:blipFill>
        <p:spPr bwMode="auto">
          <a:xfrm>
            <a:off x="0" y="-54767"/>
            <a:ext cx="9144000" cy="6912767"/>
          </a:xfrm>
          <a:prstGeom prst="rect">
            <a:avLst/>
          </a:prstGeom>
          <a:noFill/>
          <a:ln w="9525">
            <a:noFill/>
            <a:miter lim="800000"/>
            <a:headEnd/>
            <a:tailEnd/>
          </a:ln>
        </p:spPr>
      </p:pic>
      <p:sp>
        <p:nvSpPr>
          <p:cNvPr id="5" name="Прямоугольник 4"/>
          <p:cNvSpPr/>
          <p:nvPr/>
        </p:nvSpPr>
        <p:spPr>
          <a:xfrm>
            <a:off x="0" y="994857"/>
            <a:ext cx="9144000" cy="5863144"/>
          </a:xfrm>
          <a:prstGeom prst="rect">
            <a:avLst/>
          </a:prstGeom>
        </p:spPr>
        <p:txBody>
          <a:bodyPr wrap="square">
            <a:spAutoFit/>
          </a:bodyPr>
          <a:lstStyle/>
          <a:p>
            <a:pPr marL="0" lvl="2" indent="179388" algn="just" eaLnBrk="0" fontAlgn="base" hangingPunct="0">
              <a:spcBef>
                <a:spcPct val="0"/>
              </a:spcBef>
              <a:spcAft>
                <a:spcPct val="0"/>
              </a:spcAft>
              <a:tabLst>
                <a:tab pos="1371600" algn="l"/>
                <a:tab pos="4389438" algn="l"/>
              </a:tabLst>
            </a:pPr>
            <a:r>
              <a:rPr lang="ru-RU" sz="2400" b="1" dirty="0">
                <a:solidFill>
                  <a:srgbClr val="C00000"/>
                </a:solidFill>
                <a:latin typeface="Times New Roman" pitchFamily="18" charset="0"/>
                <a:ea typeface="Times New Roman" pitchFamily="18" charset="0"/>
                <a:cs typeface="Times New Roman" pitchFamily="18" charset="0"/>
              </a:rPr>
              <a:t>2. </a:t>
            </a:r>
            <a:r>
              <a:rPr lang="en-US" sz="2400" b="1" dirty="0" smtClean="0">
                <a:solidFill>
                  <a:srgbClr val="C00000"/>
                </a:solidFill>
                <a:latin typeface="Times New Roman" pitchFamily="18" charset="0"/>
                <a:ea typeface="Times New Roman" pitchFamily="18" charset="0"/>
                <a:cs typeface="Times New Roman" pitchFamily="18" charset="0"/>
              </a:rPr>
              <a:t>Programme </a:t>
            </a:r>
            <a:r>
              <a:rPr lang="ru-RU" sz="2400" b="1" dirty="0" smtClean="0">
                <a:solidFill>
                  <a:srgbClr val="C00000"/>
                </a:solidFill>
                <a:latin typeface="Times New Roman" pitchFamily="18" charset="0"/>
                <a:ea typeface="Times New Roman" pitchFamily="18" charset="0"/>
                <a:cs typeface="Times New Roman" pitchFamily="18" charset="0"/>
              </a:rPr>
              <a:t>«</a:t>
            </a:r>
            <a:r>
              <a:rPr lang="en-US" sz="2400" b="1" dirty="0" smtClean="0">
                <a:solidFill>
                  <a:srgbClr val="C00000"/>
                </a:solidFill>
                <a:latin typeface="Times New Roman" pitchFamily="18" charset="0"/>
                <a:ea typeface="Times New Roman" pitchFamily="18" charset="0"/>
                <a:cs typeface="Times New Roman" pitchFamily="18" charset="0"/>
              </a:rPr>
              <a:t>Land Arrangement and Urban Planning</a:t>
            </a:r>
            <a:r>
              <a:rPr lang="ru-RU" sz="2400" b="1" dirty="0" smtClean="0">
                <a:solidFill>
                  <a:srgbClr val="C00000"/>
                </a:solidFill>
                <a:latin typeface="Times New Roman" pitchFamily="18" charset="0"/>
                <a:ea typeface="Times New Roman" pitchFamily="18" charset="0"/>
                <a:cs typeface="Times New Roman" pitchFamily="18" charset="0"/>
              </a:rPr>
              <a:t>».</a:t>
            </a:r>
          </a:p>
          <a:p>
            <a:pPr marL="0" lvl="2" indent="179388" algn="just" eaLnBrk="0" fontAlgn="base" hangingPunct="0">
              <a:spcBef>
                <a:spcPct val="0"/>
              </a:spcBef>
              <a:spcAft>
                <a:spcPts val="1200"/>
              </a:spcAft>
              <a:tabLst>
                <a:tab pos="1371600" algn="l"/>
                <a:tab pos="4389438" algn="l"/>
              </a:tabLst>
            </a:pPr>
            <a:r>
              <a:rPr lang="ru-RU" sz="2400" dirty="0" smtClean="0">
                <a:solidFill>
                  <a:srgbClr val="002060"/>
                </a:solidFill>
                <a:latin typeface="Times New Roman" pitchFamily="18" charset="0"/>
                <a:ea typeface="Times New Roman" pitchFamily="18" charset="0"/>
                <a:cs typeface="Times New Roman" pitchFamily="18" charset="0"/>
              </a:rPr>
              <a:t>    </a:t>
            </a:r>
            <a:r>
              <a:rPr lang="en-US" sz="2400" b="1" u="sng" dirty="0" smtClean="0">
                <a:solidFill>
                  <a:srgbClr val="002060"/>
                </a:solidFill>
                <a:latin typeface="Times New Roman" pitchFamily="18" charset="0"/>
                <a:ea typeface="Times New Roman" pitchFamily="18" charset="0"/>
                <a:cs typeface="Times New Roman" pitchFamily="18" charset="0"/>
              </a:rPr>
              <a:t>Specialization</a:t>
            </a:r>
            <a:r>
              <a:rPr lang="ru-RU" sz="2400" u="sng" dirty="0" smtClean="0">
                <a:solidFill>
                  <a:srgbClr val="002060"/>
                </a:solidFill>
                <a:latin typeface="Times New Roman" pitchFamily="18" charset="0"/>
                <a:ea typeface="Times New Roman" pitchFamily="18" charset="0"/>
                <a:cs typeface="Times New Roman" pitchFamily="18" charset="0"/>
              </a:rPr>
              <a:t>:</a:t>
            </a:r>
            <a:r>
              <a:rPr lang="ru-RU" sz="2400" dirty="0" smtClean="0">
                <a:solidFill>
                  <a:srgbClr val="002060"/>
                </a:solidFill>
                <a:latin typeface="Times New Roman" pitchFamily="18" charset="0"/>
                <a:ea typeface="Times New Roman" pitchFamily="18" charset="0"/>
                <a:cs typeface="Times New Roman" pitchFamily="18" charset="0"/>
              </a:rPr>
              <a:t> </a:t>
            </a:r>
            <a:r>
              <a:rPr lang="ru-RU" sz="2400" b="1" i="1" dirty="0" smtClean="0">
                <a:solidFill>
                  <a:srgbClr val="002060"/>
                </a:solidFill>
                <a:latin typeface="Times New Roman" pitchFamily="18" charset="0"/>
                <a:ea typeface="Times New Roman" pitchFamily="18" charset="0"/>
                <a:cs typeface="Times New Roman" pitchFamily="18" charset="0"/>
              </a:rPr>
              <a:t>«</a:t>
            </a:r>
            <a:r>
              <a:rPr lang="en-US" sz="2400" b="1" i="1" dirty="0" smtClean="0">
                <a:solidFill>
                  <a:srgbClr val="002060"/>
                </a:solidFill>
                <a:latin typeface="Times New Roman" pitchFamily="18" charset="0"/>
                <a:ea typeface="Times New Roman" pitchFamily="18" charset="0"/>
                <a:cs typeface="Times New Roman" pitchFamily="18" charset="0"/>
              </a:rPr>
              <a:t>Urban Planning</a:t>
            </a:r>
            <a:r>
              <a:rPr lang="ru-RU" sz="2400" b="1" i="1" dirty="0" smtClean="0">
                <a:solidFill>
                  <a:srgbClr val="002060"/>
                </a:solidFill>
                <a:latin typeface="Times New Roman" pitchFamily="18" charset="0"/>
                <a:ea typeface="Times New Roman" pitchFamily="18" charset="0"/>
                <a:cs typeface="Times New Roman" pitchFamily="18" charset="0"/>
              </a:rPr>
              <a:t>».</a:t>
            </a:r>
            <a:endParaRPr lang="ru-RU" sz="2400" b="1" i="1" dirty="0">
              <a:solidFill>
                <a:srgbClr val="002060"/>
              </a:solidFill>
              <a:latin typeface="Times New Roman" pitchFamily="18" charset="0"/>
              <a:cs typeface="Times New Roman" pitchFamily="18" charset="0"/>
            </a:endParaRPr>
          </a:p>
          <a:p>
            <a:pPr marL="0" lvl="2" indent="179388" algn="just" eaLnBrk="0" fontAlgn="base" hangingPunct="0">
              <a:spcBef>
                <a:spcPct val="0"/>
              </a:spcBef>
              <a:spcAft>
                <a:spcPct val="0"/>
              </a:spcAft>
              <a:tabLst>
                <a:tab pos="1371600" algn="l"/>
                <a:tab pos="4389438" algn="l"/>
              </a:tabLst>
            </a:pPr>
            <a:r>
              <a:rPr lang="ru-RU" sz="2400" b="1" dirty="0" smtClean="0">
                <a:solidFill>
                  <a:srgbClr val="C00000"/>
                </a:solidFill>
                <a:latin typeface="Times New Roman" pitchFamily="18" charset="0"/>
                <a:cs typeface="Times New Roman" pitchFamily="18" charset="0"/>
              </a:rPr>
              <a:t>3. </a:t>
            </a:r>
            <a:r>
              <a:rPr lang="en-US" sz="2400" b="1" dirty="0" smtClean="0">
                <a:solidFill>
                  <a:srgbClr val="C00000"/>
                </a:solidFill>
                <a:latin typeface="Times New Roman" pitchFamily="18" charset="0"/>
                <a:cs typeface="Times New Roman" pitchFamily="18" charset="0"/>
              </a:rPr>
              <a:t>Programme</a:t>
            </a:r>
            <a:r>
              <a:rPr lang="ru-RU" sz="2400" b="1" dirty="0" smtClean="0">
                <a:solidFill>
                  <a:srgbClr val="C00000"/>
                </a:solidFill>
                <a:latin typeface="Times New Roman" pitchFamily="18" charset="0"/>
                <a:cs typeface="Times New Roman" pitchFamily="18" charset="0"/>
              </a:rPr>
              <a:t> «</a:t>
            </a:r>
            <a:r>
              <a:rPr lang="en-US" sz="2400" b="1" dirty="0" smtClean="0">
                <a:solidFill>
                  <a:srgbClr val="C00000"/>
                </a:solidFill>
                <a:latin typeface="Times New Roman" pitchFamily="18" charset="0"/>
                <a:cs typeface="Times New Roman" pitchFamily="18" charset="0"/>
              </a:rPr>
              <a:t>Heat and Power Engineering and </a:t>
            </a:r>
            <a:r>
              <a:rPr lang="en-US" sz="2400" b="1" dirty="0" err="1" smtClean="0">
                <a:solidFill>
                  <a:srgbClr val="C00000"/>
                </a:solidFill>
                <a:latin typeface="Times New Roman" pitchFamily="18" charset="0"/>
                <a:cs typeface="Times New Roman" pitchFamily="18" charset="0"/>
              </a:rPr>
              <a:t>Thermotechnics</a:t>
            </a:r>
            <a:r>
              <a:rPr lang="ru-RU" sz="2400" b="1" dirty="0" smtClean="0">
                <a:solidFill>
                  <a:srgbClr val="C00000"/>
                </a:solidFill>
                <a:latin typeface="Times New Roman" pitchFamily="18" charset="0"/>
                <a:cs typeface="Times New Roman" pitchFamily="18" charset="0"/>
              </a:rPr>
              <a:t>».</a:t>
            </a:r>
          </a:p>
          <a:p>
            <a:pPr marL="0" lvl="2" indent="179388" algn="just" eaLnBrk="0" fontAlgn="base" hangingPunct="0">
              <a:spcBef>
                <a:spcPct val="0"/>
              </a:spcBef>
              <a:spcAft>
                <a:spcPts val="600"/>
              </a:spcAft>
              <a:tabLst>
                <a:tab pos="1371600" algn="l"/>
                <a:tab pos="4389438" algn="l"/>
              </a:tabLst>
            </a:pPr>
            <a:r>
              <a:rPr lang="ru-RU" sz="2400" dirty="0" smtClean="0">
                <a:solidFill>
                  <a:srgbClr val="002060"/>
                </a:solidFill>
                <a:latin typeface="Times New Roman" pitchFamily="18" charset="0"/>
                <a:cs typeface="Times New Roman" pitchFamily="18" charset="0"/>
              </a:rPr>
              <a:t>    </a:t>
            </a:r>
            <a:r>
              <a:rPr lang="en-US" sz="2400" b="1" u="sng" dirty="0" smtClean="0">
                <a:solidFill>
                  <a:srgbClr val="002060"/>
                </a:solidFill>
                <a:latin typeface="Times New Roman" pitchFamily="18" charset="0"/>
                <a:cs typeface="Times New Roman" pitchFamily="18" charset="0"/>
              </a:rPr>
              <a:t>Specialization</a:t>
            </a:r>
            <a:r>
              <a:rPr lang="ru-RU" sz="2400" u="sng" dirty="0" smtClean="0">
                <a:solidFill>
                  <a:srgbClr val="002060"/>
                </a:solidFill>
                <a:latin typeface="Times New Roman" pitchFamily="18" charset="0"/>
                <a:cs typeface="Times New Roman" pitchFamily="18" charset="0"/>
              </a:rPr>
              <a:t>:</a:t>
            </a:r>
            <a:r>
              <a:rPr lang="ru-RU" sz="2400" b="1" dirty="0" smtClean="0">
                <a:solidFill>
                  <a:srgbClr val="002060"/>
                </a:solidFill>
                <a:latin typeface="Times New Roman" pitchFamily="18" charset="0"/>
                <a:cs typeface="Times New Roman" pitchFamily="18" charset="0"/>
              </a:rPr>
              <a:t> </a:t>
            </a:r>
            <a:r>
              <a:rPr lang="ru-RU" sz="2400" b="1" i="1" dirty="0" smtClean="0">
                <a:solidFill>
                  <a:srgbClr val="002060"/>
                </a:solidFill>
                <a:latin typeface="Times New Roman" pitchFamily="18" charset="0"/>
                <a:ea typeface="Times New Roman" pitchFamily="18" charset="0"/>
                <a:cs typeface="Times New Roman" pitchFamily="18" charset="0"/>
              </a:rPr>
              <a:t>«</a:t>
            </a:r>
            <a:r>
              <a:rPr lang="en-US" sz="2400" b="1" i="1" dirty="0" smtClean="0">
                <a:solidFill>
                  <a:srgbClr val="002060"/>
                </a:solidFill>
                <a:latin typeface="Times New Roman" pitchFamily="18" charset="0"/>
                <a:ea typeface="Times New Roman" pitchFamily="18" charset="0"/>
                <a:cs typeface="Times New Roman" pitchFamily="18" charset="0"/>
              </a:rPr>
              <a:t>Heat and Power Engineering and </a:t>
            </a:r>
            <a:r>
              <a:rPr lang="en-US" sz="2400" b="1" i="1" dirty="0" err="1" smtClean="0">
                <a:solidFill>
                  <a:srgbClr val="002060"/>
                </a:solidFill>
                <a:latin typeface="Times New Roman" pitchFamily="18" charset="0"/>
                <a:ea typeface="Times New Roman" pitchFamily="18" charset="0"/>
                <a:cs typeface="Times New Roman" pitchFamily="18" charset="0"/>
              </a:rPr>
              <a:t>Thermotechnics</a:t>
            </a:r>
            <a:r>
              <a:rPr lang="ru-RU" sz="2400" b="1" i="1" dirty="0" smtClean="0">
                <a:solidFill>
                  <a:srgbClr val="002060"/>
                </a:solidFill>
                <a:latin typeface="Times New Roman" pitchFamily="18" charset="0"/>
                <a:cs typeface="Times New Roman" pitchFamily="18" charset="0"/>
              </a:rPr>
              <a:t>».</a:t>
            </a:r>
          </a:p>
          <a:p>
            <a:pPr marL="0" lvl="2" algn="ctr" eaLnBrk="0" fontAlgn="base" hangingPunct="0">
              <a:tabLst>
                <a:tab pos="354013" algn="l"/>
                <a:tab pos="4389438" algn="l"/>
              </a:tabLst>
            </a:pPr>
            <a:r>
              <a:rPr lang="en-US" sz="2200" b="1" u="sng" cap="all" dirty="0" smtClean="0">
                <a:solidFill>
                  <a:srgbClr val="C00000"/>
                </a:solidFill>
                <a:latin typeface="Times New Roman" pitchFamily="18" charset="0"/>
                <a:ea typeface="Times New Roman" pitchFamily="18" charset="0"/>
                <a:cs typeface="Times New Roman" pitchFamily="18" charset="0"/>
              </a:rPr>
              <a:t>Qualification </a:t>
            </a:r>
            <a:r>
              <a:rPr lang="ru-RU" sz="2200" b="1" u="sng" cap="all" dirty="0" smtClean="0">
                <a:solidFill>
                  <a:srgbClr val="C00000"/>
                </a:solidFill>
                <a:latin typeface="Times New Roman" pitchFamily="18" charset="0"/>
                <a:ea typeface="Times New Roman" pitchFamily="18" charset="0"/>
                <a:cs typeface="Times New Roman" pitchFamily="18" charset="0"/>
              </a:rPr>
              <a:t>– </a:t>
            </a:r>
            <a:r>
              <a:rPr lang="en-US" sz="2200" b="1" u="sng" cap="all" dirty="0" smtClean="0">
                <a:solidFill>
                  <a:srgbClr val="C00000"/>
                </a:solidFill>
                <a:latin typeface="Times New Roman" pitchFamily="18" charset="0"/>
                <a:ea typeface="Times New Roman" pitchFamily="18" charset="0"/>
                <a:cs typeface="Times New Roman" pitchFamily="18" charset="0"/>
              </a:rPr>
              <a:t>specialist</a:t>
            </a:r>
            <a:r>
              <a:rPr lang="ru-RU" sz="2200" b="1" u="sng" cap="all" dirty="0" smtClean="0">
                <a:solidFill>
                  <a:srgbClr val="C00000"/>
                </a:solidFill>
                <a:latin typeface="Times New Roman" pitchFamily="18" charset="0"/>
                <a:cs typeface="Times New Roman" pitchFamily="18" charset="0"/>
              </a:rPr>
              <a:t>, </a:t>
            </a:r>
          </a:p>
          <a:p>
            <a:pPr marL="0" lvl="2" algn="ctr" eaLnBrk="0" fontAlgn="base" hangingPunct="0">
              <a:tabLst>
                <a:tab pos="354013" algn="l"/>
                <a:tab pos="4389438" algn="l"/>
              </a:tabLst>
            </a:pPr>
            <a:r>
              <a:rPr lang="en-US" sz="2200" b="1" u="sng" cap="all" dirty="0" smtClean="0">
                <a:solidFill>
                  <a:srgbClr val="C00000"/>
                </a:solidFill>
                <a:latin typeface="Times New Roman" pitchFamily="18" charset="0"/>
                <a:cs typeface="Times New Roman" pitchFamily="18" charset="0"/>
              </a:rPr>
              <a:t>Period of studying</a:t>
            </a:r>
            <a:r>
              <a:rPr lang="ru-RU" sz="2200" b="1" u="sng" cap="all" dirty="0" smtClean="0">
                <a:solidFill>
                  <a:srgbClr val="C00000"/>
                </a:solidFill>
                <a:latin typeface="Times New Roman" pitchFamily="18" charset="0"/>
                <a:cs typeface="Times New Roman" pitchFamily="18" charset="0"/>
              </a:rPr>
              <a:t> – 6 </a:t>
            </a:r>
            <a:r>
              <a:rPr lang="en-US" sz="2200" b="1" u="sng" cap="all" dirty="0" smtClean="0">
                <a:solidFill>
                  <a:srgbClr val="C00000"/>
                </a:solidFill>
                <a:latin typeface="Times New Roman" pitchFamily="18" charset="0"/>
                <a:cs typeface="Times New Roman" pitchFamily="18" charset="0"/>
              </a:rPr>
              <a:t>years</a:t>
            </a:r>
            <a:endParaRPr lang="ru-RU" sz="2200" b="1" u="sng" dirty="0" smtClean="0">
              <a:solidFill>
                <a:srgbClr val="C00000"/>
              </a:solidFill>
              <a:latin typeface="Times New Roman" pitchFamily="18" charset="0"/>
              <a:cs typeface="Times New Roman" pitchFamily="18" charset="0"/>
            </a:endParaRPr>
          </a:p>
          <a:p>
            <a:pPr marL="0" lvl="2" algn="ctr" eaLnBrk="0" fontAlgn="base" hangingPunct="0">
              <a:spcBef>
                <a:spcPct val="0"/>
              </a:spcBef>
              <a:spcAft>
                <a:spcPts val="600"/>
              </a:spcAft>
              <a:tabLst>
                <a:tab pos="354013" algn="l"/>
                <a:tab pos="4389438" algn="l"/>
              </a:tabLst>
            </a:pPr>
            <a:r>
              <a:rPr lang="ru-RU" b="1" cap="all" dirty="0" smtClean="0">
                <a:solidFill>
                  <a:srgbClr val="C00000"/>
                </a:solidFill>
                <a:latin typeface="Times New Roman" pitchFamily="18" charset="0"/>
                <a:cs typeface="Times New Roman" pitchFamily="18" charset="0"/>
              </a:rPr>
              <a:t>(</a:t>
            </a:r>
            <a:r>
              <a:rPr lang="en-US" b="1" cap="all" dirty="0" smtClean="0">
                <a:solidFill>
                  <a:srgbClr val="C00000"/>
                </a:solidFill>
                <a:latin typeface="Times New Roman" pitchFamily="18" charset="0"/>
                <a:cs typeface="Times New Roman" pitchFamily="18" charset="0"/>
              </a:rPr>
              <a:t>based on high school graduation</a:t>
            </a:r>
            <a:r>
              <a:rPr lang="ru-RU" b="1" cap="all" dirty="0" smtClean="0">
                <a:solidFill>
                  <a:srgbClr val="C00000"/>
                </a:solidFill>
                <a:latin typeface="Times New Roman" pitchFamily="18" charset="0"/>
                <a:cs typeface="Times New Roman" pitchFamily="18" charset="0"/>
              </a:rPr>
              <a:t>)</a:t>
            </a:r>
          </a:p>
          <a:p>
            <a:pPr marL="0" lvl="2" indent="179388" algn="just" eaLnBrk="0" fontAlgn="base" hangingPunct="0">
              <a:spcBef>
                <a:spcPct val="0"/>
              </a:spcBef>
              <a:tabLst>
                <a:tab pos="354013" algn="l"/>
                <a:tab pos="4389438" algn="l"/>
              </a:tabLst>
            </a:pPr>
            <a:r>
              <a:rPr lang="en-US" sz="2400" b="1" u="sng" dirty="0" smtClean="0">
                <a:solidFill>
                  <a:srgbClr val="002060"/>
                </a:solidFill>
                <a:latin typeface="Times New Roman" pitchFamily="18" charset="0"/>
                <a:ea typeface="Times New Roman" pitchFamily="18" charset="0"/>
                <a:cs typeface="Times New Roman" pitchFamily="18" charset="0"/>
              </a:rPr>
              <a:t>Programme</a:t>
            </a:r>
            <a:r>
              <a:rPr lang="ru-RU" sz="2400" b="1" u="sng" dirty="0" smtClean="0">
                <a:solidFill>
                  <a:srgbClr val="002060"/>
                </a:solidFill>
                <a:latin typeface="Times New Roman" pitchFamily="18" charset="0"/>
                <a:ea typeface="Times New Roman" pitchFamily="18" charset="0"/>
                <a:cs typeface="Times New Roman" pitchFamily="18" charset="0"/>
              </a:rPr>
              <a:t>:</a:t>
            </a:r>
            <a:r>
              <a:rPr lang="ru-RU" sz="2400" b="1" dirty="0" smtClean="0">
                <a:solidFill>
                  <a:srgbClr val="002060"/>
                </a:solidFill>
                <a:latin typeface="Times New Roman" pitchFamily="18" charset="0"/>
                <a:ea typeface="Times New Roman" pitchFamily="18" charset="0"/>
                <a:cs typeface="Times New Roman" pitchFamily="18" charset="0"/>
              </a:rPr>
              <a:t> </a:t>
            </a:r>
            <a:r>
              <a:rPr lang="ru-RU" sz="2400" b="1" i="1" dirty="0" smtClean="0">
                <a:solidFill>
                  <a:srgbClr val="002060"/>
                </a:solidFill>
                <a:latin typeface="Times New Roman" pitchFamily="18" charset="0"/>
                <a:ea typeface="Times New Roman" pitchFamily="18" charset="0"/>
                <a:cs typeface="Times New Roman" pitchFamily="18" charset="0"/>
              </a:rPr>
              <a:t>«</a:t>
            </a:r>
            <a:r>
              <a:rPr lang="en-US" sz="2400" b="1" i="1" dirty="0" smtClean="0">
                <a:solidFill>
                  <a:srgbClr val="002060"/>
                </a:solidFill>
                <a:latin typeface="Times New Roman" pitchFamily="18" charset="0"/>
                <a:ea typeface="Times New Roman" pitchFamily="18" charset="0"/>
                <a:cs typeface="Times New Roman" pitchFamily="18" charset="0"/>
              </a:rPr>
              <a:t>Construction of Unique Buildings and Structures</a:t>
            </a:r>
            <a:r>
              <a:rPr lang="ru-RU" sz="2400" b="1" i="1" dirty="0" smtClean="0">
                <a:solidFill>
                  <a:srgbClr val="002060"/>
                </a:solidFill>
                <a:latin typeface="Times New Roman" pitchFamily="18" charset="0"/>
                <a:ea typeface="Times New Roman" pitchFamily="18" charset="0"/>
                <a:cs typeface="Times New Roman" pitchFamily="18" charset="0"/>
              </a:rPr>
              <a:t>».  </a:t>
            </a:r>
          </a:p>
          <a:p>
            <a:pPr marL="0" lvl="2" indent="179388" algn="just" eaLnBrk="0" fontAlgn="base" hangingPunct="0">
              <a:spcBef>
                <a:spcPct val="0"/>
              </a:spcBef>
              <a:tabLst>
                <a:tab pos="354013" algn="l"/>
                <a:tab pos="4389438" algn="l"/>
              </a:tabLst>
            </a:pPr>
            <a:r>
              <a:rPr lang="en-US" sz="2400" i="1" u="sng" dirty="0" smtClean="0">
                <a:solidFill>
                  <a:schemeClr val="bg2">
                    <a:lumMod val="10000"/>
                  </a:schemeClr>
                </a:solidFill>
                <a:latin typeface="Times New Roman" pitchFamily="18" charset="0"/>
                <a:ea typeface="Times New Roman" pitchFamily="18" charset="0"/>
                <a:cs typeface="Times New Roman" pitchFamily="18" charset="0"/>
              </a:rPr>
              <a:t>Note</a:t>
            </a:r>
            <a:r>
              <a:rPr lang="ru-RU" sz="2400" dirty="0" smtClean="0">
                <a:solidFill>
                  <a:schemeClr val="bg2">
                    <a:lumMod val="10000"/>
                  </a:schemeClr>
                </a:solidFill>
                <a:latin typeface="Times New Roman" pitchFamily="18" charset="0"/>
                <a:ea typeface="Times New Roman" pitchFamily="18" charset="0"/>
                <a:cs typeface="Times New Roman" pitchFamily="18" charset="0"/>
              </a:rPr>
              <a:t>: </a:t>
            </a:r>
            <a:r>
              <a:rPr lang="en-US" sz="2400" dirty="0" smtClean="0">
                <a:solidFill>
                  <a:schemeClr val="bg2">
                    <a:lumMod val="10000"/>
                  </a:schemeClr>
                </a:solidFill>
                <a:latin typeface="Times New Roman" pitchFamily="18" charset="0"/>
                <a:ea typeface="Times New Roman" pitchFamily="18" charset="0"/>
                <a:cs typeface="Times New Roman" pitchFamily="18" charset="0"/>
              </a:rPr>
              <a:t>Unique Buildings are large span structures, multi-storey buildings, underground and special constructions and buildings.</a:t>
            </a:r>
            <a:endParaRPr lang="ru-RU" sz="2400" dirty="0" smtClean="0">
              <a:solidFill>
                <a:schemeClr val="bg2">
                  <a:lumMod val="10000"/>
                </a:schemeClr>
              </a:solidFill>
              <a:latin typeface="Times New Roman" pitchFamily="18" charset="0"/>
              <a:ea typeface="Times New Roman" pitchFamily="18" charset="0"/>
              <a:cs typeface="Times New Roman" pitchFamily="18" charset="0"/>
            </a:endParaRPr>
          </a:p>
          <a:p>
            <a:pPr marL="0" lvl="2" indent="179388" algn="just" eaLnBrk="0" fontAlgn="base" hangingPunct="0">
              <a:spcBef>
                <a:spcPts val="600"/>
              </a:spcBef>
              <a:tabLst>
                <a:tab pos="354013" algn="l"/>
                <a:tab pos="4389438" algn="l"/>
              </a:tabLst>
            </a:pPr>
            <a:r>
              <a:rPr lang="en-US" sz="2400" b="1" u="sng" dirty="0" smtClean="0">
                <a:solidFill>
                  <a:srgbClr val="002060"/>
                </a:solidFill>
                <a:latin typeface="Times New Roman" pitchFamily="18" charset="0"/>
                <a:cs typeface="Times New Roman" pitchFamily="18" charset="0"/>
              </a:rPr>
              <a:t>Specialization</a:t>
            </a:r>
            <a:r>
              <a:rPr lang="ru-RU" sz="2400" b="1" u="sng" dirty="0" smtClean="0">
                <a:solidFill>
                  <a:srgbClr val="002060"/>
                </a:solidFill>
                <a:latin typeface="Times New Roman" pitchFamily="18" charset="0"/>
                <a:ea typeface="Times New Roman" pitchFamily="18" charset="0"/>
                <a:cs typeface="Times New Roman" pitchFamily="18" charset="0"/>
              </a:rPr>
              <a:t>:</a:t>
            </a:r>
            <a:r>
              <a:rPr lang="ru-RU" sz="2400" b="1" dirty="0" smtClean="0">
                <a:solidFill>
                  <a:srgbClr val="002060"/>
                </a:solidFill>
                <a:latin typeface="Times New Roman" pitchFamily="18" charset="0"/>
                <a:ea typeface="Times New Roman" pitchFamily="18" charset="0"/>
                <a:cs typeface="Times New Roman" pitchFamily="18" charset="0"/>
              </a:rPr>
              <a:t> </a:t>
            </a:r>
            <a:r>
              <a:rPr lang="ru-RU" sz="2400" b="1" i="1" dirty="0" smtClean="0">
                <a:solidFill>
                  <a:srgbClr val="002060"/>
                </a:solidFill>
                <a:latin typeface="Times New Roman" pitchFamily="18" charset="0"/>
                <a:ea typeface="Times New Roman" pitchFamily="18" charset="0"/>
                <a:cs typeface="Times New Roman" pitchFamily="18" charset="0"/>
              </a:rPr>
              <a:t>«</a:t>
            </a:r>
            <a:r>
              <a:rPr lang="en-US" sz="2400" b="1" i="1" dirty="0" smtClean="0">
                <a:solidFill>
                  <a:srgbClr val="002060"/>
                </a:solidFill>
                <a:latin typeface="Times New Roman" pitchFamily="18" charset="0"/>
                <a:ea typeface="Times New Roman" pitchFamily="18" charset="0"/>
                <a:cs typeface="Times New Roman" pitchFamily="18" charset="0"/>
              </a:rPr>
              <a:t>Construction of multi-storey and large span structure buildings</a:t>
            </a:r>
            <a:r>
              <a:rPr lang="ru-RU" sz="2400" b="1" i="1" dirty="0" smtClean="0">
                <a:solidFill>
                  <a:srgbClr val="002060"/>
                </a:solidFill>
                <a:latin typeface="Times New Roman" pitchFamily="18" charset="0"/>
                <a:ea typeface="Times New Roman" pitchFamily="18" charset="0"/>
                <a:cs typeface="Times New Roman" pitchFamily="18" charset="0"/>
              </a:rPr>
              <a:t>».</a:t>
            </a:r>
          </a:p>
          <a:p>
            <a:pPr marL="0" lvl="2" indent="360363" algn="just" eaLnBrk="0" fontAlgn="base" hangingPunct="0">
              <a:spcBef>
                <a:spcPct val="0"/>
              </a:spcBef>
              <a:spcAft>
                <a:spcPct val="0"/>
              </a:spcAft>
              <a:tabLst>
                <a:tab pos="1371600" algn="l"/>
                <a:tab pos="4389438" algn="l"/>
              </a:tabLst>
            </a:pPr>
            <a:endParaRPr lang="ru-RU" sz="2400" b="1"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275349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3" cstate="print"/>
          <a:srcRect/>
          <a:stretch>
            <a:fillRect/>
          </a:stretch>
        </p:blipFill>
        <p:spPr bwMode="auto">
          <a:xfrm>
            <a:off x="0" y="-171399"/>
            <a:ext cx="9144000" cy="7029399"/>
          </a:xfrm>
          <a:prstGeom prst="rect">
            <a:avLst/>
          </a:prstGeom>
          <a:noFill/>
          <a:ln w="9525">
            <a:noFill/>
            <a:miter lim="800000"/>
            <a:headEnd/>
            <a:tailEnd/>
          </a:ln>
        </p:spPr>
      </p:pic>
      <p:sp>
        <p:nvSpPr>
          <p:cNvPr id="4" name="Прямоугольник 3"/>
          <p:cNvSpPr/>
          <p:nvPr/>
        </p:nvSpPr>
        <p:spPr>
          <a:xfrm>
            <a:off x="392877" y="1340768"/>
            <a:ext cx="8358246" cy="5370701"/>
          </a:xfrm>
          <a:prstGeom prst="rect">
            <a:avLst/>
          </a:prstGeom>
        </p:spPr>
        <p:txBody>
          <a:bodyPr wrap="square">
            <a:spAutoFit/>
          </a:bodyPr>
          <a:lstStyle/>
          <a:p>
            <a:pPr marL="0" lvl="2" algn="ctr" eaLnBrk="0" fontAlgn="base" hangingPunct="0">
              <a:spcBef>
                <a:spcPts val="1200"/>
              </a:spcBef>
              <a:spcAft>
                <a:spcPts val="1200"/>
              </a:spcAft>
              <a:tabLst>
                <a:tab pos="1371600" algn="l"/>
                <a:tab pos="4389438" algn="l"/>
              </a:tabLst>
            </a:pPr>
            <a:r>
              <a:rPr lang="en-US" sz="2200" b="1" u="sng" cap="all" dirty="0" smtClean="0">
                <a:solidFill>
                  <a:srgbClr val="C00000"/>
                </a:solidFill>
                <a:latin typeface="Times New Roman" pitchFamily="18" charset="0"/>
                <a:ea typeface="Times New Roman" pitchFamily="18" charset="0"/>
                <a:cs typeface="Times New Roman" pitchFamily="18" charset="0"/>
              </a:rPr>
              <a:t>qualification</a:t>
            </a:r>
            <a:r>
              <a:rPr lang="ru-RU" sz="2200" b="1" u="sng" cap="all" dirty="0" smtClean="0">
                <a:solidFill>
                  <a:srgbClr val="C00000"/>
                </a:solidFill>
                <a:latin typeface="Times New Roman" pitchFamily="18" charset="0"/>
                <a:ea typeface="Times New Roman" pitchFamily="18" charset="0"/>
                <a:cs typeface="Times New Roman" pitchFamily="18" charset="0"/>
              </a:rPr>
              <a:t> – </a:t>
            </a:r>
            <a:r>
              <a:rPr lang="en-US" sz="2200" b="1" u="sng" cap="all" dirty="0" smtClean="0">
                <a:solidFill>
                  <a:srgbClr val="C00000"/>
                </a:solidFill>
                <a:latin typeface="Times New Roman" pitchFamily="18" charset="0"/>
                <a:ea typeface="Times New Roman" pitchFamily="18" charset="0"/>
                <a:cs typeface="Times New Roman" pitchFamily="18" charset="0"/>
              </a:rPr>
              <a:t>master Degree</a:t>
            </a:r>
            <a:r>
              <a:rPr lang="ru-RU" sz="2200" b="1" u="sng" cap="all" dirty="0" smtClean="0">
                <a:solidFill>
                  <a:srgbClr val="C00000"/>
                </a:solidFill>
                <a:latin typeface="Times New Roman" pitchFamily="18" charset="0"/>
                <a:cs typeface="Times New Roman" pitchFamily="18" charset="0"/>
              </a:rPr>
              <a:t>, </a:t>
            </a:r>
            <a:r>
              <a:rPr lang="en-US" sz="2200" b="1" u="sng" cap="all" dirty="0" smtClean="0">
                <a:solidFill>
                  <a:srgbClr val="C00000"/>
                </a:solidFill>
                <a:latin typeface="Times New Roman" pitchFamily="18" charset="0"/>
                <a:cs typeface="Times New Roman" pitchFamily="18" charset="0"/>
              </a:rPr>
              <a:t>period of studying</a:t>
            </a:r>
            <a:r>
              <a:rPr lang="ru-RU" sz="2200" b="1" u="sng" cap="all" dirty="0" smtClean="0">
                <a:solidFill>
                  <a:srgbClr val="C00000"/>
                </a:solidFill>
                <a:latin typeface="Times New Roman" pitchFamily="18" charset="0"/>
                <a:cs typeface="Times New Roman" pitchFamily="18" charset="0"/>
              </a:rPr>
              <a:t> – </a:t>
            </a:r>
            <a:r>
              <a:rPr lang="en-US" sz="2200" b="1" u="sng" cap="all" dirty="0" smtClean="0">
                <a:solidFill>
                  <a:srgbClr val="C00000"/>
                </a:solidFill>
                <a:latin typeface="Times New Roman" pitchFamily="18" charset="0"/>
                <a:cs typeface="Times New Roman" pitchFamily="18" charset="0"/>
              </a:rPr>
              <a:t> </a:t>
            </a:r>
            <a:r>
              <a:rPr lang="ru-RU" sz="2200" b="1" u="sng" cap="all" dirty="0" smtClean="0">
                <a:solidFill>
                  <a:srgbClr val="C00000"/>
                </a:solidFill>
                <a:latin typeface="Times New Roman" pitchFamily="18" charset="0"/>
                <a:cs typeface="Times New Roman" pitchFamily="18" charset="0"/>
              </a:rPr>
              <a:t>2 </a:t>
            </a:r>
            <a:r>
              <a:rPr lang="en-US" sz="2200" b="1" u="sng" cap="all" dirty="0" smtClean="0">
                <a:solidFill>
                  <a:srgbClr val="C00000"/>
                </a:solidFill>
                <a:latin typeface="Times New Roman" pitchFamily="18" charset="0"/>
                <a:cs typeface="Times New Roman" pitchFamily="18" charset="0"/>
              </a:rPr>
              <a:t>years</a:t>
            </a:r>
          </a:p>
          <a:p>
            <a:pPr marL="0" lvl="2" algn="ctr" eaLnBrk="0" fontAlgn="base" hangingPunct="0">
              <a:spcBef>
                <a:spcPts val="1200"/>
              </a:spcBef>
              <a:spcAft>
                <a:spcPts val="1200"/>
              </a:spcAft>
              <a:tabLst>
                <a:tab pos="1371600" algn="l"/>
                <a:tab pos="4389438" algn="l"/>
              </a:tabLst>
            </a:pPr>
            <a:r>
              <a:rPr lang="en-US" sz="2400" b="1" dirty="0" smtClean="0">
                <a:solidFill>
                  <a:srgbClr val="C00000"/>
                </a:solidFill>
                <a:latin typeface="Times New Roman" pitchFamily="18" charset="0"/>
                <a:cs typeface="Times New Roman" pitchFamily="18" charset="0"/>
              </a:rPr>
              <a:t>Major</a:t>
            </a:r>
            <a:r>
              <a:rPr lang="ru-RU" sz="2400" b="1" dirty="0" smtClean="0">
                <a:solidFill>
                  <a:srgbClr val="C00000"/>
                </a:solidFill>
                <a:latin typeface="Times New Roman" pitchFamily="18" charset="0"/>
                <a:cs typeface="Times New Roman" pitchFamily="18" charset="0"/>
              </a:rPr>
              <a:t> «</a:t>
            </a:r>
            <a:r>
              <a:rPr lang="en-US" sz="2400" b="1" dirty="0" smtClean="0">
                <a:solidFill>
                  <a:srgbClr val="C00000"/>
                </a:solidFill>
                <a:latin typeface="Times New Roman" pitchFamily="18" charset="0"/>
                <a:cs typeface="Times New Roman" pitchFamily="18" charset="0"/>
              </a:rPr>
              <a:t>Construction</a:t>
            </a:r>
            <a:r>
              <a:rPr lang="ru-RU" sz="2400" b="1" dirty="0" smtClean="0">
                <a:solidFill>
                  <a:srgbClr val="C00000"/>
                </a:solidFill>
                <a:latin typeface="Times New Roman" pitchFamily="18" charset="0"/>
                <a:cs typeface="Times New Roman" pitchFamily="18" charset="0"/>
              </a:rPr>
              <a:t>».</a:t>
            </a:r>
          </a:p>
          <a:p>
            <a:pPr marL="0" lvl="2" indent="360363" algn="just" eaLnBrk="0" fontAlgn="base" hangingPunct="0">
              <a:spcBef>
                <a:spcPct val="0"/>
              </a:spcBef>
              <a:spcAft>
                <a:spcPts val="600"/>
              </a:spcAft>
              <a:tabLst>
                <a:tab pos="1371600" algn="l"/>
                <a:tab pos="4389438" algn="l"/>
              </a:tabLst>
            </a:pPr>
            <a:r>
              <a:rPr lang="en-US" sz="2400" b="1" u="sng" dirty="0" smtClean="0">
                <a:solidFill>
                  <a:srgbClr val="002060"/>
                </a:solidFill>
                <a:latin typeface="Times New Roman" pitchFamily="18" charset="0"/>
                <a:cs typeface="Times New Roman" pitchFamily="18" charset="0"/>
              </a:rPr>
              <a:t>Main educational programs</a:t>
            </a:r>
            <a:r>
              <a:rPr lang="ru-RU" sz="2400" b="1" u="sng" dirty="0" smtClean="0">
                <a:solidFill>
                  <a:srgbClr val="002060"/>
                </a:solidFill>
                <a:latin typeface="Times New Roman" pitchFamily="18" charset="0"/>
                <a:cs typeface="Times New Roman" pitchFamily="18" charset="0"/>
              </a:rPr>
              <a:t>:</a:t>
            </a:r>
          </a:p>
          <a:p>
            <a:pPr marL="457200" indent="-457200">
              <a:buFont typeface="+mj-lt"/>
              <a:buAutoNum type="arabicPeriod"/>
            </a:pPr>
            <a:r>
              <a:rPr lang="en-US" sz="2400" dirty="0" smtClean="0">
                <a:solidFill>
                  <a:schemeClr val="bg2">
                    <a:lumMod val="10000"/>
                  </a:schemeClr>
                </a:solidFill>
                <a:latin typeface="Times New Roman" pitchFamily="18" charset="0"/>
                <a:ea typeface="Times New Roman" pitchFamily="18" charset="0"/>
                <a:cs typeface="Times New Roman" pitchFamily="18" charset="0"/>
              </a:rPr>
              <a:t>The theory calculations and CAD of engineer constructions, buildings and structures</a:t>
            </a:r>
          </a:p>
          <a:p>
            <a:pPr marL="457200" indent="-457200">
              <a:buFont typeface="+mj-lt"/>
              <a:buAutoNum type="arabicPeriod"/>
            </a:pPr>
            <a:r>
              <a:rPr lang="en-US" sz="2400" dirty="0" smtClean="0">
                <a:solidFill>
                  <a:schemeClr val="bg2">
                    <a:lumMod val="10000"/>
                  </a:schemeClr>
                </a:solidFill>
                <a:latin typeface="Times New Roman" pitchFamily="18" charset="0"/>
                <a:ea typeface="Times New Roman" pitchFamily="18" charset="0"/>
                <a:cs typeface="Times New Roman" pitchFamily="18" charset="0"/>
              </a:rPr>
              <a:t>Materials and methods of industrial and civil construction</a:t>
            </a:r>
          </a:p>
          <a:p>
            <a:pPr marL="457200" indent="-457200">
              <a:buFont typeface="+mj-lt"/>
              <a:buAutoNum type="arabicPeriod"/>
            </a:pPr>
            <a:r>
              <a:rPr lang="en-US" sz="2400" dirty="0" smtClean="0">
                <a:solidFill>
                  <a:schemeClr val="bg2">
                    <a:lumMod val="10000"/>
                  </a:schemeClr>
                </a:solidFill>
                <a:latin typeface="Times New Roman" pitchFamily="18" charset="0"/>
                <a:ea typeface="Times New Roman" pitchFamily="18" charset="0"/>
                <a:cs typeface="Times New Roman" pitchFamily="18" charset="0"/>
              </a:rPr>
              <a:t>Theory and practice of organizational, technological and economic solutions</a:t>
            </a:r>
          </a:p>
          <a:p>
            <a:pPr marL="457200" indent="-457200">
              <a:buFont typeface="+mj-lt"/>
              <a:buAutoNum type="arabicPeriod"/>
            </a:pPr>
            <a:r>
              <a:rPr lang="en-US" sz="2400" dirty="0" smtClean="0">
                <a:solidFill>
                  <a:schemeClr val="bg2">
                    <a:lumMod val="10000"/>
                  </a:schemeClr>
                </a:solidFill>
                <a:latin typeface="Times New Roman" pitchFamily="18" charset="0"/>
                <a:ea typeface="Times New Roman" pitchFamily="18" charset="0"/>
                <a:cs typeface="Times New Roman" pitchFamily="18" charset="0"/>
              </a:rPr>
              <a:t>Water supply and water disposal</a:t>
            </a:r>
          </a:p>
          <a:p>
            <a:r>
              <a:rPr lang="en-US" sz="2400" dirty="0" smtClean="0">
                <a:solidFill>
                  <a:schemeClr val="bg2">
                    <a:lumMod val="10000"/>
                  </a:schemeClr>
                </a:solidFill>
                <a:latin typeface="Times New Roman" pitchFamily="18" charset="0"/>
                <a:ea typeface="Times New Roman" pitchFamily="18" charset="0"/>
                <a:cs typeface="Times New Roman" pitchFamily="18" charset="0"/>
              </a:rPr>
              <a:t>5. </a:t>
            </a:r>
            <a:r>
              <a:rPr lang="en-US" sz="2400" dirty="0">
                <a:solidFill>
                  <a:schemeClr val="bg2">
                    <a:lumMod val="10000"/>
                  </a:schemeClr>
                </a:solidFill>
                <a:latin typeface="Times New Roman" pitchFamily="18" charset="0"/>
                <a:ea typeface="Times New Roman" pitchFamily="18" charset="0"/>
                <a:cs typeface="Times New Roman" pitchFamily="18" charset="0"/>
              </a:rPr>
              <a:t> </a:t>
            </a:r>
            <a:r>
              <a:rPr lang="en-US" sz="2400" dirty="0" smtClean="0">
                <a:solidFill>
                  <a:schemeClr val="bg2">
                    <a:lumMod val="10000"/>
                  </a:schemeClr>
                </a:solidFill>
                <a:latin typeface="Times New Roman" pitchFamily="18" charset="0"/>
                <a:ea typeface="Times New Roman" pitchFamily="18" charset="0"/>
                <a:cs typeface="Times New Roman" pitchFamily="18" charset="0"/>
              </a:rPr>
              <a:t> Theory and practice of maintenance systems construction for buildings microclimate</a:t>
            </a:r>
            <a:endParaRPr lang="ru-RU" sz="2400" dirty="0">
              <a:solidFill>
                <a:schemeClr val="bg2">
                  <a:lumMod val="10000"/>
                </a:schemeClr>
              </a:solidFill>
              <a:latin typeface="Times New Roman" pitchFamily="18" charset="0"/>
              <a:ea typeface="Times New Roman" pitchFamily="18" charset="0"/>
              <a:cs typeface="Times New Roman" pitchFamily="18" charset="0"/>
            </a:endParaRPr>
          </a:p>
          <a:p>
            <a:pPr marL="457200" indent="-457200">
              <a:buFont typeface="+mj-lt"/>
              <a:buAutoNum type="arabicPeriod"/>
            </a:pPr>
            <a:endParaRPr lang="en-US" sz="2400" dirty="0" smtClean="0">
              <a:solidFill>
                <a:schemeClr val="bg2">
                  <a:lumMod val="10000"/>
                </a:schemeClr>
              </a:solidFill>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925467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3" cstate="print"/>
          <a:srcRect/>
          <a:stretch>
            <a:fillRect/>
          </a:stretch>
        </p:blipFill>
        <p:spPr bwMode="auto">
          <a:xfrm>
            <a:off x="0" y="-17241"/>
            <a:ext cx="9144000" cy="6840759"/>
          </a:xfrm>
          <a:prstGeom prst="rect">
            <a:avLst/>
          </a:prstGeom>
          <a:noFill/>
          <a:ln w="9525">
            <a:noFill/>
            <a:miter lim="800000"/>
            <a:headEnd/>
            <a:tailEnd/>
          </a:ln>
        </p:spPr>
      </p:pic>
      <p:sp>
        <p:nvSpPr>
          <p:cNvPr id="5" name="Прямоугольник 4"/>
          <p:cNvSpPr/>
          <p:nvPr/>
        </p:nvSpPr>
        <p:spPr>
          <a:xfrm>
            <a:off x="467544" y="1340768"/>
            <a:ext cx="8208912" cy="4924425"/>
          </a:xfrm>
          <a:prstGeom prst="rect">
            <a:avLst/>
          </a:prstGeom>
        </p:spPr>
        <p:txBody>
          <a:bodyPr wrap="square">
            <a:spAutoFit/>
          </a:bodyPr>
          <a:lstStyle/>
          <a:p>
            <a:pPr indent="354013" algn="ctr">
              <a:spcAft>
                <a:spcPts val="1200"/>
              </a:spcAft>
            </a:pPr>
            <a:r>
              <a:rPr lang="en-US" sz="2400" b="1" u="sng" dirty="0" err="1" smtClean="0">
                <a:solidFill>
                  <a:srgbClr val="C00000"/>
                </a:solidFill>
                <a:latin typeface="Times New Roman" pitchFamily="18" charset="0"/>
                <a:cs typeface="Times New Roman" pitchFamily="18" charset="0"/>
              </a:rPr>
              <a:t>Ph.D</a:t>
            </a:r>
            <a:r>
              <a:rPr lang="en-US" sz="2400" b="1" u="sng" dirty="0" smtClean="0">
                <a:solidFill>
                  <a:srgbClr val="C00000"/>
                </a:solidFill>
                <a:latin typeface="Times New Roman" pitchFamily="18" charset="0"/>
                <a:cs typeface="Times New Roman" pitchFamily="18" charset="0"/>
              </a:rPr>
              <a:t> STUDIES</a:t>
            </a:r>
            <a:r>
              <a:rPr lang="ru-RU" sz="2400" b="1" u="sng" dirty="0" smtClean="0">
                <a:solidFill>
                  <a:srgbClr val="C00000"/>
                </a:solidFill>
                <a:latin typeface="Times New Roman" pitchFamily="18" charset="0"/>
                <a:cs typeface="Times New Roman" pitchFamily="18" charset="0"/>
              </a:rPr>
              <a:t>, </a:t>
            </a:r>
            <a:r>
              <a:rPr lang="en-US" sz="2400" b="1" u="sng" dirty="0" smtClean="0">
                <a:solidFill>
                  <a:srgbClr val="C00000"/>
                </a:solidFill>
                <a:latin typeface="Times New Roman" pitchFamily="18" charset="0"/>
                <a:cs typeface="Times New Roman" pitchFamily="18" charset="0"/>
              </a:rPr>
              <a:t>PERIOD OF STUDYING</a:t>
            </a:r>
            <a:r>
              <a:rPr lang="ru-RU" sz="2400" b="1" u="sng" dirty="0" smtClean="0">
                <a:solidFill>
                  <a:srgbClr val="C00000"/>
                </a:solidFill>
                <a:latin typeface="Times New Roman" pitchFamily="18" charset="0"/>
                <a:cs typeface="Times New Roman" pitchFamily="18" charset="0"/>
              </a:rPr>
              <a:t>– </a:t>
            </a:r>
            <a:r>
              <a:rPr lang="en-US" sz="2400" b="1" u="sng" dirty="0" smtClean="0">
                <a:solidFill>
                  <a:srgbClr val="C00000"/>
                </a:solidFill>
                <a:latin typeface="Times New Roman" pitchFamily="18" charset="0"/>
                <a:cs typeface="Times New Roman" pitchFamily="18" charset="0"/>
              </a:rPr>
              <a:t>3</a:t>
            </a:r>
            <a:r>
              <a:rPr lang="ru-RU" sz="2400" b="1" u="sng" dirty="0" smtClean="0">
                <a:solidFill>
                  <a:srgbClr val="C00000"/>
                </a:solidFill>
                <a:latin typeface="Times New Roman" pitchFamily="18" charset="0"/>
                <a:cs typeface="Times New Roman" pitchFamily="18" charset="0"/>
              </a:rPr>
              <a:t> </a:t>
            </a:r>
            <a:r>
              <a:rPr lang="en-US" sz="2400" b="1" u="sng" dirty="0" smtClean="0">
                <a:solidFill>
                  <a:srgbClr val="C00000"/>
                </a:solidFill>
                <a:latin typeface="Times New Roman" pitchFamily="18" charset="0"/>
                <a:cs typeface="Times New Roman" pitchFamily="18" charset="0"/>
              </a:rPr>
              <a:t>years</a:t>
            </a:r>
            <a:endParaRPr lang="ru-RU" sz="2400" b="1" u="sng" dirty="0">
              <a:solidFill>
                <a:srgbClr val="C00000"/>
              </a:solidFill>
              <a:latin typeface="Times New Roman" pitchFamily="18" charset="0"/>
              <a:cs typeface="Times New Roman" pitchFamily="18" charset="0"/>
            </a:endParaRPr>
          </a:p>
          <a:p>
            <a:pPr indent="354013" algn="just">
              <a:spcAft>
                <a:spcPts val="600"/>
              </a:spcAft>
            </a:pPr>
            <a:r>
              <a:rPr lang="ru-RU" sz="2400" b="1" dirty="0">
                <a:solidFill>
                  <a:srgbClr val="C00000"/>
                </a:solidFill>
                <a:latin typeface="Times New Roman" pitchFamily="18" charset="0"/>
                <a:cs typeface="Times New Roman" pitchFamily="18" charset="0"/>
              </a:rPr>
              <a:t> </a:t>
            </a:r>
            <a:r>
              <a:rPr lang="en-US" sz="2400" b="1" dirty="0" smtClean="0">
                <a:solidFill>
                  <a:srgbClr val="C00000"/>
                </a:solidFill>
                <a:latin typeface="Times New Roman" pitchFamily="18" charset="0"/>
                <a:cs typeface="Times New Roman" pitchFamily="18" charset="0"/>
              </a:rPr>
              <a:t>8 </a:t>
            </a:r>
            <a:r>
              <a:rPr lang="en-US" sz="2400" b="1" u="sng" dirty="0" smtClean="0">
                <a:solidFill>
                  <a:srgbClr val="002060"/>
                </a:solidFill>
                <a:latin typeface="Times New Roman" pitchFamily="18" charset="0"/>
                <a:cs typeface="Times New Roman" pitchFamily="18" charset="0"/>
              </a:rPr>
              <a:t>Educational programs</a:t>
            </a:r>
            <a:r>
              <a:rPr lang="ru-RU" sz="2400" b="1" u="sng" dirty="0" smtClean="0">
                <a:solidFill>
                  <a:srgbClr val="002060"/>
                </a:solidFill>
                <a:latin typeface="Times New Roman" pitchFamily="18" charset="0"/>
                <a:cs typeface="Times New Roman" pitchFamily="18" charset="0"/>
              </a:rPr>
              <a:t>:</a:t>
            </a:r>
            <a:r>
              <a:rPr lang="ru-RU" sz="2400" b="1" i="1" u="sng" dirty="0" smtClean="0">
                <a:solidFill>
                  <a:srgbClr val="002060"/>
                </a:solidFill>
                <a:latin typeface="Times New Roman" pitchFamily="18" charset="0"/>
                <a:cs typeface="Times New Roman" pitchFamily="18" charset="0"/>
              </a:rPr>
              <a:t> </a:t>
            </a:r>
            <a:endParaRPr lang="ru-RU" sz="2400" b="1" i="1" u="sng" dirty="0">
              <a:solidFill>
                <a:srgbClr val="002060"/>
              </a:solidFill>
              <a:latin typeface="Times New Roman" pitchFamily="18" charset="0"/>
              <a:cs typeface="Times New Roman" pitchFamily="18" charset="0"/>
            </a:endParaRPr>
          </a:p>
          <a:p>
            <a:pPr marL="539750" indent="-276225" algn="just">
              <a:spcAft>
                <a:spcPts val="600"/>
              </a:spcAft>
              <a:buFont typeface="Wingdings" pitchFamily="2" charset="2"/>
              <a:buChar char="§"/>
            </a:pPr>
            <a:r>
              <a:rPr lang="ru-RU" sz="2400" b="1" i="1" dirty="0" smtClean="0">
                <a:solidFill>
                  <a:srgbClr val="002060"/>
                </a:solidFill>
                <a:latin typeface="Times New Roman" pitchFamily="18" charset="0"/>
                <a:cs typeface="Times New Roman" pitchFamily="18" charset="0"/>
              </a:rPr>
              <a:t>«</a:t>
            </a:r>
            <a:r>
              <a:rPr lang="en-US" sz="2400" b="1" i="1" dirty="0" smtClean="0">
                <a:solidFill>
                  <a:srgbClr val="002060"/>
                </a:solidFill>
                <a:latin typeface="Times New Roman" pitchFamily="18" charset="0"/>
                <a:cs typeface="Times New Roman" pitchFamily="18" charset="0"/>
              </a:rPr>
              <a:t>Civil Engineering</a:t>
            </a:r>
            <a:r>
              <a:rPr lang="ru-RU" sz="2400" b="1" i="1" dirty="0" smtClean="0">
                <a:solidFill>
                  <a:srgbClr val="002060"/>
                </a:solidFill>
                <a:latin typeface="Times New Roman" pitchFamily="18" charset="0"/>
                <a:cs typeface="Times New Roman" pitchFamily="18" charset="0"/>
              </a:rPr>
              <a:t>»;</a:t>
            </a:r>
            <a:endParaRPr lang="ru-RU" sz="2400" b="1" i="1" dirty="0">
              <a:solidFill>
                <a:srgbClr val="002060"/>
              </a:solidFill>
              <a:latin typeface="Times New Roman" pitchFamily="18" charset="0"/>
              <a:cs typeface="Times New Roman" pitchFamily="18" charset="0"/>
            </a:endParaRPr>
          </a:p>
          <a:p>
            <a:pPr marL="539750" indent="-276225" algn="just">
              <a:spcAft>
                <a:spcPts val="600"/>
              </a:spcAft>
              <a:buFont typeface="Wingdings" pitchFamily="2" charset="2"/>
              <a:buChar char="§"/>
            </a:pPr>
            <a:r>
              <a:rPr lang="ru-RU" sz="2400" b="1" i="1" dirty="0" smtClean="0">
                <a:solidFill>
                  <a:srgbClr val="002060"/>
                </a:solidFill>
                <a:latin typeface="Times New Roman" pitchFamily="18" charset="0"/>
                <a:cs typeface="Times New Roman" pitchFamily="18" charset="0"/>
              </a:rPr>
              <a:t>«</a:t>
            </a:r>
            <a:r>
              <a:rPr lang="en-US" sz="2400" b="1" i="1" dirty="0" smtClean="0">
                <a:solidFill>
                  <a:srgbClr val="002060"/>
                </a:solidFill>
                <a:latin typeface="Times New Roman" pitchFamily="18" charset="0"/>
                <a:cs typeface="Times New Roman" pitchFamily="18" charset="0"/>
              </a:rPr>
              <a:t>Construction Mechanics</a:t>
            </a:r>
            <a:r>
              <a:rPr lang="ru-RU" sz="2400" b="1" i="1" dirty="0" smtClean="0">
                <a:solidFill>
                  <a:srgbClr val="002060"/>
                </a:solidFill>
                <a:latin typeface="Times New Roman" pitchFamily="18" charset="0"/>
                <a:cs typeface="Times New Roman" pitchFamily="18" charset="0"/>
              </a:rPr>
              <a:t>»;</a:t>
            </a:r>
            <a:endParaRPr lang="ru-RU" sz="2400" b="1" i="1" dirty="0">
              <a:solidFill>
                <a:srgbClr val="002060"/>
              </a:solidFill>
              <a:latin typeface="Times New Roman" pitchFamily="18" charset="0"/>
              <a:cs typeface="Times New Roman" pitchFamily="18" charset="0"/>
            </a:endParaRPr>
          </a:p>
          <a:p>
            <a:pPr marL="539750" indent="-276225" algn="just">
              <a:spcAft>
                <a:spcPts val="600"/>
              </a:spcAft>
              <a:buFont typeface="Wingdings" pitchFamily="2" charset="2"/>
              <a:buChar char="§"/>
            </a:pPr>
            <a:r>
              <a:rPr lang="ru-RU" sz="2400" b="1" i="1" dirty="0" smtClean="0">
                <a:solidFill>
                  <a:srgbClr val="002060"/>
                </a:solidFill>
                <a:latin typeface="Times New Roman" pitchFamily="18" charset="0"/>
                <a:cs typeface="Times New Roman" pitchFamily="18" charset="0"/>
              </a:rPr>
              <a:t>«</a:t>
            </a:r>
            <a:r>
              <a:rPr lang="en-US" sz="2400" b="1" i="1" dirty="0" smtClean="0">
                <a:solidFill>
                  <a:srgbClr val="002060"/>
                </a:solidFill>
                <a:latin typeface="Times New Roman" pitchFamily="18" charset="0"/>
                <a:cs typeface="Times New Roman" pitchFamily="18" charset="0"/>
              </a:rPr>
              <a:t>Construction Management</a:t>
            </a:r>
            <a:r>
              <a:rPr lang="ru-RU" sz="2400" b="1" i="1" dirty="0" smtClean="0">
                <a:solidFill>
                  <a:srgbClr val="002060"/>
                </a:solidFill>
                <a:latin typeface="Times New Roman" pitchFamily="18" charset="0"/>
                <a:cs typeface="Times New Roman" pitchFamily="18" charset="0"/>
              </a:rPr>
              <a:t>»;</a:t>
            </a:r>
            <a:endParaRPr lang="ru-RU" sz="2400" b="1" i="1" dirty="0">
              <a:solidFill>
                <a:srgbClr val="002060"/>
              </a:solidFill>
              <a:latin typeface="Times New Roman" pitchFamily="18" charset="0"/>
              <a:cs typeface="Times New Roman" pitchFamily="18" charset="0"/>
            </a:endParaRPr>
          </a:p>
          <a:p>
            <a:pPr marL="539750" indent="-276225" algn="just">
              <a:spcAft>
                <a:spcPts val="600"/>
              </a:spcAft>
              <a:buFont typeface="Wingdings" pitchFamily="2" charset="2"/>
              <a:buChar char="§"/>
            </a:pPr>
            <a:r>
              <a:rPr lang="ru-RU" sz="2400" b="1" i="1" dirty="0" smtClean="0">
                <a:solidFill>
                  <a:srgbClr val="002060"/>
                </a:solidFill>
                <a:latin typeface="Times New Roman" pitchFamily="18" charset="0"/>
                <a:cs typeface="Times New Roman" pitchFamily="18" charset="0"/>
              </a:rPr>
              <a:t>«</a:t>
            </a:r>
            <a:r>
              <a:rPr lang="en-US" sz="2400" b="1" i="1" dirty="0" smtClean="0">
                <a:solidFill>
                  <a:srgbClr val="002060"/>
                </a:solidFill>
                <a:latin typeface="Times New Roman" pitchFamily="18" charset="0"/>
                <a:cs typeface="Times New Roman" pitchFamily="18" charset="0"/>
              </a:rPr>
              <a:t>Construction Materials</a:t>
            </a:r>
            <a:r>
              <a:rPr lang="ru-RU" sz="2400" b="1" i="1" dirty="0" smtClean="0">
                <a:solidFill>
                  <a:srgbClr val="002060"/>
                </a:solidFill>
                <a:latin typeface="Times New Roman" pitchFamily="18" charset="0"/>
                <a:cs typeface="Times New Roman" pitchFamily="18" charset="0"/>
              </a:rPr>
              <a:t>»;</a:t>
            </a:r>
            <a:endParaRPr lang="ru-RU" sz="2400" b="1" i="1" dirty="0">
              <a:solidFill>
                <a:srgbClr val="002060"/>
              </a:solidFill>
              <a:latin typeface="Times New Roman" pitchFamily="18" charset="0"/>
              <a:cs typeface="Times New Roman" pitchFamily="18" charset="0"/>
            </a:endParaRPr>
          </a:p>
          <a:p>
            <a:pPr marL="539750" indent="-276225" algn="just">
              <a:spcAft>
                <a:spcPts val="600"/>
              </a:spcAft>
              <a:buFont typeface="Wingdings" pitchFamily="2" charset="2"/>
              <a:buChar char="§"/>
            </a:pPr>
            <a:r>
              <a:rPr lang="ru-RU" sz="2400" b="1" i="1" dirty="0" smtClean="0">
                <a:solidFill>
                  <a:srgbClr val="002060"/>
                </a:solidFill>
                <a:latin typeface="Times New Roman" pitchFamily="18" charset="0"/>
                <a:cs typeface="Times New Roman" pitchFamily="18" charset="0"/>
              </a:rPr>
              <a:t>«</a:t>
            </a:r>
            <a:r>
              <a:rPr lang="en-US" sz="2400" b="1" i="1" dirty="0" smtClean="0">
                <a:solidFill>
                  <a:srgbClr val="002060"/>
                </a:solidFill>
                <a:latin typeface="Times New Roman" pitchFamily="18" charset="0"/>
                <a:cs typeface="Times New Roman" pitchFamily="18" charset="0"/>
              </a:rPr>
              <a:t>Land hydrology, water resources,</a:t>
            </a:r>
            <a:r>
              <a:rPr lang="ru-RU" sz="2400" b="1" i="1" dirty="0" smtClean="0">
                <a:solidFill>
                  <a:srgbClr val="002060"/>
                </a:solidFill>
                <a:latin typeface="Times New Roman" pitchFamily="18" charset="0"/>
                <a:cs typeface="Times New Roman" pitchFamily="18" charset="0"/>
              </a:rPr>
              <a:t> </a:t>
            </a:r>
            <a:r>
              <a:rPr lang="en-US" sz="2400" b="1" i="1" dirty="0" smtClean="0">
                <a:solidFill>
                  <a:srgbClr val="002060"/>
                </a:solidFill>
                <a:latin typeface="Times New Roman" pitchFamily="18" charset="0"/>
                <a:cs typeface="Times New Roman" pitchFamily="18" charset="0"/>
              </a:rPr>
              <a:t>hydrochemistry</a:t>
            </a:r>
            <a:r>
              <a:rPr lang="ru-RU" sz="2400" b="1" i="1" dirty="0" smtClean="0">
                <a:solidFill>
                  <a:srgbClr val="002060"/>
                </a:solidFill>
                <a:latin typeface="Times New Roman" pitchFamily="18" charset="0"/>
                <a:cs typeface="Times New Roman" pitchFamily="18" charset="0"/>
              </a:rPr>
              <a:t>»;</a:t>
            </a:r>
            <a:endParaRPr lang="ru-RU" sz="2400" b="1" i="1" dirty="0">
              <a:solidFill>
                <a:srgbClr val="002060"/>
              </a:solidFill>
              <a:latin typeface="Times New Roman" pitchFamily="18" charset="0"/>
              <a:cs typeface="Times New Roman" pitchFamily="18" charset="0"/>
            </a:endParaRPr>
          </a:p>
          <a:p>
            <a:pPr marL="539750" indent="-276225" algn="just">
              <a:spcAft>
                <a:spcPts val="600"/>
              </a:spcAft>
              <a:buFont typeface="Wingdings" pitchFamily="2" charset="2"/>
              <a:buChar char="§"/>
            </a:pPr>
            <a:r>
              <a:rPr lang="ru-RU" sz="2400" b="1" i="1" dirty="0" smtClean="0">
                <a:solidFill>
                  <a:srgbClr val="002060"/>
                </a:solidFill>
                <a:latin typeface="Times New Roman" pitchFamily="18" charset="0"/>
                <a:cs typeface="Times New Roman" pitchFamily="18" charset="0"/>
              </a:rPr>
              <a:t>«</a:t>
            </a:r>
            <a:r>
              <a:rPr lang="en-US" sz="2400" b="1" i="1" dirty="0" smtClean="0">
                <a:solidFill>
                  <a:srgbClr val="002060"/>
                </a:solidFill>
                <a:latin typeface="Times New Roman" pitchFamily="18" charset="0"/>
                <a:cs typeface="Times New Roman" pitchFamily="18" charset="0"/>
              </a:rPr>
              <a:t>Landing Arrangement, Urban Planning</a:t>
            </a:r>
            <a:r>
              <a:rPr lang="ru-RU" sz="2400" b="1" i="1" dirty="0" smtClean="0">
                <a:solidFill>
                  <a:srgbClr val="002060"/>
                </a:solidFill>
                <a:latin typeface="Times New Roman" pitchFamily="18" charset="0"/>
                <a:cs typeface="Times New Roman" pitchFamily="18" charset="0"/>
              </a:rPr>
              <a:t>»;</a:t>
            </a:r>
            <a:endParaRPr lang="ru-RU" sz="2400" b="1" i="1" dirty="0">
              <a:solidFill>
                <a:srgbClr val="002060"/>
              </a:solidFill>
              <a:latin typeface="Times New Roman" pitchFamily="18" charset="0"/>
              <a:cs typeface="Times New Roman" pitchFamily="18" charset="0"/>
            </a:endParaRPr>
          </a:p>
          <a:p>
            <a:pPr marL="539750" indent="-276225" algn="just">
              <a:spcAft>
                <a:spcPts val="600"/>
              </a:spcAft>
              <a:buFont typeface="Wingdings" pitchFamily="2" charset="2"/>
              <a:buChar char="§"/>
            </a:pPr>
            <a:r>
              <a:rPr lang="ru-RU" sz="2400" b="1" i="1" dirty="0" smtClean="0">
                <a:solidFill>
                  <a:srgbClr val="002060"/>
                </a:solidFill>
                <a:latin typeface="Times New Roman" pitchFamily="18" charset="0"/>
                <a:cs typeface="Times New Roman" pitchFamily="18" charset="0"/>
              </a:rPr>
              <a:t>«</a:t>
            </a:r>
            <a:r>
              <a:rPr lang="en-US" sz="2400" b="1" i="1" dirty="0" smtClean="0">
                <a:solidFill>
                  <a:srgbClr val="002060"/>
                </a:solidFill>
                <a:latin typeface="Times New Roman" pitchFamily="18" charset="0"/>
                <a:cs typeface="Times New Roman" pitchFamily="18" charset="0"/>
              </a:rPr>
              <a:t>Mathematic modeling, numerical method and program complexes</a:t>
            </a:r>
            <a:r>
              <a:rPr lang="ru-RU" sz="2400" b="1" i="1" dirty="0" smtClean="0">
                <a:solidFill>
                  <a:srgbClr val="002060"/>
                </a:solidFill>
                <a:latin typeface="Times New Roman" pitchFamily="18" charset="0"/>
                <a:cs typeface="Times New Roman" pitchFamily="18" charset="0"/>
              </a:rPr>
              <a:t>»; </a:t>
            </a:r>
            <a:endParaRPr lang="ru-RU" sz="2400" b="1" i="1" dirty="0">
              <a:solidFill>
                <a:srgbClr val="002060"/>
              </a:solidFill>
              <a:latin typeface="Times New Roman" pitchFamily="18" charset="0"/>
              <a:cs typeface="Times New Roman" pitchFamily="18" charset="0"/>
            </a:endParaRPr>
          </a:p>
          <a:p>
            <a:pPr marL="539750" indent="-276225" algn="just">
              <a:spcAft>
                <a:spcPts val="600"/>
              </a:spcAft>
              <a:buFont typeface="Wingdings" pitchFamily="2" charset="2"/>
              <a:buChar char="§"/>
            </a:pPr>
            <a:r>
              <a:rPr lang="ru-RU" sz="2400" b="1" i="1" dirty="0" smtClean="0">
                <a:solidFill>
                  <a:srgbClr val="002060"/>
                </a:solidFill>
                <a:latin typeface="Times New Roman" pitchFamily="18" charset="0"/>
                <a:cs typeface="Times New Roman" pitchFamily="18" charset="0"/>
              </a:rPr>
              <a:t>«</a:t>
            </a:r>
            <a:r>
              <a:rPr lang="en-US" sz="2400" b="1" i="1" dirty="0" smtClean="0">
                <a:solidFill>
                  <a:srgbClr val="002060"/>
                </a:solidFill>
                <a:latin typeface="Times New Roman" pitchFamily="18" charset="0"/>
                <a:cs typeface="Times New Roman" pitchFamily="18" charset="0"/>
              </a:rPr>
              <a:t>Industrial Heat and Power Engineering</a:t>
            </a:r>
            <a:r>
              <a:rPr lang="ru-RU" sz="2400" b="1" i="1" dirty="0" smtClean="0">
                <a:solidFill>
                  <a:srgbClr val="002060"/>
                </a:solidFill>
                <a:latin typeface="Times New Roman" pitchFamily="18" charset="0"/>
                <a:cs typeface="Times New Roman" pitchFamily="18" charset="0"/>
              </a:rPr>
              <a:t>».</a:t>
            </a: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6110462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3" cstate="print"/>
          <a:srcRect/>
          <a:stretch>
            <a:fillRect/>
          </a:stretch>
        </p:blipFill>
        <p:spPr bwMode="auto">
          <a:xfrm>
            <a:off x="0" y="0"/>
            <a:ext cx="9144000" cy="6624736"/>
          </a:xfrm>
          <a:prstGeom prst="rect">
            <a:avLst/>
          </a:prstGeom>
          <a:noFill/>
          <a:ln w="9525">
            <a:noFill/>
            <a:miter lim="800000"/>
            <a:headEnd/>
            <a:tailEnd/>
          </a:ln>
        </p:spPr>
      </p:pic>
      <p:sp>
        <p:nvSpPr>
          <p:cNvPr id="4" name="Прямоугольник 3"/>
          <p:cNvSpPr/>
          <p:nvPr/>
        </p:nvSpPr>
        <p:spPr>
          <a:xfrm>
            <a:off x="395536" y="1196752"/>
            <a:ext cx="8352928" cy="5262979"/>
          </a:xfrm>
          <a:prstGeom prst="rect">
            <a:avLst/>
          </a:prstGeom>
        </p:spPr>
        <p:txBody>
          <a:bodyPr wrap="square">
            <a:spAutoFit/>
          </a:bodyPr>
          <a:lstStyle/>
          <a:p>
            <a:pPr algn="ctr"/>
            <a:r>
              <a:rPr lang="en-US" b="1" dirty="0" smtClean="0">
                <a:solidFill>
                  <a:srgbClr val="002060"/>
                </a:solidFill>
                <a:latin typeface="Times New Roman" pitchFamily="18" charset="0"/>
                <a:cs typeface="Times New Roman" pitchFamily="18" charset="0"/>
              </a:rPr>
              <a:t>PROGRAMME “GREEN BUILDING”</a:t>
            </a:r>
            <a:r>
              <a:rPr lang="ru-RU" b="1" dirty="0" smtClean="0">
                <a:solidFill>
                  <a:srgbClr val="002060"/>
                </a:solidFill>
                <a:latin typeface="Times New Roman" pitchFamily="18" charset="0"/>
                <a:cs typeface="Times New Roman" pitchFamily="18" charset="0"/>
              </a:rPr>
              <a:t> </a:t>
            </a:r>
            <a:endParaRPr lang="ru-RU" b="1" dirty="0">
              <a:solidFill>
                <a:srgbClr val="002060"/>
              </a:solidFill>
              <a:latin typeface="Times New Roman" pitchFamily="18" charset="0"/>
              <a:cs typeface="Times New Roman" pitchFamily="18" charset="0"/>
            </a:endParaRPr>
          </a:p>
          <a:p>
            <a:pPr algn="ctr"/>
            <a:r>
              <a:rPr lang="ru-RU" b="1" dirty="0" smtClean="0">
                <a:solidFill>
                  <a:srgbClr val="002060"/>
                </a:solidFill>
                <a:latin typeface="Times New Roman" pitchFamily="18" charset="0"/>
                <a:cs typeface="Times New Roman" pitchFamily="18" charset="0"/>
              </a:rPr>
              <a:t>(</a:t>
            </a:r>
            <a:r>
              <a:rPr lang="en-US" b="1" dirty="0" smtClean="0">
                <a:solidFill>
                  <a:srgbClr val="002060"/>
                </a:solidFill>
                <a:latin typeface="Times New Roman" pitchFamily="18" charset="0"/>
                <a:cs typeface="Times New Roman" pitchFamily="18" charset="0"/>
              </a:rPr>
              <a:t>ENERGY EFFICIENT BUILDING</a:t>
            </a:r>
            <a:r>
              <a:rPr lang="ru-RU" b="1" dirty="0" smtClean="0">
                <a:solidFill>
                  <a:srgbClr val="002060"/>
                </a:solidFill>
                <a:latin typeface="Times New Roman" pitchFamily="18" charset="0"/>
                <a:cs typeface="Times New Roman" pitchFamily="18" charset="0"/>
              </a:rPr>
              <a:t>)</a:t>
            </a:r>
            <a:endParaRPr lang="ru-RU" b="1" dirty="0">
              <a:solidFill>
                <a:srgbClr val="002060"/>
              </a:solidFill>
              <a:latin typeface="Times New Roman" pitchFamily="18" charset="0"/>
              <a:cs typeface="Times New Roman" pitchFamily="18" charset="0"/>
            </a:endParaRPr>
          </a:p>
          <a:p>
            <a:pPr algn="just"/>
            <a:r>
              <a:rPr lang="en-US" sz="2000" b="1" dirty="0" smtClean="0">
                <a:solidFill>
                  <a:srgbClr val="FF0000"/>
                </a:solidFill>
                <a:latin typeface="Times New Roman" pitchFamily="18" charset="0"/>
                <a:cs typeface="Times New Roman" pitchFamily="18" charset="0"/>
              </a:rPr>
              <a:t>Programme 08.04.01 </a:t>
            </a:r>
            <a:r>
              <a:rPr lang="en-US" sz="2000" dirty="0" smtClean="0">
                <a:solidFill>
                  <a:srgbClr val="FF0000"/>
                </a:solidFill>
                <a:latin typeface="Times New Roman" pitchFamily="18" charset="0"/>
                <a:cs typeface="Times New Roman" pitchFamily="18" charset="0"/>
              </a:rPr>
              <a:t>Construction (Academic master’s degree).</a:t>
            </a:r>
          </a:p>
          <a:p>
            <a:pPr algn="just"/>
            <a:endParaRPr lang="en-US" sz="2000" b="1" dirty="0">
              <a:solidFill>
                <a:srgbClr val="FF0000"/>
              </a:solidFill>
              <a:latin typeface="Times New Roman" pitchFamily="18" charset="0"/>
              <a:cs typeface="Times New Roman" pitchFamily="18" charset="0"/>
            </a:endParaRPr>
          </a:p>
          <a:p>
            <a:pPr algn="just"/>
            <a:r>
              <a:rPr lang="en-US" sz="2000" b="1" dirty="0" smtClean="0">
                <a:solidFill>
                  <a:srgbClr val="FF0000"/>
                </a:solidFill>
                <a:latin typeface="Times New Roman" pitchFamily="18" charset="0"/>
                <a:cs typeface="Times New Roman" pitchFamily="18" charset="0"/>
              </a:rPr>
              <a:t>Master’s degree </a:t>
            </a:r>
            <a:r>
              <a:rPr lang="en-US" sz="2000" b="1" dirty="0" err="1" smtClean="0">
                <a:solidFill>
                  <a:srgbClr val="FF0000"/>
                </a:solidFill>
                <a:latin typeface="Times New Roman" pitchFamily="18" charset="0"/>
                <a:cs typeface="Times New Roman" pitchFamily="18" charset="0"/>
              </a:rPr>
              <a:t>programme</a:t>
            </a:r>
            <a:r>
              <a:rPr lang="en-US" sz="2000" b="1" dirty="0" smtClean="0">
                <a:solidFill>
                  <a:srgbClr val="FF0000"/>
                </a:solidFill>
                <a:latin typeface="Times New Roman" pitchFamily="18" charset="0"/>
                <a:cs typeface="Times New Roman" pitchFamily="18" charset="0"/>
              </a:rPr>
              <a:t> </a:t>
            </a:r>
            <a:r>
              <a:rPr lang="en-US" sz="2000" dirty="0" smtClean="0">
                <a:solidFill>
                  <a:srgbClr val="FF0000"/>
                </a:solidFill>
                <a:latin typeface="Times New Roman" pitchFamily="18" charset="0"/>
                <a:cs typeface="Times New Roman" pitchFamily="18" charset="0"/>
              </a:rPr>
              <a:t>Theory and practice </a:t>
            </a:r>
            <a:r>
              <a:rPr lang="en-US" sz="2000" dirty="0">
                <a:solidFill>
                  <a:srgbClr val="FF0000"/>
                </a:solidFill>
                <a:latin typeface="Times New Roman" pitchFamily="18" charset="0"/>
                <a:cs typeface="Times New Roman" pitchFamily="18" charset="0"/>
              </a:rPr>
              <a:t>of organizational, technological and economic </a:t>
            </a:r>
            <a:r>
              <a:rPr lang="en-US" sz="2000" dirty="0" smtClean="0">
                <a:solidFill>
                  <a:srgbClr val="FF0000"/>
                </a:solidFill>
                <a:latin typeface="Times New Roman" pitchFamily="18" charset="0"/>
                <a:cs typeface="Times New Roman" pitchFamily="18" charset="0"/>
              </a:rPr>
              <a:t>solutions.</a:t>
            </a:r>
          </a:p>
          <a:p>
            <a:pPr algn="just"/>
            <a:endParaRPr lang="en-US" sz="2000" dirty="0" smtClean="0">
              <a:solidFill>
                <a:srgbClr val="FF0000"/>
              </a:solidFill>
              <a:latin typeface="Times New Roman" pitchFamily="18" charset="0"/>
              <a:cs typeface="Times New Roman" pitchFamily="18" charset="0"/>
            </a:endParaRPr>
          </a:p>
          <a:p>
            <a:pPr algn="just"/>
            <a:r>
              <a:rPr lang="en-US" sz="2000" b="1" dirty="0" smtClean="0">
                <a:solidFill>
                  <a:schemeClr val="tx2"/>
                </a:solidFill>
                <a:latin typeface="Times New Roman" pitchFamily="18" charset="0"/>
                <a:cs typeface="Times New Roman" pitchFamily="18" charset="0"/>
              </a:rPr>
              <a:t>Specialization </a:t>
            </a:r>
            <a:r>
              <a:rPr lang="en-US" sz="2000" dirty="0" smtClean="0">
                <a:solidFill>
                  <a:schemeClr val="tx2"/>
                </a:solidFill>
                <a:latin typeface="Times New Roman" pitchFamily="18" charset="0"/>
                <a:cs typeface="Times New Roman" pitchFamily="18" charset="0"/>
              </a:rPr>
              <a:t>Modern problems of construction science and technology.</a:t>
            </a:r>
          </a:p>
          <a:p>
            <a:pPr algn="just"/>
            <a:endParaRPr lang="ru-RU" sz="2000" b="1" dirty="0" smtClean="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C</a:t>
            </a:r>
            <a:r>
              <a:rPr lang="en-US" sz="2000" dirty="0" smtClean="0">
                <a:latin typeface="Times New Roman" pitchFamily="18" charset="0"/>
                <a:cs typeface="Times New Roman" pitchFamily="18" charset="0"/>
              </a:rPr>
              <a:t>ontent:</a:t>
            </a:r>
          </a:p>
          <a:p>
            <a:pPr algn="just"/>
            <a:r>
              <a:rPr lang="en-US" sz="2000" dirty="0" smtClean="0">
                <a:latin typeface="Times New Roman" pitchFamily="18" charset="0"/>
                <a:cs typeface="Times New Roman" pitchFamily="18" charset="0"/>
              </a:rPr>
              <a:t>The concept of science, engineering and technology. Engineering heritage in the works of Russian scientists. Organizational structure of business science. System of regulative documents. Research in SUSU at Architecture and construction faculty. Sustainable development of territories. Green building standards. Energy efficiency and conservation. Principles of passive house. Advantages and disadvantages of constructive-technological systems in civil engineering. Safety and security of building complexes. </a:t>
            </a:r>
            <a:endParaRPr lang="ru-RU" sz="2400" b="1"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893628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3" cstate="print"/>
          <a:srcRect/>
          <a:stretch>
            <a:fillRect/>
          </a:stretch>
        </p:blipFill>
        <p:spPr bwMode="auto">
          <a:xfrm>
            <a:off x="0" y="0"/>
            <a:ext cx="9144000" cy="7029400"/>
          </a:xfrm>
          <a:prstGeom prst="rect">
            <a:avLst/>
          </a:prstGeom>
          <a:noFill/>
          <a:ln w="9525">
            <a:noFill/>
            <a:miter lim="800000"/>
            <a:headEnd/>
            <a:tailEnd/>
          </a:ln>
        </p:spPr>
      </p:pic>
      <p:sp>
        <p:nvSpPr>
          <p:cNvPr id="5" name="TextBox 4"/>
          <p:cNvSpPr txBox="1"/>
          <p:nvPr/>
        </p:nvSpPr>
        <p:spPr>
          <a:xfrm>
            <a:off x="1" y="1124744"/>
            <a:ext cx="9144000" cy="3170099"/>
          </a:xfrm>
          <a:prstGeom prst="rect">
            <a:avLst/>
          </a:prstGeom>
          <a:noFill/>
        </p:spPr>
        <p:txBody>
          <a:bodyPr wrap="square" rtlCol="0">
            <a:spAutoFit/>
          </a:bodyPr>
          <a:lstStyle/>
          <a:p>
            <a:r>
              <a:rPr lang="en-US" sz="2000" b="1" dirty="0" smtClean="0">
                <a:solidFill>
                  <a:schemeClr val="tx2"/>
                </a:solidFill>
                <a:latin typeface="Times New Roman" panose="02020603050405020304" pitchFamily="18" charset="0"/>
                <a:cs typeface="Times New Roman" panose="02020603050405020304" pitchFamily="18" charset="0"/>
              </a:rPr>
              <a:t>Specialization 2.02.01 Energy efficiency and conservation in building processes</a:t>
            </a:r>
          </a:p>
          <a:p>
            <a:r>
              <a:rPr lang="en-US" sz="2000" dirty="0" smtClean="0">
                <a:latin typeface="Times New Roman" panose="02020603050405020304" pitchFamily="18" charset="0"/>
                <a:cs typeface="Times New Roman" panose="02020603050405020304" pitchFamily="18" charset="0"/>
              </a:rPr>
              <a:t>Content:</a:t>
            </a:r>
          </a:p>
          <a:p>
            <a:r>
              <a:rPr lang="en-US" sz="2000" dirty="0" smtClean="0">
                <a:latin typeface="Times New Roman" panose="02020603050405020304" pitchFamily="18" charset="0"/>
                <a:cs typeface="Times New Roman" panose="02020603050405020304" pitchFamily="18" charset="0"/>
              </a:rPr>
              <a:t>Legislation on energy saving energy efficiency improvements</a:t>
            </a:r>
          </a:p>
          <a:p>
            <a:r>
              <a:rPr lang="en-US" sz="2000" dirty="0" smtClean="0">
                <a:latin typeface="Times New Roman" panose="02020603050405020304" pitchFamily="18" charset="0"/>
                <a:cs typeface="Times New Roman" panose="02020603050405020304" pitchFamily="18" charset="0"/>
              </a:rPr>
              <a:t>in the Russian Federation and Europe. System of regulative documents in the </a:t>
            </a:r>
          </a:p>
          <a:p>
            <a:r>
              <a:rPr lang="en-US" sz="2000" dirty="0" smtClean="0">
                <a:latin typeface="Times New Roman" panose="02020603050405020304" pitchFamily="18" charset="0"/>
                <a:cs typeface="Times New Roman" panose="02020603050405020304" pitchFamily="18" charset="0"/>
              </a:rPr>
              <a:t>sphere of energy efficiency and conservation. Governmental control in the sphere of </a:t>
            </a:r>
          </a:p>
          <a:p>
            <a:r>
              <a:rPr lang="en-US" sz="2000" dirty="0">
                <a:latin typeface="Times New Roman" panose="02020603050405020304" pitchFamily="18" charset="0"/>
                <a:cs typeface="Times New Roman" panose="02020603050405020304" pitchFamily="18" charset="0"/>
              </a:rPr>
              <a:t>e</a:t>
            </a:r>
            <a:r>
              <a:rPr lang="en-US" sz="2000" dirty="0" smtClean="0">
                <a:latin typeface="Times New Roman" panose="02020603050405020304" pitchFamily="18" charset="0"/>
                <a:cs typeface="Times New Roman" panose="02020603050405020304" pitchFamily="18" charset="0"/>
              </a:rPr>
              <a:t>nergy conservation and energy efficiency improvements. Energy efficiency support in </a:t>
            </a:r>
          </a:p>
          <a:p>
            <a:r>
              <a:rPr lang="en-US" sz="2000" dirty="0" smtClean="0">
                <a:latin typeface="Times New Roman" panose="02020603050405020304" pitchFamily="18" charset="0"/>
                <a:cs typeface="Times New Roman" panose="02020603050405020304" pitchFamily="18" charset="0"/>
              </a:rPr>
              <a:t>buildings, constructions and facilities. Energy inspection. Performance contracts. </a:t>
            </a:r>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Energy efficiency measures to improve energy efficiency. Alternative energy sources.</a:t>
            </a:r>
          </a:p>
          <a:p>
            <a:r>
              <a:rPr lang="en-US" sz="2000" dirty="0" smtClean="0">
                <a:latin typeface="Times New Roman" panose="02020603050405020304" pitchFamily="18" charset="0"/>
                <a:cs typeface="Times New Roman" panose="02020603050405020304" pitchFamily="18" charset="0"/>
              </a:rPr>
              <a:t>Government control for compliance with the law on Energy Conservation and </a:t>
            </a:r>
          </a:p>
          <a:p>
            <a:r>
              <a:rPr lang="en-US" sz="2000" dirty="0" smtClean="0">
                <a:latin typeface="Times New Roman" panose="02020603050405020304" pitchFamily="18" charset="0"/>
                <a:cs typeface="Times New Roman" panose="02020603050405020304" pitchFamily="18" charset="0"/>
              </a:rPr>
              <a:t>Energy Efficiency Improvement. </a:t>
            </a:r>
            <a:endParaRPr lang="ru-RU" sz="20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0" y="4602619"/>
            <a:ext cx="9144000" cy="2246769"/>
          </a:xfrm>
          <a:prstGeom prst="rect">
            <a:avLst/>
          </a:prstGeom>
        </p:spPr>
        <p:txBody>
          <a:bodyPr wrap="square">
            <a:spAutoFit/>
          </a:bodyPr>
          <a:lstStyle/>
          <a:p>
            <a:pPr algn="just"/>
            <a:r>
              <a:rPr lang="en-US" sz="2000" b="1" dirty="0">
                <a:solidFill>
                  <a:schemeClr val="tx2"/>
                </a:solidFill>
                <a:latin typeface="Times New Roman" pitchFamily="18" charset="0"/>
                <a:cs typeface="Times New Roman" pitchFamily="18" charset="0"/>
              </a:rPr>
              <a:t>Specialization </a:t>
            </a:r>
            <a:r>
              <a:rPr lang="en-US" sz="2000" dirty="0">
                <a:solidFill>
                  <a:schemeClr val="tx2"/>
                </a:solidFill>
                <a:latin typeface="Times New Roman" pitchFamily="18" charset="0"/>
                <a:cs typeface="Times New Roman" pitchFamily="18" charset="0"/>
              </a:rPr>
              <a:t>Modern technologies of system compositions to insulation of the fronts of buildings</a:t>
            </a:r>
            <a:r>
              <a:rPr lang="en-US" sz="2000" b="1" dirty="0">
                <a:solidFill>
                  <a:schemeClr val="tx2"/>
                </a:solidFill>
                <a:latin typeface="Times New Roman" pitchFamily="18" charset="0"/>
                <a:cs typeface="Times New Roman" pitchFamily="18" charset="0"/>
              </a:rPr>
              <a:t> </a:t>
            </a:r>
          </a:p>
          <a:p>
            <a:pPr algn="just"/>
            <a:r>
              <a:rPr lang="en-US" sz="2000" b="1" dirty="0">
                <a:latin typeface="Times New Roman" pitchFamily="18" charset="0"/>
                <a:cs typeface="Times New Roman" pitchFamily="18" charset="0"/>
              </a:rPr>
              <a:t>Content:</a:t>
            </a:r>
          </a:p>
          <a:p>
            <a:pPr algn="just"/>
            <a:r>
              <a:rPr lang="en-US" sz="2000" dirty="0">
                <a:latin typeface="Times New Roman" pitchFamily="18" charset="0"/>
                <a:cs typeface="Times New Roman" pitchFamily="18" charset="0"/>
              </a:rPr>
              <a:t>Legislation and regulative documents in the sphere of energy-saving and improvement of energy efficiency. Technologies of green suspended facades. Floor area, rooftops and doors insulation. Adjustment of innovative insulation: vacuum panels, metallic microarray, aerogel. Principles of green building. Technology of smart building. </a:t>
            </a:r>
          </a:p>
        </p:txBody>
      </p:sp>
    </p:spTree>
    <p:extLst>
      <p:ext uri="{BB962C8B-B14F-4D97-AF65-F5344CB8AC3E}">
        <p14:creationId xmlns:p14="http://schemas.microsoft.com/office/powerpoint/2010/main" val="1769303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3" cstate="print"/>
          <a:srcRect/>
          <a:stretch>
            <a:fillRect/>
          </a:stretch>
        </p:blipFill>
        <p:spPr bwMode="auto">
          <a:xfrm>
            <a:off x="0" y="11593"/>
            <a:ext cx="9144000" cy="7029400"/>
          </a:xfrm>
          <a:prstGeom prst="rect">
            <a:avLst/>
          </a:prstGeom>
          <a:noFill/>
          <a:ln w="9525">
            <a:noFill/>
            <a:miter lim="800000"/>
            <a:headEnd/>
            <a:tailEnd/>
          </a:ln>
        </p:spPr>
      </p:pic>
      <p:sp>
        <p:nvSpPr>
          <p:cNvPr id="3" name="Прямоугольник 2"/>
          <p:cNvSpPr/>
          <p:nvPr/>
        </p:nvSpPr>
        <p:spPr>
          <a:xfrm>
            <a:off x="0" y="1166843"/>
            <a:ext cx="9144000" cy="2831544"/>
          </a:xfrm>
          <a:prstGeom prst="rect">
            <a:avLst/>
          </a:prstGeom>
        </p:spPr>
        <p:txBody>
          <a:bodyPr wrap="square">
            <a:spAutoFit/>
          </a:bodyPr>
          <a:lstStyle/>
          <a:p>
            <a:pPr algn="just"/>
            <a:r>
              <a:rPr lang="en-US" sz="2000" b="1" dirty="0">
                <a:solidFill>
                  <a:schemeClr val="tx2"/>
                </a:solidFill>
                <a:latin typeface="Times New Roman" pitchFamily="18" charset="0"/>
                <a:cs typeface="Times New Roman" pitchFamily="18" charset="0"/>
              </a:rPr>
              <a:t>Specialization </a:t>
            </a:r>
            <a:r>
              <a:rPr lang="en-US" sz="2000" dirty="0">
                <a:solidFill>
                  <a:schemeClr val="tx2"/>
                </a:solidFill>
                <a:latin typeface="Times New Roman" pitchFamily="18" charset="0"/>
                <a:cs typeface="Times New Roman" pitchFamily="18" charset="0"/>
              </a:rPr>
              <a:t>Innovation building in the construction </a:t>
            </a:r>
            <a:r>
              <a:rPr lang="en-US" sz="2000" dirty="0" smtClean="0">
                <a:solidFill>
                  <a:schemeClr val="tx2"/>
                </a:solidFill>
                <a:latin typeface="Times New Roman" pitchFamily="18" charset="0"/>
                <a:cs typeface="Times New Roman" pitchFamily="18" charset="0"/>
              </a:rPr>
              <a:t>building</a:t>
            </a:r>
            <a:endParaRPr lang="en-US" sz="2000" b="1" dirty="0">
              <a:solidFill>
                <a:schemeClr val="tx2"/>
              </a:solidFill>
              <a:latin typeface="Times New Roman" pitchFamily="18" charset="0"/>
              <a:cs typeface="Times New Roman" pitchFamily="18" charset="0"/>
            </a:endParaRPr>
          </a:p>
          <a:p>
            <a:pPr algn="just"/>
            <a:r>
              <a:rPr lang="en-US" sz="2000" b="1" dirty="0">
                <a:latin typeface="Times New Roman" pitchFamily="18" charset="0"/>
                <a:cs typeface="Times New Roman" pitchFamily="18" charset="0"/>
              </a:rPr>
              <a:t>Content:</a:t>
            </a:r>
          </a:p>
          <a:p>
            <a:pPr algn="just"/>
            <a:r>
              <a:rPr lang="en-US" sz="2000" dirty="0">
                <a:latin typeface="Times New Roman" pitchFamily="18" charset="0"/>
                <a:cs typeface="Times New Roman" pitchFamily="18" charset="0"/>
              </a:rPr>
              <a:t>Functional and cost analysis of construction systems. Derivative laws of engineering systems. Contradiction and efficiency improvement of construction systems. Evolution </a:t>
            </a:r>
            <a:r>
              <a:rPr lang="en-US" sz="2000" dirty="0" err="1">
                <a:latin typeface="Times New Roman" pitchFamily="18" charset="0"/>
                <a:cs typeface="Times New Roman" pitchFamily="18" charset="0"/>
              </a:rPr>
              <a:t>dree</a:t>
            </a:r>
            <a:r>
              <a:rPr lang="en-US" sz="2000" dirty="0">
                <a:latin typeface="Times New Roman" pitchFamily="18" charset="0"/>
                <a:cs typeface="Times New Roman" pitchFamily="18" charset="0"/>
              </a:rPr>
              <a:t> derivation. Analysis methodology and perfection of building technologies. Software </a:t>
            </a:r>
            <a:r>
              <a:rPr lang="en-US" sz="2000" dirty="0" err="1">
                <a:latin typeface="Times New Roman" pitchFamily="18" charset="0"/>
                <a:cs typeface="Times New Roman" pitchFamily="18" charset="0"/>
              </a:rPr>
              <a:t>programme</a:t>
            </a:r>
            <a:r>
              <a:rPr lang="en-US" sz="2000" dirty="0">
                <a:latin typeface="Times New Roman" pitchFamily="18" charset="0"/>
                <a:cs typeface="Times New Roman" pitchFamily="18" charset="0"/>
              </a:rPr>
              <a:t> “System analysis and design”. Examples</a:t>
            </a:r>
            <a:r>
              <a:rPr lang="ru-RU" sz="2000" dirty="0">
                <a:latin typeface="Times New Roman" pitchFamily="18" charset="0"/>
                <a:cs typeface="Times New Roman" pitchFamily="18" charset="0"/>
              </a:rPr>
              <a:t> </a:t>
            </a:r>
            <a:r>
              <a:rPr lang="en-US" sz="2000" dirty="0">
                <a:latin typeface="Times New Roman" pitchFamily="18" charset="0"/>
                <a:cs typeface="Times New Roman" pitchFamily="18" charset="0"/>
              </a:rPr>
              <a:t>of FCA of residential house, construction 3D printer, detailed project execution plan, principles of green building</a:t>
            </a:r>
            <a:r>
              <a:rPr lang="en-US" dirty="0">
                <a:latin typeface="Times New Roman" pitchFamily="18" charset="0"/>
                <a:cs typeface="Times New Roman" pitchFamily="18" charset="0"/>
              </a:rPr>
              <a:t>. </a:t>
            </a:r>
          </a:p>
          <a:p>
            <a:pPr algn="just"/>
            <a:r>
              <a:rPr lang="en-US" dirty="0">
                <a:latin typeface="Times New Roman" pitchFamily="18" charset="0"/>
                <a:cs typeface="Times New Roman" pitchFamily="18" charset="0"/>
              </a:rPr>
              <a:t> </a:t>
            </a:r>
          </a:p>
        </p:txBody>
      </p:sp>
      <p:sp>
        <p:nvSpPr>
          <p:cNvPr id="4" name="Прямоугольник 3"/>
          <p:cNvSpPr/>
          <p:nvPr/>
        </p:nvSpPr>
        <p:spPr>
          <a:xfrm>
            <a:off x="-22615" y="3876364"/>
            <a:ext cx="9144000" cy="2554545"/>
          </a:xfrm>
          <a:prstGeom prst="rect">
            <a:avLst/>
          </a:prstGeom>
        </p:spPr>
        <p:txBody>
          <a:bodyPr wrap="square">
            <a:spAutoFit/>
          </a:bodyPr>
          <a:lstStyle/>
          <a:p>
            <a:pPr algn="just"/>
            <a:r>
              <a:rPr lang="en-US" sz="2000" b="1" dirty="0">
                <a:solidFill>
                  <a:schemeClr val="tx2"/>
                </a:solidFill>
                <a:latin typeface="Times New Roman" pitchFamily="18" charset="0"/>
                <a:cs typeface="Times New Roman" pitchFamily="18" charset="0"/>
              </a:rPr>
              <a:t>Specialization </a:t>
            </a:r>
            <a:r>
              <a:rPr lang="en-US" sz="2000" dirty="0">
                <a:solidFill>
                  <a:schemeClr val="tx2"/>
                </a:solidFill>
                <a:latin typeface="Times New Roman" pitchFamily="18" charset="0"/>
                <a:cs typeface="Times New Roman" pitchFamily="18" charset="0"/>
              </a:rPr>
              <a:t>Green building and sustainable development of territories (planned</a:t>
            </a:r>
            <a:r>
              <a:rPr lang="en-US" sz="2000" dirty="0" smtClean="0">
                <a:solidFill>
                  <a:schemeClr val="tx2"/>
                </a:solidFill>
                <a:latin typeface="Times New Roman" pitchFamily="18" charset="0"/>
                <a:cs typeface="Times New Roman" pitchFamily="18" charset="0"/>
              </a:rPr>
              <a:t>)</a:t>
            </a:r>
            <a:endParaRPr lang="en-US" sz="2000" dirty="0">
              <a:solidFill>
                <a:schemeClr val="tx2"/>
              </a:solidFill>
              <a:latin typeface="Times New Roman" pitchFamily="18" charset="0"/>
              <a:cs typeface="Times New Roman" pitchFamily="18" charset="0"/>
            </a:endParaRPr>
          </a:p>
          <a:p>
            <a:pPr algn="just"/>
            <a:r>
              <a:rPr lang="en-US" sz="2000" b="1" dirty="0">
                <a:latin typeface="Times New Roman" pitchFamily="18" charset="0"/>
                <a:cs typeface="Times New Roman" pitchFamily="18" charset="0"/>
              </a:rPr>
              <a:t>Content</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Standard categories of green building: comfort and quality of outside environment, quality of architecture and facility design, control and ecology of internal environment, quality of sanitary safety and recycling of wastes, water conservation, energy efficiency and energy saving, application of alternative and renewable energy, development exploitation and utilization of facilities, economic efficiency, quality of preparation and project management. </a:t>
            </a:r>
            <a:r>
              <a:rPr lang="en-US" sz="2000" dirty="0" smtClean="0">
                <a:latin typeface="Times New Roman" pitchFamily="18" charset="0"/>
                <a:cs typeface="Times New Roman" pitchFamily="18" charset="0"/>
              </a:rPr>
              <a:t>Compliance </a:t>
            </a:r>
            <a:r>
              <a:rPr lang="en-US" sz="2000" dirty="0">
                <a:latin typeface="Times New Roman" pitchFamily="18" charset="0"/>
                <a:cs typeface="Times New Roman" pitchFamily="18" charset="0"/>
              </a:rPr>
              <a:t>assessment as per GOST </a:t>
            </a:r>
            <a:r>
              <a:rPr lang="ru-RU" sz="2000" dirty="0">
                <a:latin typeface="Times New Roman" pitchFamily="18" charset="0"/>
                <a:cs typeface="Times New Roman" pitchFamily="18" charset="0"/>
              </a:rPr>
              <a:t>Р 54964-2012</a:t>
            </a:r>
            <a:r>
              <a:rPr lang="en-US" sz="2000" dirty="0">
                <a:latin typeface="Times New Roman" pitchFamily="18" charset="0"/>
                <a:cs typeface="Times New Roman" pitchFamily="18" charset="0"/>
              </a:rPr>
              <a:t> standard. </a:t>
            </a:r>
          </a:p>
        </p:txBody>
      </p:sp>
    </p:spTree>
    <p:extLst>
      <p:ext uri="{BB962C8B-B14F-4D97-AF65-F5344CB8AC3E}">
        <p14:creationId xmlns:p14="http://schemas.microsoft.com/office/powerpoint/2010/main" val="3662578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3" cstate="print"/>
          <a:srcRect/>
          <a:stretch>
            <a:fillRect/>
          </a:stretch>
        </p:blipFill>
        <p:spPr bwMode="auto">
          <a:xfrm>
            <a:off x="4018" y="0"/>
            <a:ext cx="9144000" cy="7029400"/>
          </a:xfrm>
          <a:prstGeom prst="rect">
            <a:avLst/>
          </a:prstGeom>
          <a:noFill/>
          <a:ln w="9525">
            <a:noFill/>
            <a:miter lim="800000"/>
            <a:headEnd/>
            <a:tailEnd/>
          </a:ln>
        </p:spPr>
      </p:pic>
      <p:sp>
        <p:nvSpPr>
          <p:cNvPr id="5" name="Прямоугольник 4"/>
          <p:cNvSpPr/>
          <p:nvPr/>
        </p:nvSpPr>
        <p:spPr>
          <a:xfrm>
            <a:off x="34296" y="1124744"/>
            <a:ext cx="9144000" cy="3447098"/>
          </a:xfrm>
          <a:prstGeom prst="rect">
            <a:avLst/>
          </a:prstGeom>
        </p:spPr>
        <p:txBody>
          <a:bodyPr wrap="square">
            <a:spAutoFit/>
          </a:bodyPr>
          <a:lstStyle/>
          <a:p>
            <a:pPr algn="just"/>
            <a:endParaRPr lang="en-US" b="1" dirty="0" smtClean="0">
              <a:latin typeface="Times New Roman" panose="02020603050405020304" pitchFamily="18" charset="0"/>
              <a:cs typeface="Times New Roman" panose="02020603050405020304" pitchFamily="18" charset="0"/>
            </a:endParaRPr>
          </a:p>
          <a:p>
            <a:pPr algn="just"/>
            <a:r>
              <a:rPr lang="en-US" sz="2000" b="1" dirty="0" smtClean="0">
                <a:solidFill>
                  <a:srgbClr val="FF0000"/>
                </a:solidFill>
                <a:latin typeface="Times New Roman" panose="02020603050405020304" pitchFamily="18" charset="0"/>
                <a:cs typeface="Times New Roman" panose="02020603050405020304" pitchFamily="18" charset="0"/>
              </a:rPr>
              <a:t>Programme</a:t>
            </a:r>
            <a:r>
              <a:rPr lang="en-US" sz="2000" dirty="0" smtClean="0">
                <a:solidFill>
                  <a:srgbClr val="FF0000"/>
                </a:solidFill>
                <a:latin typeface="Times New Roman" panose="02020603050405020304" pitchFamily="18" charset="0"/>
                <a:cs typeface="Times New Roman" panose="02020603050405020304" pitchFamily="18" charset="0"/>
              </a:rPr>
              <a:t> “Heat-power </a:t>
            </a:r>
            <a:r>
              <a:rPr lang="en-US" sz="2000" dirty="0">
                <a:solidFill>
                  <a:srgbClr val="FF0000"/>
                </a:solidFill>
                <a:latin typeface="Times New Roman" panose="02020603050405020304" pitchFamily="18" charset="0"/>
                <a:cs typeface="Times New Roman" panose="02020603050405020304" pitchFamily="18" charset="0"/>
              </a:rPr>
              <a:t>and thermal </a:t>
            </a:r>
            <a:r>
              <a:rPr lang="en-US" sz="2000" dirty="0" smtClean="0">
                <a:solidFill>
                  <a:srgbClr val="FF0000"/>
                </a:solidFill>
                <a:latin typeface="Times New Roman" panose="02020603050405020304" pitchFamily="18" charset="0"/>
                <a:cs typeface="Times New Roman" panose="02020603050405020304" pitchFamily="18" charset="0"/>
              </a:rPr>
              <a:t>engineering” </a:t>
            </a:r>
            <a:r>
              <a:rPr lang="en-US" sz="2000" dirty="0">
                <a:solidFill>
                  <a:srgbClr val="FF0000"/>
                </a:solidFill>
                <a:latin typeface="Times New Roman" panose="02020603050405020304" pitchFamily="18" charset="0"/>
                <a:cs typeface="Times New Roman" panose="02020603050405020304" pitchFamily="18" charset="0"/>
              </a:rPr>
              <a:t>(</a:t>
            </a:r>
            <a:r>
              <a:rPr lang="en-US" sz="2000" dirty="0" smtClean="0">
                <a:solidFill>
                  <a:srgbClr val="FF0000"/>
                </a:solidFill>
                <a:latin typeface="Times New Roman" panose="02020603050405020304" pitchFamily="18" charset="0"/>
                <a:cs typeface="Times New Roman" panose="02020603050405020304" pitchFamily="18" charset="0"/>
              </a:rPr>
              <a:t>Bachelor’s </a:t>
            </a:r>
            <a:r>
              <a:rPr lang="en-US" sz="2000" dirty="0" err="1" smtClean="0">
                <a:solidFill>
                  <a:srgbClr val="FF0000"/>
                </a:solidFill>
                <a:latin typeface="Times New Roman" panose="02020603050405020304" pitchFamily="18" charset="0"/>
                <a:cs typeface="Times New Roman" panose="02020603050405020304" pitchFamily="18" charset="0"/>
              </a:rPr>
              <a:t>programme</a:t>
            </a:r>
            <a:r>
              <a:rPr lang="en-US" sz="2000" dirty="0" smtClean="0">
                <a:solidFill>
                  <a:srgbClr val="FF0000"/>
                </a:solidFill>
                <a:latin typeface="Times New Roman" panose="02020603050405020304" pitchFamily="18" charset="0"/>
                <a:cs typeface="Times New Roman" panose="02020603050405020304" pitchFamily="18" charset="0"/>
              </a:rPr>
              <a:t>) </a:t>
            </a:r>
          </a:p>
          <a:p>
            <a:pPr algn="just"/>
            <a:endParaRPr lang="en-US" sz="2000" b="1" dirty="0">
              <a:latin typeface="Times New Roman" panose="02020603050405020304" pitchFamily="18" charset="0"/>
              <a:cs typeface="Times New Roman" panose="02020603050405020304" pitchFamily="18" charset="0"/>
            </a:endParaRPr>
          </a:p>
          <a:p>
            <a:pPr algn="just"/>
            <a:r>
              <a:rPr lang="en-US" sz="2000" b="1" dirty="0" smtClean="0">
                <a:solidFill>
                  <a:schemeClr val="tx2"/>
                </a:solidFill>
                <a:latin typeface="Times New Roman" panose="02020603050405020304" pitchFamily="18" charset="0"/>
                <a:cs typeface="Times New Roman" panose="02020603050405020304" pitchFamily="18" charset="0"/>
              </a:rPr>
              <a:t>Specialization</a:t>
            </a:r>
            <a:r>
              <a:rPr lang="en-US" sz="2000" dirty="0" smtClean="0">
                <a:solidFill>
                  <a:schemeClr val="tx2"/>
                </a:solidFill>
                <a:latin typeface="Times New Roman" panose="02020603050405020304" pitchFamily="18" charset="0"/>
                <a:cs typeface="Times New Roman" panose="02020603050405020304" pitchFamily="18" charset="0"/>
              </a:rPr>
              <a:t> “Heat </a:t>
            </a:r>
            <a:r>
              <a:rPr lang="en-US" sz="2000" dirty="0">
                <a:solidFill>
                  <a:schemeClr val="tx2"/>
                </a:solidFill>
                <a:latin typeface="Times New Roman" panose="02020603050405020304" pitchFamily="18" charset="0"/>
                <a:cs typeface="Times New Roman" panose="02020603050405020304" pitchFamily="18" charset="0"/>
              </a:rPr>
              <a:t>and gas supply and microclimate of </a:t>
            </a:r>
            <a:r>
              <a:rPr lang="en-US" sz="2000" dirty="0" smtClean="0">
                <a:solidFill>
                  <a:schemeClr val="tx2"/>
                </a:solidFill>
                <a:latin typeface="Times New Roman" panose="02020603050405020304" pitchFamily="18" charset="0"/>
                <a:cs typeface="Times New Roman" panose="02020603050405020304" pitchFamily="18" charset="0"/>
              </a:rPr>
              <a:t>buildings”</a:t>
            </a:r>
            <a:r>
              <a:rPr lang="en-US" sz="2000" dirty="0" smtClean="0">
                <a:latin typeface="Times New Roman" panose="02020603050405020304" pitchFamily="18" charset="0"/>
                <a:cs typeface="Times New Roman" panose="02020603050405020304" pitchFamily="18" charset="0"/>
              </a:rPr>
              <a:t> </a:t>
            </a:r>
          </a:p>
          <a:p>
            <a:pPr algn="just"/>
            <a:endParaRPr lang="en-US" sz="2000" b="1" dirty="0" smtClean="0">
              <a:latin typeface="Times New Roman" panose="02020603050405020304" pitchFamily="18" charset="0"/>
              <a:cs typeface="Times New Roman" panose="02020603050405020304" pitchFamily="18" charset="0"/>
            </a:endParaRPr>
          </a:p>
          <a:p>
            <a:pPr algn="just"/>
            <a:r>
              <a:rPr lang="en-US" sz="2000" b="1" dirty="0" smtClean="0">
                <a:latin typeface="Times New Roman" panose="02020603050405020304" pitchFamily="18" charset="0"/>
                <a:cs typeface="Times New Roman" panose="02020603050405020304" pitchFamily="18" charset="0"/>
              </a:rPr>
              <a:t>Discipline</a:t>
            </a:r>
            <a:r>
              <a:rPr lang="en-US" sz="2000" dirty="0" smtClean="0">
                <a:latin typeface="Times New Roman" panose="02020603050405020304" pitchFamily="18" charset="0"/>
                <a:cs typeface="Times New Roman" panose="02020603050405020304" pitchFamily="18" charset="0"/>
              </a:rPr>
              <a:t> “Energy </a:t>
            </a:r>
            <a:r>
              <a:rPr lang="en-US" sz="2000" dirty="0">
                <a:latin typeface="Times New Roman" panose="02020603050405020304" pitchFamily="18" charset="0"/>
                <a:cs typeface="Times New Roman" panose="02020603050405020304" pitchFamily="18" charset="0"/>
              </a:rPr>
              <a:t>conservation in heat-power and thermal </a:t>
            </a:r>
            <a:r>
              <a:rPr lang="en-US" sz="2000" dirty="0" smtClean="0">
                <a:latin typeface="Times New Roman" panose="02020603050405020304" pitchFamily="18" charset="0"/>
                <a:cs typeface="Times New Roman" panose="02020603050405020304" pitchFamily="18" charset="0"/>
              </a:rPr>
              <a:t>engineering”. </a:t>
            </a:r>
          </a:p>
          <a:p>
            <a:pPr algn="just"/>
            <a:r>
              <a:rPr lang="en-US" sz="2000" dirty="0" smtClean="0">
                <a:latin typeface="Times New Roman" panose="02020603050405020304" pitchFamily="18" charset="0"/>
                <a:cs typeface="Times New Roman" panose="02020603050405020304" pitchFamily="18" charset="0"/>
              </a:rPr>
              <a:t>Within </a:t>
            </a:r>
            <a:r>
              <a:rPr lang="en-US" sz="2000" dirty="0">
                <a:latin typeface="Times New Roman" panose="02020603050405020304" pitchFamily="18" charset="0"/>
                <a:cs typeface="Times New Roman" panose="02020603050405020304" pitchFamily="18" charset="0"/>
              </a:rPr>
              <a:t>the discipline the following issues are discussed: </a:t>
            </a:r>
            <a:r>
              <a:rPr lang="en-US" sz="2000" dirty="0" smtClean="0">
                <a:latin typeface="Times New Roman" panose="02020603050405020304" pitchFamily="18" charset="0"/>
                <a:cs typeface="Times New Roman" panose="02020603050405020304" pitchFamily="18" charset="0"/>
              </a:rPr>
              <a:t>methods </a:t>
            </a:r>
            <a:r>
              <a:rPr lang="en-US" sz="2000" dirty="0">
                <a:latin typeface="Times New Roman" panose="02020603050405020304" pitchFamily="18" charset="0"/>
                <a:cs typeface="Times New Roman" panose="02020603050405020304" pitchFamily="18" charset="0"/>
              </a:rPr>
              <a:t>and criteria of assessment of energy recovery efficiency; regulation of energy consumption; energy-efficiency measures during generation, transportation and distribution heat of energy; usage of secondary energy resources; basis of energy audit; prospects of design and construction of </a:t>
            </a:r>
            <a:r>
              <a:rPr lang="en-US" sz="2000" dirty="0" smtClean="0">
                <a:latin typeface="Times New Roman" panose="02020603050405020304" pitchFamily="18" charset="0"/>
                <a:cs typeface="Times New Roman" panose="02020603050405020304" pitchFamily="18" charset="0"/>
              </a:rPr>
              <a:t>“Green buildings” </a:t>
            </a:r>
            <a:r>
              <a:rPr lang="en-US" sz="2000" dirty="0">
                <a:latin typeface="Times New Roman" panose="02020603050405020304" pitchFamily="18" charset="0"/>
                <a:cs typeface="Times New Roman" panose="02020603050405020304" pitchFamily="18" charset="0"/>
              </a:rPr>
              <a:t>in Russia. </a:t>
            </a: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192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User\Downloads\фон для презентации2.jpg"/>
          <p:cNvPicPr>
            <a:picLocks noChangeAspect="1" noChangeArrowheads="1"/>
          </p:cNvPicPr>
          <p:nvPr/>
        </p:nvPicPr>
        <p:blipFill>
          <a:blip r:embed="rId3" cstate="print"/>
          <a:srcRect/>
          <a:stretch>
            <a:fillRect/>
          </a:stretch>
        </p:blipFill>
        <p:spPr bwMode="auto">
          <a:xfrm>
            <a:off x="4018" y="0"/>
            <a:ext cx="9144000" cy="7029400"/>
          </a:xfrm>
          <a:prstGeom prst="rect">
            <a:avLst/>
          </a:prstGeom>
          <a:noFill/>
          <a:ln w="9525">
            <a:noFill/>
            <a:miter lim="800000"/>
            <a:headEnd/>
            <a:tailEnd/>
          </a:ln>
        </p:spPr>
      </p:pic>
      <p:sp>
        <p:nvSpPr>
          <p:cNvPr id="4" name="Прямоугольник 3"/>
          <p:cNvSpPr/>
          <p:nvPr/>
        </p:nvSpPr>
        <p:spPr>
          <a:xfrm>
            <a:off x="16630" y="1412776"/>
            <a:ext cx="9144000" cy="5632311"/>
          </a:xfrm>
          <a:prstGeom prst="rect">
            <a:avLst/>
          </a:prstGeom>
        </p:spPr>
        <p:txBody>
          <a:bodyPr wrap="square">
            <a:spAutoFit/>
          </a:bodyPr>
          <a:lstStyle/>
          <a:p>
            <a:pPr algn="just"/>
            <a:r>
              <a:rPr lang="en-US" sz="2000" b="1" dirty="0" smtClean="0">
                <a:solidFill>
                  <a:srgbClr val="FF0000"/>
                </a:solidFill>
                <a:latin typeface="Times New Roman" panose="02020603050405020304" pitchFamily="18" charset="0"/>
                <a:cs typeface="Times New Roman" panose="02020603050405020304" pitchFamily="18" charset="0"/>
              </a:rPr>
              <a:t>Programme</a:t>
            </a:r>
            <a:r>
              <a:rPr lang="en-US" sz="2000" dirty="0" smtClean="0">
                <a:solidFill>
                  <a:srgbClr val="FF0000"/>
                </a:solidFill>
                <a:latin typeface="Times New Roman" panose="02020603050405020304" pitchFamily="18" charset="0"/>
                <a:cs typeface="Times New Roman" panose="02020603050405020304" pitchFamily="18" charset="0"/>
              </a:rPr>
              <a:t> “Heat-power </a:t>
            </a:r>
            <a:r>
              <a:rPr lang="en-US" sz="2000" dirty="0">
                <a:solidFill>
                  <a:srgbClr val="FF0000"/>
                </a:solidFill>
                <a:latin typeface="Times New Roman" panose="02020603050405020304" pitchFamily="18" charset="0"/>
                <a:cs typeface="Times New Roman" panose="02020603050405020304" pitchFamily="18" charset="0"/>
              </a:rPr>
              <a:t>and thermal </a:t>
            </a:r>
            <a:r>
              <a:rPr lang="en-US" sz="2000" dirty="0" smtClean="0">
                <a:solidFill>
                  <a:srgbClr val="FF0000"/>
                </a:solidFill>
                <a:latin typeface="Times New Roman" panose="02020603050405020304" pitchFamily="18" charset="0"/>
                <a:cs typeface="Times New Roman" panose="02020603050405020304" pitchFamily="18" charset="0"/>
              </a:rPr>
              <a:t>engineering” </a:t>
            </a:r>
            <a:r>
              <a:rPr lang="en-US" sz="2000" dirty="0">
                <a:solidFill>
                  <a:srgbClr val="FF0000"/>
                </a:solidFill>
                <a:latin typeface="Times New Roman" panose="02020603050405020304" pitchFamily="18" charset="0"/>
                <a:cs typeface="Times New Roman" panose="02020603050405020304" pitchFamily="18" charset="0"/>
              </a:rPr>
              <a:t>(Master's program) </a:t>
            </a:r>
          </a:p>
          <a:p>
            <a:pPr algn="just"/>
            <a:r>
              <a:rPr lang="en-US" sz="2000" b="1" dirty="0" smtClean="0">
                <a:solidFill>
                  <a:schemeClr val="tx2"/>
                </a:solidFill>
                <a:latin typeface="Times New Roman" panose="02020603050405020304" pitchFamily="18" charset="0"/>
                <a:cs typeface="Times New Roman" panose="02020603050405020304" pitchFamily="18" charset="0"/>
              </a:rPr>
              <a:t>Specialization</a:t>
            </a:r>
            <a:r>
              <a:rPr lang="en-US" sz="2000" dirty="0" smtClean="0">
                <a:solidFill>
                  <a:schemeClr val="tx2"/>
                </a:solidFill>
                <a:latin typeface="Times New Roman" panose="02020603050405020304" pitchFamily="18" charset="0"/>
                <a:cs typeface="Times New Roman" panose="02020603050405020304" pitchFamily="18" charset="0"/>
              </a:rPr>
              <a:t> “Theory </a:t>
            </a:r>
            <a:r>
              <a:rPr lang="en-US" sz="2000" dirty="0">
                <a:solidFill>
                  <a:schemeClr val="tx2"/>
                </a:solidFill>
                <a:latin typeface="Times New Roman" panose="02020603050405020304" pitchFamily="18" charset="0"/>
                <a:cs typeface="Times New Roman" panose="02020603050405020304" pitchFamily="18" charset="0"/>
              </a:rPr>
              <a:t>and practice of systems construction of ensuring microclimate of </a:t>
            </a:r>
            <a:r>
              <a:rPr lang="en-US" sz="2000" dirty="0" smtClean="0">
                <a:solidFill>
                  <a:schemeClr val="tx2"/>
                </a:solidFill>
                <a:latin typeface="Times New Roman" panose="02020603050405020304" pitchFamily="18" charset="0"/>
                <a:cs typeface="Times New Roman" panose="02020603050405020304" pitchFamily="18" charset="0"/>
              </a:rPr>
              <a:t>buildings” </a:t>
            </a:r>
          </a:p>
          <a:p>
            <a:pPr algn="just"/>
            <a:r>
              <a:rPr lang="en-US" sz="2000" b="1" dirty="0" smtClean="0">
                <a:latin typeface="Times New Roman" panose="02020603050405020304" pitchFamily="18" charset="0"/>
                <a:cs typeface="Times New Roman" panose="02020603050405020304" pitchFamily="18" charset="0"/>
              </a:rPr>
              <a:t>Disciplines</a:t>
            </a:r>
            <a:r>
              <a:rPr lang="en-US" sz="2000" b="1" dirty="0">
                <a:latin typeface="Times New Roman" panose="02020603050405020304" pitchFamily="18" charset="0"/>
                <a:cs typeface="Times New Roman" panose="02020603050405020304" pitchFamily="18" charset="0"/>
              </a:rPr>
              <a:t>: </a:t>
            </a:r>
            <a:endParaRPr lang="en-US" sz="2000" b="1" dirty="0" smtClean="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1. “Energy </a:t>
            </a:r>
            <a:r>
              <a:rPr lang="en-US" sz="2000" dirty="0">
                <a:latin typeface="Times New Roman" panose="02020603050405020304" pitchFamily="18" charset="0"/>
                <a:cs typeface="Times New Roman" panose="02020603050405020304" pitchFamily="18" charset="0"/>
              </a:rPr>
              <a:t>audit in the systems of ensuring microclimate of </a:t>
            </a:r>
            <a:r>
              <a:rPr lang="en-US" sz="2000" dirty="0" smtClean="0">
                <a:latin typeface="Times New Roman" panose="02020603050405020304" pitchFamily="18" charset="0"/>
                <a:cs typeface="Times New Roman" panose="02020603050405020304" pitchFamily="18" charset="0"/>
              </a:rPr>
              <a:t>buildings”: </a:t>
            </a:r>
            <a:r>
              <a:rPr lang="en-US" sz="2000" dirty="0">
                <a:latin typeface="Times New Roman" panose="02020603050405020304" pitchFamily="18" charset="0"/>
                <a:cs typeface="Times New Roman" panose="02020603050405020304" pitchFamily="18" charset="0"/>
              </a:rPr>
              <a:t>objectives, types, methodology and peculiarities of carrying energy inspection of buildings in total and engineering systems in particular, and basic activities on energy resources efficiency </a:t>
            </a:r>
            <a:endParaRPr lang="en-US" sz="2000" dirty="0" smtClean="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“Energy </a:t>
            </a:r>
            <a:r>
              <a:rPr lang="en-US" sz="2000" dirty="0">
                <a:latin typeface="Times New Roman" panose="02020603050405020304" pitchFamily="18" charset="0"/>
                <a:cs typeface="Times New Roman" panose="02020603050405020304" pitchFamily="18" charset="0"/>
              </a:rPr>
              <a:t>efficiency in the systems of ensuring microclimate of </a:t>
            </a:r>
            <a:r>
              <a:rPr lang="en-US" sz="2000" dirty="0" smtClean="0">
                <a:latin typeface="Times New Roman" panose="02020603050405020304" pitchFamily="18" charset="0"/>
                <a:cs typeface="Times New Roman" panose="02020603050405020304" pitchFamily="18" charset="0"/>
              </a:rPr>
              <a:t>buildings”: </a:t>
            </a:r>
            <a:r>
              <a:rPr lang="en-US" sz="2000" dirty="0">
                <a:latin typeface="Times New Roman" panose="02020603050405020304" pitchFamily="18" charset="0"/>
                <a:cs typeface="Times New Roman" panose="02020603050405020304" pitchFamily="18" charset="0"/>
              </a:rPr>
              <a:t>In matters of design and construction of </a:t>
            </a:r>
            <a:r>
              <a:rPr lang="en-US" sz="2000" dirty="0" smtClean="0">
                <a:latin typeface="Times New Roman" panose="02020603050405020304" pitchFamily="18" charset="0"/>
                <a:cs typeface="Times New Roman" panose="02020603050405020304" pitchFamily="18" charset="0"/>
              </a:rPr>
              <a:t>“Green buildings” </a:t>
            </a:r>
            <a:r>
              <a:rPr lang="en-US" sz="2000" dirty="0">
                <a:latin typeface="Times New Roman" panose="02020603050405020304" pitchFamily="18" charset="0"/>
                <a:cs typeface="Times New Roman" panose="02020603050405020304" pitchFamily="18" charset="0"/>
              </a:rPr>
              <a:t>in the process of studying the discipline the following issues are discussed: </a:t>
            </a:r>
            <a:r>
              <a:rPr lang="en-US" sz="2000" dirty="0" smtClean="0">
                <a:latin typeface="Times New Roman" panose="02020603050405020304" pitchFamily="18" charset="0"/>
                <a:cs typeface="Times New Roman" panose="02020603050405020304" pitchFamily="18" charset="0"/>
              </a:rPr>
              <a:t>efficient </a:t>
            </a:r>
            <a:r>
              <a:rPr lang="en-US" sz="2000" dirty="0">
                <a:latin typeface="Times New Roman" panose="02020603050405020304" pitchFamily="18" charset="0"/>
                <a:cs typeface="Times New Roman" panose="02020603050405020304" pitchFamily="18" charset="0"/>
              </a:rPr>
              <a:t>use of energy and water resources; </a:t>
            </a:r>
            <a:r>
              <a:rPr lang="en-US" sz="2000" dirty="0" smtClean="0">
                <a:latin typeface="Times New Roman" panose="02020603050405020304" pitchFamily="18" charset="0"/>
                <a:cs typeface="Times New Roman" panose="02020603050405020304" pitchFamily="18" charset="0"/>
              </a:rPr>
              <a:t>use </a:t>
            </a:r>
            <a:r>
              <a:rPr lang="en-US" sz="2000" dirty="0">
                <a:latin typeface="Times New Roman" panose="02020603050405020304" pitchFamily="18" charset="0"/>
                <a:cs typeface="Times New Roman" panose="02020603050405020304" pitchFamily="18" charset="0"/>
              </a:rPr>
              <a:t>of environmentally friendly building materials; </a:t>
            </a:r>
            <a:r>
              <a:rPr lang="en-US" sz="2000" dirty="0" smtClean="0">
                <a:latin typeface="Times New Roman" panose="02020603050405020304" pitchFamily="18" charset="0"/>
                <a:cs typeface="Times New Roman" panose="02020603050405020304" pitchFamily="18" charset="0"/>
              </a:rPr>
              <a:t>waste </a:t>
            </a:r>
            <a:r>
              <a:rPr lang="en-US" sz="2000" dirty="0">
                <a:latin typeface="Times New Roman" panose="02020603050405020304" pitchFamily="18" charset="0"/>
                <a:cs typeface="Times New Roman" panose="02020603050405020304" pitchFamily="18" charset="0"/>
              </a:rPr>
              <a:t>products, emissions and other environmental impacts reduction; </a:t>
            </a:r>
            <a:r>
              <a:rPr lang="en-US" sz="2000" dirty="0" smtClean="0">
                <a:latin typeface="Times New Roman" panose="02020603050405020304" pitchFamily="18" charset="0"/>
                <a:cs typeface="Times New Roman" panose="02020603050405020304" pitchFamily="18" charset="0"/>
              </a:rPr>
              <a:t>use </a:t>
            </a:r>
            <a:r>
              <a:rPr lang="en-US" sz="2000" dirty="0">
                <a:latin typeface="Times New Roman" panose="02020603050405020304" pitchFamily="18" charset="0"/>
                <a:cs typeface="Times New Roman" panose="02020603050405020304" pitchFamily="18" charset="0"/>
              </a:rPr>
              <a:t>of building materials of local </a:t>
            </a:r>
            <a:r>
              <a:rPr lang="en-US" sz="2000" dirty="0" smtClean="0">
                <a:latin typeface="Times New Roman" panose="02020603050405020304" pitchFamily="18" charset="0"/>
                <a:cs typeface="Times New Roman" panose="02020603050405020304" pitchFamily="18" charset="0"/>
              </a:rPr>
              <a:t>origin </a:t>
            </a:r>
            <a:r>
              <a:rPr lang="en-US" sz="2000" dirty="0">
                <a:latin typeface="Times New Roman" panose="02020603050405020304" pitchFamily="18" charset="0"/>
                <a:cs typeface="Times New Roman" panose="02020603050405020304" pitchFamily="18" charset="0"/>
              </a:rPr>
              <a:t>(reduction of environmental damage from transportation of materials); </a:t>
            </a:r>
            <a:r>
              <a:rPr lang="en-US" sz="2000" dirty="0" smtClean="0">
                <a:latin typeface="Times New Roman" panose="02020603050405020304" pitchFamily="18" charset="0"/>
                <a:cs typeface="Times New Roman" panose="02020603050405020304" pitchFamily="18" charset="0"/>
              </a:rPr>
              <a:t>use </a:t>
            </a:r>
            <a:r>
              <a:rPr lang="en-US" sz="2000" dirty="0">
                <a:latin typeface="Times New Roman" panose="02020603050405020304" pitchFamily="18" charset="0"/>
                <a:cs typeface="Times New Roman" panose="02020603050405020304" pitchFamily="18" charset="0"/>
              </a:rPr>
              <a:t>of renewable energy sources to provide energy needs for heating, hot water and air conditioning (solar energy, wind energy, geothermal energy, low potential energy of soil, water, exhaust air, </a:t>
            </a:r>
            <a:r>
              <a:rPr lang="en-US" sz="2000" dirty="0" err="1">
                <a:latin typeface="Times New Roman" panose="02020603050405020304" pitchFamily="18" charset="0"/>
                <a:cs typeface="Times New Roman" panose="02020603050405020304" pitchFamily="18" charset="0"/>
              </a:rPr>
              <a:t>etc</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use </a:t>
            </a:r>
            <a:r>
              <a:rPr lang="en-US" sz="2000" dirty="0">
                <a:latin typeface="Times New Roman" panose="02020603050405020304" pitchFamily="18" charset="0"/>
                <a:cs typeface="Times New Roman" panose="02020603050405020304" pitchFamily="18" charset="0"/>
              </a:rPr>
              <a:t>of modern engineering equipment and automation systems; </a:t>
            </a: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688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1"/>
          </p:nvPr>
        </p:nvSpPr>
        <p:spPr/>
        <p:txBody>
          <a:bodyPr/>
          <a:lstStyle/>
          <a:p>
            <a:endParaRPr lang="ru-RU"/>
          </a:p>
        </p:txBody>
      </p:sp>
      <p:sp>
        <p:nvSpPr>
          <p:cNvPr id="4" name="Объект 3"/>
          <p:cNvSpPr>
            <a:spLocks noGrp="1"/>
          </p:cNvSpPr>
          <p:nvPr>
            <p:ph sz="quarter" idx="2"/>
          </p:nvPr>
        </p:nvSpPr>
        <p:spPr/>
        <p:txBody>
          <a:bodyPr/>
          <a:lstStyle/>
          <a:p>
            <a:endParaRPr lang="ru-RU"/>
          </a:p>
        </p:txBody>
      </p:sp>
      <p:sp>
        <p:nvSpPr>
          <p:cNvPr id="5" name="Объект 4"/>
          <p:cNvSpPr>
            <a:spLocks noGrp="1"/>
          </p:cNvSpPr>
          <p:nvPr>
            <p:ph sz="quarter" idx="3"/>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3" y="12035"/>
            <a:ext cx="9144000" cy="684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2204863"/>
            <a:ext cx="9144000" cy="4739759"/>
          </a:xfrm>
          <a:prstGeom prst="rect">
            <a:avLst/>
          </a:prstGeom>
          <a:noFill/>
        </p:spPr>
        <p:txBody>
          <a:bodyPr wrap="square" rtlCol="0">
            <a:spAutoFit/>
          </a:bodyPr>
          <a:lstStyle/>
          <a:p>
            <a:pPr algn="ctr"/>
            <a:r>
              <a:rPr lang="en-US" sz="3200" b="1" dirty="0" smtClean="0">
                <a:solidFill>
                  <a:schemeClr val="accent1">
                    <a:lumMod val="75000"/>
                  </a:schemeClr>
                </a:solidFill>
              </a:rPr>
              <a:t>THANK YOU FOR YOUR ATTENTION!</a:t>
            </a:r>
          </a:p>
          <a:p>
            <a:endParaRPr lang="en-US" dirty="0">
              <a:solidFill>
                <a:schemeClr val="accent1">
                  <a:lumMod val="75000"/>
                </a:schemeClr>
              </a:solidFill>
            </a:endParaRPr>
          </a:p>
          <a:p>
            <a:endParaRPr lang="en-US" dirty="0" smtClean="0">
              <a:solidFill>
                <a:schemeClr val="accent1">
                  <a:lumMod val="75000"/>
                </a:schemeClr>
              </a:solidFill>
            </a:endParaRPr>
          </a:p>
          <a:p>
            <a:endParaRPr lang="en-US" dirty="0">
              <a:solidFill>
                <a:schemeClr val="accent1">
                  <a:lumMod val="75000"/>
                </a:schemeClr>
              </a:solidFill>
            </a:endParaRPr>
          </a:p>
          <a:p>
            <a:pPr algn="ctr"/>
            <a:r>
              <a:rPr lang="ru-RU" dirty="0" smtClean="0">
                <a:solidFill>
                  <a:schemeClr val="accent1">
                    <a:lumMod val="75000"/>
                  </a:schemeClr>
                </a:solidFill>
              </a:rPr>
              <a:t>                                       </a:t>
            </a:r>
            <a:r>
              <a:rPr lang="en-US" dirty="0" smtClean="0">
                <a:solidFill>
                  <a:schemeClr val="accent1">
                    <a:lumMod val="75000"/>
                  </a:schemeClr>
                </a:solidFill>
              </a:rPr>
              <a:t>Cooperation proposals at </a:t>
            </a:r>
            <a:r>
              <a:rPr lang="en-US" dirty="0" smtClean="0">
                <a:solidFill>
                  <a:schemeClr val="accent1">
                    <a:lumMod val="75000"/>
                  </a:schemeClr>
                </a:solidFill>
                <a:hlinkClick r:id="rId3"/>
              </a:rPr>
              <a:t>deevav@susu.ru</a:t>
            </a:r>
            <a:endParaRPr lang="ru-RU" dirty="0" smtClean="0">
              <a:solidFill>
                <a:schemeClr val="accent1">
                  <a:lumMod val="75000"/>
                </a:schemeClr>
              </a:solidFill>
            </a:endParaRPr>
          </a:p>
          <a:p>
            <a:pPr lvl="0" algn="ctr"/>
            <a:r>
              <a:rPr lang="ru-RU" dirty="0" smtClean="0">
                <a:solidFill>
                  <a:srgbClr val="4F81BD">
                    <a:lumMod val="75000"/>
                  </a:srgbClr>
                </a:solidFill>
              </a:rPr>
              <a:t>                                        </a:t>
            </a:r>
            <a:r>
              <a:rPr lang="en-US" dirty="0" smtClean="0">
                <a:solidFill>
                  <a:srgbClr val="4F81BD">
                    <a:lumMod val="75000"/>
                  </a:srgbClr>
                </a:solidFill>
              </a:rPr>
              <a:t>Cooperation </a:t>
            </a:r>
            <a:r>
              <a:rPr lang="en-US" dirty="0">
                <a:solidFill>
                  <a:srgbClr val="4F81BD">
                    <a:lumMod val="75000"/>
                  </a:srgbClr>
                </a:solidFill>
              </a:rPr>
              <a:t>proposals at </a:t>
            </a:r>
            <a:r>
              <a:rPr lang="en-US" u="sng" dirty="0" smtClean="0">
                <a:solidFill>
                  <a:srgbClr val="4F81BD">
                    <a:lumMod val="75000"/>
                  </a:srgbClr>
                </a:solidFill>
                <a:hlinkClick r:id="rId4"/>
              </a:rPr>
              <a:t>ulrikhdv@susu.ru</a:t>
            </a:r>
            <a:endParaRPr lang="ru-RU" u="sng" dirty="0" smtClean="0">
              <a:solidFill>
                <a:srgbClr val="4F81BD">
                  <a:lumMod val="75000"/>
                </a:srgbClr>
              </a:solidFill>
            </a:endParaRPr>
          </a:p>
          <a:p>
            <a:pPr algn="ctr"/>
            <a:r>
              <a:rPr lang="ru-RU" dirty="0" smtClean="0">
                <a:solidFill>
                  <a:schemeClr val="accent1">
                    <a:lumMod val="75000"/>
                  </a:schemeClr>
                </a:solidFill>
              </a:rPr>
              <a:t>                                            </a:t>
            </a:r>
            <a:r>
              <a:rPr lang="en-US" dirty="0" smtClean="0">
                <a:solidFill>
                  <a:schemeClr val="accent1">
                    <a:lumMod val="75000"/>
                  </a:schemeClr>
                </a:solidFill>
              </a:rPr>
              <a:t>Website </a:t>
            </a:r>
            <a:r>
              <a:rPr lang="en-US" dirty="0">
                <a:solidFill>
                  <a:schemeClr val="accent1">
                    <a:lumMod val="75000"/>
                  </a:schemeClr>
                </a:solidFill>
                <a:hlinkClick r:id="rId5"/>
              </a:rPr>
              <a:t>http://</a:t>
            </a:r>
            <a:r>
              <a:rPr lang="en-US" dirty="0" smtClean="0">
                <a:solidFill>
                  <a:schemeClr val="accent1">
                    <a:lumMod val="75000"/>
                  </a:schemeClr>
                </a:solidFill>
                <a:hlinkClick r:id="rId5"/>
              </a:rPr>
              <a:t>www.susu.ru/en</a:t>
            </a:r>
            <a:endParaRPr lang="en-US" dirty="0" smtClean="0">
              <a:solidFill>
                <a:schemeClr val="accent1">
                  <a:lumMod val="75000"/>
                </a:schemeClr>
              </a:solidFill>
            </a:endParaRPr>
          </a:p>
          <a:p>
            <a:pPr algn="ctr"/>
            <a:endParaRPr lang="en-US" dirty="0">
              <a:solidFill>
                <a:schemeClr val="accent1">
                  <a:lumMod val="75000"/>
                </a:schemeClr>
              </a:solidFill>
            </a:endParaRPr>
          </a:p>
          <a:p>
            <a:pPr lvl="0" algn="ctr"/>
            <a:r>
              <a:rPr lang="ru-RU" dirty="0" smtClean="0">
                <a:solidFill>
                  <a:schemeClr val="tx2"/>
                </a:solidFill>
              </a:rPr>
              <a:t>                      </a:t>
            </a:r>
            <a:r>
              <a:rPr lang="en-US" dirty="0" smtClean="0">
                <a:solidFill>
                  <a:schemeClr val="tx2"/>
                </a:solidFill>
              </a:rPr>
              <a:t>Prepared </a:t>
            </a:r>
            <a:r>
              <a:rPr lang="en-US" dirty="0">
                <a:solidFill>
                  <a:schemeClr val="tx2"/>
                </a:solidFill>
              </a:rPr>
              <a:t>by Architecture and Construction Department</a:t>
            </a:r>
          </a:p>
          <a:p>
            <a:pPr algn="ctr"/>
            <a:endParaRPr lang="en-US" dirty="0" smtClean="0">
              <a:solidFill>
                <a:schemeClr val="accent1">
                  <a:lumMod val="75000"/>
                </a:schemeClr>
              </a:solidFill>
            </a:endParaRPr>
          </a:p>
          <a:p>
            <a:pPr algn="ctr"/>
            <a:endParaRPr lang="en-US" dirty="0">
              <a:solidFill>
                <a:schemeClr val="accent1">
                  <a:lumMod val="75000"/>
                </a:schemeClr>
              </a:solidFill>
            </a:endParaRPr>
          </a:p>
          <a:p>
            <a:pPr algn="ctr"/>
            <a:endParaRPr lang="en-US" dirty="0">
              <a:solidFill>
                <a:schemeClr val="accent1">
                  <a:lumMod val="75000"/>
                </a:schemeClr>
              </a:solidFill>
            </a:endParaRPr>
          </a:p>
          <a:p>
            <a:pPr algn="ctr"/>
            <a:endParaRPr lang="en-US" dirty="0" smtClean="0">
              <a:solidFill>
                <a:schemeClr val="accent1">
                  <a:lumMod val="75000"/>
                </a:schemeClr>
              </a:solidFill>
            </a:endParaRPr>
          </a:p>
          <a:p>
            <a:pPr algn="ctr"/>
            <a:r>
              <a:rPr lang="en-US" dirty="0" smtClean="0">
                <a:solidFill>
                  <a:schemeClr val="accent1">
                    <a:lumMod val="75000"/>
                  </a:schemeClr>
                </a:solidFill>
              </a:rPr>
              <a:t>Prepared by International Affairs Division </a:t>
            </a:r>
          </a:p>
          <a:p>
            <a:pPr algn="ctr"/>
            <a:endParaRPr lang="en-US" dirty="0" smtClean="0">
              <a:solidFill>
                <a:schemeClr val="accent1">
                  <a:lumMod val="75000"/>
                </a:schemeClr>
              </a:solidFill>
            </a:endParaRPr>
          </a:p>
          <a:p>
            <a:endParaRPr lang="ru-RU" dirty="0">
              <a:solidFill>
                <a:schemeClr val="accent1">
                  <a:lumMod val="75000"/>
                </a:schemeClr>
              </a:solidFill>
            </a:endParaRPr>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20" y="2971800"/>
            <a:ext cx="2343474" cy="225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725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C:\Users\User\Downloads\фон для презентации2.jpg"/>
          <p:cNvPicPr>
            <a:picLocks noChangeAspect="1" noChangeArrowheads="1"/>
          </p:cNvPicPr>
          <p:nvPr/>
        </p:nvPicPr>
        <p:blipFill>
          <a:blip r:embed="rId2" cstate="print"/>
          <a:srcRect/>
          <a:stretch>
            <a:fillRect/>
          </a:stretch>
        </p:blipFill>
        <p:spPr bwMode="auto">
          <a:xfrm>
            <a:off x="13306" y="-27384"/>
            <a:ext cx="9144000" cy="7559676"/>
          </a:xfrm>
          <a:prstGeom prst="rect">
            <a:avLst/>
          </a:prstGeom>
          <a:noFill/>
          <a:ln w="9525">
            <a:noFill/>
            <a:miter lim="800000"/>
            <a:headEnd/>
            <a:tailEnd/>
          </a:ln>
        </p:spPr>
      </p:pic>
      <p:sp>
        <p:nvSpPr>
          <p:cNvPr id="7171" name="TextBox 7"/>
          <p:cNvSpPr txBox="1">
            <a:spLocks noChangeArrowheads="1"/>
          </p:cNvSpPr>
          <p:nvPr/>
        </p:nvSpPr>
        <p:spPr bwMode="auto">
          <a:xfrm>
            <a:off x="128919" y="1268760"/>
            <a:ext cx="5472608" cy="1200329"/>
          </a:xfrm>
          <a:prstGeom prst="rect">
            <a:avLst/>
          </a:prstGeom>
          <a:noFill/>
          <a:ln w="9525">
            <a:noFill/>
            <a:miter lim="800000"/>
            <a:headEnd/>
            <a:tailEnd/>
          </a:ln>
        </p:spPr>
        <p:txBody>
          <a:bodyPr wrap="square">
            <a:spAutoFit/>
          </a:bodyPr>
          <a:lstStyle/>
          <a:p>
            <a:r>
              <a:rPr lang="ru-RU" sz="3200" b="1" dirty="0">
                <a:solidFill>
                  <a:srgbClr val="0070C0"/>
                </a:solidFill>
                <a:latin typeface="Calibri" pitchFamily="34" charset="0"/>
              </a:rPr>
              <a:t>    </a:t>
            </a:r>
            <a:r>
              <a:rPr lang="en-US" sz="4000" b="1" dirty="0">
                <a:solidFill>
                  <a:schemeClr val="accent1">
                    <a:lumMod val="75000"/>
                  </a:schemeClr>
                </a:solidFill>
                <a:latin typeface="Calibri" pitchFamily="34" charset="0"/>
              </a:rPr>
              <a:t>Chelyabinsk</a:t>
            </a:r>
            <a:endParaRPr lang="ru-RU" sz="4000" b="1" dirty="0">
              <a:solidFill>
                <a:schemeClr val="accent1">
                  <a:lumMod val="75000"/>
                </a:schemeClr>
              </a:solidFill>
              <a:latin typeface="Calibri" pitchFamily="34" charset="0"/>
            </a:endParaRPr>
          </a:p>
          <a:p>
            <a:r>
              <a:rPr lang="ru-RU" sz="3200" b="1" dirty="0">
                <a:solidFill>
                  <a:schemeClr val="accent1">
                    <a:lumMod val="75000"/>
                  </a:schemeClr>
                </a:solidFill>
                <a:latin typeface="Calibri" pitchFamily="34" charset="0"/>
              </a:rPr>
              <a:t> </a:t>
            </a:r>
            <a:r>
              <a:rPr lang="en-US" sz="3200" b="1" dirty="0">
                <a:solidFill>
                  <a:schemeClr val="accent1">
                    <a:lumMod val="75000"/>
                  </a:schemeClr>
                </a:solidFill>
                <a:latin typeface="Calibri" pitchFamily="34" charset="0"/>
              </a:rPr>
              <a:t>  </a:t>
            </a:r>
            <a:r>
              <a:rPr lang="ru-RU" sz="3200" b="1" dirty="0">
                <a:solidFill>
                  <a:schemeClr val="accent1">
                    <a:lumMod val="75000"/>
                  </a:schemeClr>
                </a:solidFill>
                <a:latin typeface="Calibri" pitchFamily="34" charset="0"/>
              </a:rPr>
              <a:t> </a:t>
            </a:r>
            <a:r>
              <a:rPr lang="en-US" sz="3200" b="1" dirty="0">
                <a:solidFill>
                  <a:schemeClr val="accent1">
                    <a:lumMod val="75000"/>
                  </a:schemeClr>
                </a:solidFill>
                <a:latin typeface="Calibri" pitchFamily="34" charset="0"/>
              </a:rPr>
              <a:t>Founded in</a:t>
            </a:r>
            <a:r>
              <a:rPr lang="ru-RU" sz="3200" b="1" dirty="0">
                <a:solidFill>
                  <a:schemeClr val="accent1">
                    <a:lumMod val="75000"/>
                  </a:schemeClr>
                </a:solidFill>
                <a:latin typeface="Calibri" pitchFamily="34" charset="0"/>
              </a:rPr>
              <a:t> 1736</a:t>
            </a:r>
          </a:p>
        </p:txBody>
      </p:sp>
      <p:pic>
        <p:nvPicPr>
          <p:cNvPr id="9" name="Рисунок 8" descr="83f_Y1C6HIk.jpg"/>
          <p:cNvPicPr>
            <a:picLocks noChangeAspect="1"/>
          </p:cNvPicPr>
          <p:nvPr/>
        </p:nvPicPr>
        <p:blipFill>
          <a:blip r:embed="rId3" cstate="print"/>
          <a:stretch>
            <a:fillRect/>
          </a:stretch>
        </p:blipFill>
        <p:spPr>
          <a:xfrm>
            <a:off x="5645675" y="5154286"/>
            <a:ext cx="3533884" cy="2348880"/>
          </a:xfrm>
          <a:prstGeom prst="rect">
            <a:avLst/>
          </a:prstGeom>
        </p:spPr>
      </p:pic>
      <p:pic>
        <p:nvPicPr>
          <p:cNvPr id="11" name="Рисунок 10" descr="Rd4uiBVqn1Y.jpg"/>
          <p:cNvPicPr>
            <a:picLocks noChangeAspect="1"/>
          </p:cNvPicPr>
          <p:nvPr/>
        </p:nvPicPr>
        <p:blipFill>
          <a:blip r:embed="rId4" cstate="print"/>
          <a:stretch>
            <a:fillRect/>
          </a:stretch>
        </p:blipFill>
        <p:spPr>
          <a:xfrm>
            <a:off x="5640610" y="2962100"/>
            <a:ext cx="3528392" cy="2184048"/>
          </a:xfrm>
          <a:prstGeom prst="rect">
            <a:avLst/>
          </a:prstGeom>
        </p:spPr>
      </p:pic>
      <p:pic>
        <p:nvPicPr>
          <p:cNvPr id="12" name="Рисунок 11" descr="chelyabinsk.jpg"/>
          <p:cNvPicPr>
            <a:picLocks noChangeAspect="1"/>
          </p:cNvPicPr>
          <p:nvPr/>
        </p:nvPicPr>
        <p:blipFill>
          <a:blip r:embed="rId5" cstate="print"/>
          <a:stretch>
            <a:fillRect/>
          </a:stretch>
        </p:blipFill>
        <p:spPr>
          <a:xfrm>
            <a:off x="1" y="5154286"/>
            <a:ext cx="5645674" cy="2348880"/>
          </a:xfrm>
          <a:prstGeom prst="rect">
            <a:avLst/>
          </a:prstGeom>
        </p:spPr>
      </p:pic>
      <p:sp>
        <p:nvSpPr>
          <p:cNvPr id="3" name="TextBox 2"/>
          <p:cNvSpPr txBox="1"/>
          <p:nvPr/>
        </p:nvSpPr>
        <p:spPr>
          <a:xfrm>
            <a:off x="251520" y="3212976"/>
            <a:ext cx="3544560" cy="1754326"/>
          </a:xfrm>
          <a:prstGeom prst="rect">
            <a:avLst/>
          </a:prstGeom>
          <a:noFill/>
        </p:spPr>
        <p:txBody>
          <a:bodyPr wrap="none" rtlCol="0">
            <a:spAutoFit/>
          </a:bodyPr>
          <a:lstStyle/>
          <a:p>
            <a:r>
              <a:rPr lang="en-US" dirty="0" smtClean="0">
                <a:solidFill>
                  <a:schemeClr val="accent1">
                    <a:lumMod val="75000"/>
                  </a:schemeClr>
                </a:solidFill>
              </a:rPr>
              <a:t>Population 1 183 387 inhabitants</a:t>
            </a:r>
            <a:endParaRPr lang="ru-RU" dirty="0" smtClean="0">
              <a:solidFill>
                <a:schemeClr val="accent1">
                  <a:lumMod val="75000"/>
                </a:schemeClr>
              </a:solidFill>
            </a:endParaRPr>
          </a:p>
          <a:p>
            <a:endParaRPr lang="ru-RU" dirty="0">
              <a:solidFill>
                <a:schemeClr val="accent1">
                  <a:lumMod val="75000"/>
                </a:schemeClr>
              </a:solidFill>
            </a:endParaRPr>
          </a:p>
          <a:p>
            <a:r>
              <a:rPr lang="en-US" dirty="0" smtClean="0">
                <a:solidFill>
                  <a:schemeClr val="accent1">
                    <a:lumMod val="75000"/>
                  </a:schemeClr>
                </a:solidFill>
              </a:rPr>
              <a:t>Business, scientific and cultural </a:t>
            </a:r>
          </a:p>
          <a:p>
            <a:r>
              <a:rPr lang="en-US" dirty="0" smtClean="0">
                <a:solidFill>
                  <a:schemeClr val="accent1">
                    <a:lumMod val="75000"/>
                  </a:schemeClr>
                </a:solidFill>
              </a:rPr>
              <a:t>center of the South Urals</a:t>
            </a:r>
            <a:endParaRPr lang="ru-RU" dirty="0" smtClean="0">
              <a:solidFill>
                <a:schemeClr val="accent1">
                  <a:lumMod val="75000"/>
                </a:schemeClr>
              </a:solidFill>
            </a:endParaRPr>
          </a:p>
          <a:p>
            <a:endParaRPr lang="ru-RU" dirty="0">
              <a:solidFill>
                <a:schemeClr val="accent1">
                  <a:lumMod val="75000"/>
                </a:schemeClr>
              </a:solidFill>
            </a:endParaRPr>
          </a:p>
          <a:p>
            <a:r>
              <a:rPr lang="en-US" dirty="0" smtClean="0">
                <a:solidFill>
                  <a:schemeClr val="accent1">
                    <a:lumMod val="75000"/>
                  </a:schemeClr>
                </a:solidFill>
              </a:rPr>
              <a:t>One of the well-designed cities</a:t>
            </a:r>
            <a:endParaRPr lang="ru-RU" dirty="0">
              <a:solidFill>
                <a:schemeClr val="accent1">
                  <a:lumMod val="75000"/>
                </a:schemeClr>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0221" y="1423720"/>
            <a:ext cx="165893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5675" y="996534"/>
            <a:ext cx="3523327"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815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C:\Users\User\Downloads\фон для презентации2.jpg"/>
          <p:cNvPicPr>
            <a:picLocks noChangeAspect="1" noChangeArrowheads="1"/>
          </p:cNvPicPr>
          <p:nvPr/>
        </p:nvPicPr>
        <p:blipFill>
          <a:blip r:embed="rId3" cstate="print"/>
          <a:srcRect/>
          <a:stretch>
            <a:fillRect/>
          </a:stretch>
        </p:blipFill>
        <p:spPr bwMode="auto">
          <a:xfrm>
            <a:off x="-76692" y="8247"/>
            <a:ext cx="9144000" cy="7559676"/>
          </a:xfrm>
          <a:prstGeom prst="rect">
            <a:avLst/>
          </a:prstGeom>
          <a:noFill/>
          <a:ln w="9525">
            <a:noFill/>
            <a:miter lim="800000"/>
            <a:headEnd/>
            <a:tailEnd/>
          </a:ln>
        </p:spPr>
      </p:pic>
      <p:sp>
        <p:nvSpPr>
          <p:cNvPr id="12291" name="Rectangle 3"/>
          <p:cNvSpPr txBox="1">
            <a:spLocks noChangeArrowheads="1"/>
          </p:cNvSpPr>
          <p:nvPr/>
        </p:nvSpPr>
        <p:spPr bwMode="auto">
          <a:xfrm>
            <a:off x="611188" y="3190875"/>
            <a:ext cx="4464868" cy="2541588"/>
          </a:xfrm>
          <a:prstGeom prst="rect">
            <a:avLst/>
          </a:prstGeom>
          <a:noFill/>
          <a:ln w="9525">
            <a:noFill/>
            <a:miter lim="800000"/>
            <a:headEnd/>
            <a:tailEnd/>
          </a:ln>
        </p:spPr>
        <p:txBody>
          <a:bodyPr/>
          <a:lstStyle/>
          <a:p>
            <a:pPr>
              <a:spcBef>
                <a:spcPct val="20000"/>
              </a:spcBef>
            </a:pPr>
            <a:endParaRPr lang="ru-RU" sz="2800" b="1" dirty="0">
              <a:solidFill>
                <a:srgbClr val="0070C0"/>
              </a:solidFill>
              <a:latin typeface="Calibri" pitchFamily="34" charset="0"/>
            </a:endParaRPr>
          </a:p>
        </p:txBody>
      </p:sp>
      <p:sp>
        <p:nvSpPr>
          <p:cNvPr id="12292" name="Rectangle 2"/>
          <p:cNvSpPr txBox="1">
            <a:spLocks noChangeArrowheads="1"/>
          </p:cNvSpPr>
          <p:nvPr/>
        </p:nvSpPr>
        <p:spPr bwMode="auto">
          <a:xfrm>
            <a:off x="207332" y="1052736"/>
            <a:ext cx="8229600" cy="756332"/>
          </a:xfrm>
          <a:prstGeom prst="rect">
            <a:avLst/>
          </a:prstGeom>
          <a:noFill/>
          <a:ln w="9525">
            <a:noFill/>
            <a:miter lim="800000"/>
            <a:headEnd/>
            <a:tailEnd/>
          </a:ln>
        </p:spPr>
        <p:txBody>
          <a:bodyPr anchor="ctr"/>
          <a:lstStyle/>
          <a:p>
            <a:pPr algn="ctr">
              <a:lnSpc>
                <a:spcPct val="140000"/>
              </a:lnSpc>
            </a:pPr>
            <a:endParaRPr lang="en-US" sz="4000" b="1" u="sng" dirty="0" smtClean="0">
              <a:solidFill>
                <a:srgbClr val="0070C0"/>
              </a:solidFill>
              <a:latin typeface="Calibri" pitchFamily="34" charset="0"/>
            </a:endParaRPr>
          </a:p>
          <a:p>
            <a:pPr algn="ctr">
              <a:lnSpc>
                <a:spcPct val="140000"/>
              </a:lnSpc>
            </a:pPr>
            <a:r>
              <a:rPr lang="en-US" sz="4000" b="1" u="sng" dirty="0" smtClean="0">
                <a:solidFill>
                  <a:schemeClr val="accent1">
                    <a:lumMod val="75000"/>
                  </a:schemeClr>
                </a:solidFill>
                <a:latin typeface="Calibri" pitchFamily="34" charset="0"/>
              </a:rPr>
              <a:t>Cultural life in Chelyabinsk</a:t>
            </a:r>
            <a:r>
              <a:rPr lang="ru-RU" sz="4000" dirty="0">
                <a:solidFill>
                  <a:srgbClr val="0070C0"/>
                </a:solidFill>
                <a:latin typeface="Calibri" pitchFamily="34" charset="0"/>
              </a:rPr>
              <a:t/>
            </a:r>
            <a:br>
              <a:rPr lang="ru-RU" sz="4000" dirty="0">
                <a:solidFill>
                  <a:srgbClr val="0070C0"/>
                </a:solidFill>
                <a:latin typeface="Calibri" pitchFamily="34" charset="0"/>
              </a:rPr>
            </a:br>
            <a:endParaRPr lang="ru-RU" sz="4000" dirty="0">
              <a:solidFill>
                <a:srgbClr val="0070C0"/>
              </a:solidFill>
              <a:latin typeface="Calibri"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4461669"/>
            <a:ext cx="4896544" cy="2725475"/>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42151"/>
            <a:ext cx="4322132" cy="2472829"/>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040" y="1841088"/>
            <a:ext cx="4135268" cy="2581620"/>
          </a:xfrm>
          <a:prstGeom prst="rect">
            <a:avLst/>
          </a:prstGeom>
        </p:spPr>
      </p:pic>
    </p:spTree>
    <p:extLst>
      <p:ext uri="{BB962C8B-B14F-4D97-AF65-F5344CB8AC3E}">
        <p14:creationId xmlns:p14="http://schemas.microsoft.com/office/powerpoint/2010/main" val="1869181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C:\Users\User\Downloads\фон для презентации2.jpg"/>
          <p:cNvPicPr>
            <a:picLocks noChangeAspect="1" noChangeArrowheads="1"/>
          </p:cNvPicPr>
          <p:nvPr/>
        </p:nvPicPr>
        <p:blipFill>
          <a:blip r:embed="rId2" cstate="print"/>
          <a:srcRect/>
          <a:stretch>
            <a:fillRect/>
          </a:stretch>
        </p:blipFill>
        <p:spPr bwMode="auto">
          <a:xfrm>
            <a:off x="0" y="-63500"/>
            <a:ext cx="9144000" cy="7559676"/>
          </a:xfrm>
          <a:prstGeom prst="rect">
            <a:avLst/>
          </a:prstGeom>
          <a:noFill/>
          <a:ln w="9525">
            <a:noFill/>
            <a:miter lim="800000"/>
            <a:headEnd/>
            <a:tailEnd/>
          </a:ln>
        </p:spPr>
      </p:pic>
      <p:sp>
        <p:nvSpPr>
          <p:cNvPr id="7171" name="TextBox 7"/>
          <p:cNvSpPr txBox="1">
            <a:spLocks noChangeArrowheads="1"/>
          </p:cNvSpPr>
          <p:nvPr/>
        </p:nvSpPr>
        <p:spPr bwMode="auto">
          <a:xfrm>
            <a:off x="251520" y="1125538"/>
            <a:ext cx="8892480" cy="1015663"/>
          </a:xfrm>
          <a:prstGeom prst="rect">
            <a:avLst/>
          </a:prstGeom>
          <a:noFill/>
          <a:ln w="9525">
            <a:noFill/>
            <a:miter lim="800000"/>
            <a:headEnd/>
            <a:tailEnd/>
          </a:ln>
        </p:spPr>
        <p:txBody>
          <a:bodyPr wrap="square">
            <a:spAutoFit/>
          </a:bodyPr>
          <a:lstStyle/>
          <a:p>
            <a:r>
              <a:rPr lang="ru-RU" sz="3200" b="1" dirty="0">
                <a:solidFill>
                  <a:srgbClr val="0070C0"/>
                </a:solidFill>
                <a:latin typeface="Calibri" pitchFamily="34" charset="0"/>
              </a:rPr>
              <a:t>    </a:t>
            </a:r>
            <a:r>
              <a:rPr lang="en-US" sz="3200" b="1" dirty="0" smtClean="0">
                <a:solidFill>
                  <a:srgbClr val="0070C0"/>
                </a:solidFill>
                <a:latin typeface="Calibri" pitchFamily="34" charset="0"/>
              </a:rPr>
              <a:t>        </a:t>
            </a:r>
            <a:r>
              <a:rPr lang="en-US" sz="2800" b="1" u="sng" dirty="0" smtClean="0">
                <a:solidFill>
                  <a:schemeClr val="accent1">
                    <a:lumMod val="75000"/>
                  </a:schemeClr>
                </a:solidFill>
              </a:rPr>
              <a:t>Branch </a:t>
            </a:r>
            <a:r>
              <a:rPr lang="en-US" sz="2800" b="1" u="sng" dirty="0">
                <a:solidFill>
                  <a:schemeClr val="accent1">
                    <a:lumMod val="75000"/>
                  </a:schemeClr>
                </a:solidFill>
              </a:rPr>
              <a:t>structure of industrial production</a:t>
            </a:r>
            <a:br>
              <a:rPr lang="en-US" sz="2800" b="1" u="sng" dirty="0">
                <a:solidFill>
                  <a:schemeClr val="accent1">
                    <a:lumMod val="75000"/>
                  </a:schemeClr>
                </a:solidFill>
              </a:rPr>
            </a:br>
            <a:r>
              <a:rPr lang="en-US" sz="2800" b="1" u="sng" dirty="0">
                <a:solidFill>
                  <a:schemeClr val="accent1">
                    <a:lumMod val="75000"/>
                  </a:schemeClr>
                </a:solidFill>
              </a:rPr>
              <a:t>in Chelyabinsk region</a:t>
            </a:r>
            <a:endParaRPr lang="ru-RU" sz="2800" b="1" dirty="0">
              <a:solidFill>
                <a:schemeClr val="accent1">
                  <a:lumMod val="75000"/>
                </a:schemeClr>
              </a:solidFill>
              <a:latin typeface="Calibri"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236" y="4077072"/>
            <a:ext cx="3407964" cy="1919538"/>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0" y="5329099"/>
            <a:ext cx="3598831" cy="2008211"/>
          </a:xfrm>
          <a:prstGeom prst="rect">
            <a:avLst/>
          </a:prstGeom>
        </p:spPr>
      </p:pic>
      <p:sp>
        <p:nvSpPr>
          <p:cNvPr id="7" name="TextBox 6"/>
          <p:cNvSpPr txBox="1"/>
          <p:nvPr/>
        </p:nvSpPr>
        <p:spPr>
          <a:xfrm>
            <a:off x="219548" y="2276872"/>
            <a:ext cx="4824536" cy="3293209"/>
          </a:xfrm>
          <a:prstGeom prst="rect">
            <a:avLst/>
          </a:prstGeom>
          <a:noFill/>
        </p:spPr>
        <p:txBody>
          <a:bodyPr wrap="square" rtlCol="0">
            <a:spAutoFit/>
          </a:bodyPr>
          <a:lstStyle/>
          <a:p>
            <a:pPr eaLnBrk="1" hangingPunct="1">
              <a:defRPr/>
            </a:pPr>
            <a:r>
              <a:rPr lang="en-US" b="1" dirty="0">
                <a:solidFill>
                  <a:schemeClr val="accent1">
                    <a:lumMod val="75000"/>
                  </a:schemeClr>
                </a:solidFill>
                <a:latin typeface="+mn-lt"/>
              </a:rPr>
              <a:t>F</a:t>
            </a:r>
            <a:r>
              <a:rPr lang="de-DE" b="1" dirty="0" err="1">
                <a:solidFill>
                  <a:schemeClr val="accent1">
                    <a:lumMod val="75000"/>
                  </a:schemeClr>
                </a:solidFill>
                <a:latin typeface="+mn-lt"/>
              </a:rPr>
              <a:t>errous</a:t>
            </a:r>
            <a:r>
              <a:rPr lang="de-DE" b="1" dirty="0">
                <a:solidFill>
                  <a:schemeClr val="accent1">
                    <a:lumMod val="75000"/>
                  </a:schemeClr>
                </a:solidFill>
                <a:latin typeface="+mn-lt"/>
              </a:rPr>
              <a:t> </a:t>
            </a:r>
            <a:r>
              <a:rPr lang="de-DE" b="1" dirty="0" err="1">
                <a:solidFill>
                  <a:schemeClr val="accent1">
                    <a:lumMod val="75000"/>
                  </a:schemeClr>
                </a:solidFill>
                <a:latin typeface="+mn-lt"/>
              </a:rPr>
              <a:t>metallurgy</a:t>
            </a:r>
            <a:r>
              <a:rPr lang="ru-RU" b="1" dirty="0">
                <a:solidFill>
                  <a:schemeClr val="accent1">
                    <a:lumMod val="75000"/>
                  </a:schemeClr>
                </a:solidFill>
                <a:latin typeface="+mn-lt"/>
              </a:rPr>
              <a:t> - 53%</a:t>
            </a:r>
          </a:p>
          <a:p>
            <a:pPr eaLnBrk="1" hangingPunct="1">
              <a:defRPr/>
            </a:pPr>
            <a:r>
              <a:rPr lang="de-DE" b="1" dirty="0" err="1">
                <a:solidFill>
                  <a:schemeClr val="accent1">
                    <a:lumMod val="75000"/>
                  </a:schemeClr>
                </a:solidFill>
                <a:latin typeface="+mn-lt"/>
              </a:rPr>
              <a:t>Mechanical</a:t>
            </a:r>
            <a:r>
              <a:rPr lang="de-DE" b="1" dirty="0">
                <a:solidFill>
                  <a:schemeClr val="accent1">
                    <a:lumMod val="75000"/>
                  </a:schemeClr>
                </a:solidFill>
                <a:latin typeface="+mn-lt"/>
              </a:rPr>
              <a:t> </a:t>
            </a:r>
            <a:r>
              <a:rPr lang="de-DE" b="1" dirty="0" err="1">
                <a:solidFill>
                  <a:schemeClr val="accent1">
                    <a:lumMod val="75000"/>
                  </a:schemeClr>
                </a:solidFill>
                <a:latin typeface="+mn-lt"/>
              </a:rPr>
              <a:t>engineering</a:t>
            </a:r>
            <a:r>
              <a:rPr lang="ru-RU" b="1" dirty="0">
                <a:solidFill>
                  <a:schemeClr val="accent1">
                    <a:lumMod val="75000"/>
                  </a:schemeClr>
                </a:solidFill>
                <a:latin typeface="+mn-lt"/>
              </a:rPr>
              <a:t> </a:t>
            </a:r>
            <a:r>
              <a:rPr lang="en-US" b="1" dirty="0">
                <a:solidFill>
                  <a:schemeClr val="accent1">
                    <a:lumMod val="75000"/>
                  </a:schemeClr>
                </a:solidFill>
                <a:latin typeface="+mn-lt"/>
              </a:rPr>
              <a:t>and</a:t>
            </a:r>
            <a:r>
              <a:rPr lang="ru-RU" b="1" dirty="0">
                <a:solidFill>
                  <a:schemeClr val="accent1">
                    <a:lumMod val="75000"/>
                  </a:schemeClr>
                </a:solidFill>
                <a:latin typeface="+mn-lt"/>
              </a:rPr>
              <a:t> </a:t>
            </a:r>
            <a:r>
              <a:rPr lang="en-US" b="1" dirty="0">
                <a:solidFill>
                  <a:schemeClr val="accent1">
                    <a:lumMod val="75000"/>
                  </a:schemeClr>
                </a:solidFill>
                <a:latin typeface="+mn-lt"/>
              </a:rPr>
              <a:t>metal processing</a:t>
            </a:r>
            <a:r>
              <a:rPr lang="ru-RU" b="1" dirty="0">
                <a:solidFill>
                  <a:schemeClr val="accent1">
                    <a:lumMod val="75000"/>
                  </a:schemeClr>
                </a:solidFill>
                <a:latin typeface="+mn-lt"/>
              </a:rPr>
              <a:t> - 17%</a:t>
            </a:r>
          </a:p>
          <a:p>
            <a:pPr eaLnBrk="1" hangingPunct="1">
              <a:defRPr/>
            </a:pPr>
            <a:r>
              <a:rPr lang="de-DE" b="1" dirty="0" err="1">
                <a:solidFill>
                  <a:schemeClr val="accent1">
                    <a:lumMod val="75000"/>
                  </a:schemeClr>
                </a:solidFill>
                <a:latin typeface="+mn-lt"/>
              </a:rPr>
              <a:t>Electric</a:t>
            </a:r>
            <a:r>
              <a:rPr lang="de-DE" b="1" dirty="0">
                <a:solidFill>
                  <a:schemeClr val="accent1">
                    <a:lumMod val="75000"/>
                  </a:schemeClr>
                </a:solidFill>
                <a:latin typeface="+mn-lt"/>
              </a:rPr>
              <a:t> power </a:t>
            </a:r>
            <a:r>
              <a:rPr lang="de-DE" b="1" dirty="0" err="1">
                <a:solidFill>
                  <a:schemeClr val="accent1">
                    <a:lumMod val="75000"/>
                  </a:schemeClr>
                </a:solidFill>
                <a:latin typeface="+mn-lt"/>
              </a:rPr>
              <a:t>engineering</a:t>
            </a:r>
            <a:r>
              <a:rPr lang="ru-RU" b="1" dirty="0">
                <a:solidFill>
                  <a:schemeClr val="accent1">
                    <a:lumMod val="75000"/>
                  </a:schemeClr>
                </a:solidFill>
                <a:latin typeface="+mn-lt"/>
              </a:rPr>
              <a:t> - 9%</a:t>
            </a:r>
          </a:p>
          <a:p>
            <a:pPr eaLnBrk="1" hangingPunct="1">
              <a:defRPr/>
            </a:pPr>
            <a:r>
              <a:rPr lang="de-DE" b="1" dirty="0" err="1">
                <a:solidFill>
                  <a:schemeClr val="accent1">
                    <a:lumMod val="75000"/>
                  </a:schemeClr>
                </a:solidFill>
                <a:latin typeface="+mn-lt"/>
              </a:rPr>
              <a:t>Nonferrous</a:t>
            </a:r>
            <a:r>
              <a:rPr lang="de-DE" b="1" dirty="0">
                <a:solidFill>
                  <a:schemeClr val="accent1">
                    <a:lumMod val="75000"/>
                  </a:schemeClr>
                </a:solidFill>
                <a:latin typeface="+mn-lt"/>
              </a:rPr>
              <a:t> </a:t>
            </a:r>
            <a:r>
              <a:rPr lang="de-DE" b="1" dirty="0" err="1">
                <a:solidFill>
                  <a:schemeClr val="accent1">
                    <a:lumMod val="75000"/>
                  </a:schemeClr>
                </a:solidFill>
                <a:latin typeface="+mn-lt"/>
              </a:rPr>
              <a:t>metallurgy</a:t>
            </a:r>
            <a:r>
              <a:rPr lang="ru-RU" b="1" dirty="0">
                <a:solidFill>
                  <a:schemeClr val="accent1">
                    <a:lumMod val="75000"/>
                  </a:schemeClr>
                </a:solidFill>
                <a:latin typeface="+mn-lt"/>
              </a:rPr>
              <a:t> - 7%</a:t>
            </a:r>
          </a:p>
          <a:p>
            <a:pPr eaLnBrk="1" hangingPunct="1">
              <a:defRPr/>
            </a:pPr>
            <a:r>
              <a:rPr lang="en-US" b="1" dirty="0">
                <a:solidFill>
                  <a:schemeClr val="accent1">
                    <a:lumMod val="75000"/>
                  </a:schemeClr>
                </a:solidFill>
                <a:latin typeface="+mn-lt"/>
              </a:rPr>
              <a:t>C</a:t>
            </a:r>
            <a:r>
              <a:rPr lang="de-DE" b="1" dirty="0" err="1">
                <a:solidFill>
                  <a:schemeClr val="accent1">
                    <a:lumMod val="75000"/>
                  </a:schemeClr>
                </a:solidFill>
                <a:latin typeface="+mn-lt"/>
              </a:rPr>
              <a:t>onstructional</a:t>
            </a:r>
            <a:r>
              <a:rPr lang="de-DE" b="1" dirty="0">
                <a:solidFill>
                  <a:schemeClr val="accent1">
                    <a:lumMod val="75000"/>
                  </a:schemeClr>
                </a:solidFill>
                <a:latin typeface="+mn-lt"/>
              </a:rPr>
              <a:t> </a:t>
            </a:r>
            <a:r>
              <a:rPr lang="de-DE" b="1" dirty="0" err="1">
                <a:solidFill>
                  <a:schemeClr val="accent1">
                    <a:lumMod val="75000"/>
                  </a:schemeClr>
                </a:solidFill>
                <a:latin typeface="+mn-lt"/>
              </a:rPr>
              <a:t>materials</a:t>
            </a:r>
            <a:r>
              <a:rPr lang="de-DE" b="1" dirty="0">
                <a:solidFill>
                  <a:schemeClr val="accent1">
                    <a:lumMod val="75000"/>
                  </a:schemeClr>
                </a:solidFill>
                <a:latin typeface="+mn-lt"/>
              </a:rPr>
              <a:t> </a:t>
            </a:r>
            <a:r>
              <a:rPr lang="de-DE" b="1" dirty="0" err="1">
                <a:solidFill>
                  <a:schemeClr val="accent1">
                    <a:lumMod val="75000"/>
                  </a:schemeClr>
                </a:solidFill>
                <a:latin typeface="+mn-lt"/>
              </a:rPr>
              <a:t>industry</a:t>
            </a:r>
            <a:r>
              <a:rPr lang="de-DE" b="1" dirty="0">
                <a:solidFill>
                  <a:schemeClr val="accent1">
                    <a:lumMod val="75000"/>
                  </a:schemeClr>
                </a:solidFill>
                <a:latin typeface="+mn-lt"/>
              </a:rPr>
              <a:t> </a:t>
            </a:r>
            <a:r>
              <a:rPr lang="ru-RU" b="1" dirty="0">
                <a:solidFill>
                  <a:schemeClr val="accent1">
                    <a:lumMod val="75000"/>
                  </a:schemeClr>
                </a:solidFill>
                <a:latin typeface="+mn-lt"/>
              </a:rPr>
              <a:t>- 3%</a:t>
            </a:r>
          </a:p>
          <a:p>
            <a:pPr eaLnBrk="1" hangingPunct="1">
              <a:defRPr/>
            </a:pPr>
            <a:r>
              <a:rPr lang="en-US" b="1" dirty="0">
                <a:solidFill>
                  <a:schemeClr val="accent1">
                    <a:lumMod val="75000"/>
                  </a:schemeClr>
                </a:solidFill>
                <a:latin typeface="+mn-lt"/>
              </a:rPr>
              <a:t>Food industry </a:t>
            </a:r>
            <a:r>
              <a:rPr lang="ru-RU" b="1" dirty="0">
                <a:solidFill>
                  <a:schemeClr val="accent1">
                    <a:lumMod val="75000"/>
                  </a:schemeClr>
                </a:solidFill>
                <a:latin typeface="+mn-lt"/>
              </a:rPr>
              <a:t>- 5%</a:t>
            </a:r>
          </a:p>
          <a:p>
            <a:pPr eaLnBrk="1" hangingPunct="1">
              <a:defRPr/>
            </a:pPr>
            <a:r>
              <a:rPr lang="en-US" b="1" dirty="0">
                <a:solidFill>
                  <a:schemeClr val="accent1">
                    <a:lumMod val="75000"/>
                  </a:schemeClr>
                </a:solidFill>
                <a:latin typeface="+mn-lt"/>
              </a:rPr>
              <a:t>Other</a:t>
            </a:r>
            <a:r>
              <a:rPr lang="ru-RU" b="1" dirty="0">
                <a:solidFill>
                  <a:schemeClr val="accent1">
                    <a:lumMod val="75000"/>
                  </a:schemeClr>
                </a:solidFill>
                <a:latin typeface="+mn-lt"/>
              </a:rPr>
              <a:t> - 6%</a:t>
            </a:r>
          </a:p>
          <a:p>
            <a:endParaRPr lang="en-US" sz="2800" dirty="0" smtClean="0">
              <a:solidFill>
                <a:srgbClr val="0070C0"/>
              </a:solidFill>
              <a:latin typeface="+mn-lt"/>
            </a:endParaRPr>
          </a:p>
          <a:p>
            <a:endParaRPr lang="en-US" dirty="0" smtClean="0"/>
          </a:p>
          <a:p>
            <a:endParaRPr lang="ru-RU" dirty="0"/>
          </a:p>
        </p:txBody>
      </p:sp>
      <p:pic>
        <p:nvPicPr>
          <p:cNvPr id="12" name="Picture 2" descr="D:\Ирак\mmk_2_0.jpg"/>
          <p:cNvPicPr>
            <a:picLocks noChangeAspect="1" noChangeArrowheads="1"/>
          </p:cNvPicPr>
          <p:nvPr/>
        </p:nvPicPr>
        <p:blipFill>
          <a:blip r:embed="rId5" cstate="print"/>
          <a:srcRect/>
          <a:stretch>
            <a:fillRect/>
          </a:stretch>
        </p:blipFill>
        <p:spPr bwMode="auto">
          <a:xfrm>
            <a:off x="6372200" y="1740870"/>
            <a:ext cx="2650103" cy="3950936"/>
          </a:xfrm>
          <a:prstGeom prst="rect">
            <a:avLst/>
          </a:prstGeom>
          <a:noFill/>
          <a:ln w="9525">
            <a:noFill/>
            <a:miter lim="800000"/>
            <a:headEnd/>
            <a:tailEnd/>
          </a:ln>
        </p:spPr>
      </p:pic>
    </p:spTree>
    <p:extLst>
      <p:ext uri="{BB962C8B-B14F-4D97-AF65-F5344CB8AC3E}">
        <p14:creationId xmlns:p14="http://schemas.microsoft.com/office/powerpoint/2010/main" val="2882721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C:\Users\User\Downloads\фон для презентации2.jpg"/>
          <p:cNvPicPr>
            <a:picLocks noChangeAspect="1" noChangeArrowheads="1"/>
          </p:cNvPicPr>
          <p:nvPr/>
        </p:nvPicPr>
        <p:blipFill>
          <a:blip r:embed="rId2" cstate="print"/>
          <a:srcRect/>
          <a:stretch>
            <a:fillRect/>
          </a:stretch>
        </p:blipFill>
        <p:spPr bwMode="auto">
          <a:xfrm>
            <a:off x="0" y="-49213"/>
            <a:ext cx="9144000" cy="7559676"/>
          </a:xfrm>
          <a:prstGeom prst="rect">
            <a:avLst/>
          </a:prstGeom>
          <a:noFill/>
          <a:ln w="9525">
            <a:noFill/>
            <a:miter lim="800000"/>
            <a:headEnd/>
            <a:tailEnd/>
          </a:ln>
        </p:spPr>
      </p:pic>
      <p:sp>
        <p:nvSpPr>
          <p:cNvPr id="9222" name="Rectangle 3"/>
          <p:cNvSpPr txBox="1">
            <a:spLocks noChangeArrowheads="1"/>
          </p:cNvSpPr>
          <p:nvPr/>
        </p:nvSpPr>
        <p:spPr bwMode="auto">
          <a:xfrm>
            <a:off x="641350" y="2255838"/>
            <a:ext cx="8229600" cy="2541587"/>
          </a:xfrm>
          <a:prstGeom prst="rect">
            <a:avLst/>
          </a:prstGeom>
          <a:noFill/>
          <a:ln>
            <a:noFill/>
          </a:ln>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Font typeface="Arial" charset="0"/>
              <a:buChar char="•"/>
              <a:defRPr/>
            </a:pPr>
            <a:r>
              <a:rPr lang="en-US" sz="2600" b="1" dirty="0">
                <a:solidFill>
                  <a:schemeClr val="accent1">
                    <a:lumMod val="75000"/>
                  </a:schemeClr>
                </a:solidFill>
                <a:latin typeface="Calibri" pitchFamily="34" charset="0"/>
              </a:rPr>
              <a:t>Region power base is represented by a few </a:t>
            </a:r>
            <a:r>
              <a:rPr lang="en-US" sz="2600" b="1" u="sng" dirty="0">
                <a:solidFill>
                  <a:schemeClr val="accent1">
                    <a:lumMod val="75000"/>
                  </a:schemeClr>
                </a:solidFill>
                <a:latin typeface="Calibri" pitchFamily="34" charset="0"/>
              </a:rPr>
              <a:t>powerful thermal power plants</a:t>
            </a:r>
            <a:r>
              <a:rPr lang="en-US" sz="2600" b="1" dirty="0">
                <a:solidFill>
                  <a:schemeClr val="accent1">
                    <a:lumMod val="75000"/>
                  </a:schemeClr>
                </a:solidFill>
                <a:latin typeface="Calibri" pitchFamily="34" charset="0"/>
              </a:rPr>
              <a:t>.</a:t>
            </a:r>
          </a:p>
          <a:p>
            <a:pPr eaLnBrk="1" hangingPunct="1">
              <a:spcBef>
                <a:spcPct val="20000"/>
              </a:spcBef>
              <a:buFont typeface="Arial" charset="0"/>
              <a:buChar char="•"/>
              <a:defRPr/>
            </a:pPr>
            <a:r>
              <a:rPr lang="en-US" sz="2600" dirty="0" smtClean="0">
                <a:solidFill>
                  <a:schemeClr val="accent1">
                    <a:lumMod val="75000"/>
                  </a:schemeClr>
                </a:solidFill>
                <a:latin typeface="Calibri" pitchFamily="34" charset="0"/>
              </a:rPr>
              <a:t>The </a:t>
            </a:r>
            <a:r>
              <a:rPr lang="en-US" sz="2600" u="sng" dirty="0" smtClean="0">
                <a:solidFill>
                  <a:schemeClr val="accent1">
                    <a:lumMod val="75000"/>
                  </a:schemeClr>
                </a:solidFill>
                <a:latin typeface="Calibri" pitchFamily="34" charset="0"/>
              </a:rPr>
              <a:t>Mechanical engineering </a:t>
            </a:r>
            <a:r>
              <a:rPr lang="en-US" sz="2600" dirty="0" smtClean="0">
                <a:solidFill>
                  <a:schemeClr val="accent1">
                    <a:lumMod val="75000"/>
                  </a:schemeClr>
                </a:solidFill>
                <a:latin typeface="Calibri" pitchFamily="34" charset="0"/>
              </a:rPr>
              <a:t>is one of the priority industries of the Chelyabinsk region. Engineering plants produce more than 12% of industrial output. </a:t>
            </a:r>
            <a:endParaRPr lang="ru-RU" sz="2600" dirty="0" smtClean="0">
              <a:solidFill>
                <a:schemeClr val="accent1">
                  <a:lumMod val="75000"/>
                </a:schemeClr>
              </a:solidFill>
              <a:latin typeface="Calibri" pitchFamily="34" charset="0"/>
            </a:endParaRPr>
          </a:p>
          <a:p>
            <a:pPr eaLnBrk="1" hangingPunct="1">
              <a:spcBef>
                <a:spcPct val="20000"/>
              </a:spcBef>
              <a:buFont typeface="Arial" charset="0"/>
              <a:buChar char="•"/>
              <a:defRPr/>
            </a:pPr>
            <a:r>
              <a:rPr lang="en-US" sz="2600" dirty="0" smtClean="0">
                <a:solidFill>
                  <a:schemeClr val="accent1">
                    <a:lumMod val="75000"/>
                  </a:schemeClr>
                </a:solidFill>
                <a:latin typeface="Calibri" pitchFamily="34" charset="0"/>
              </a:rPr>
              <a:t>In Russia the Chelyabinsk Region occupies: </a:t>
            </a:r>
          </a:p>
          <a:p>
            <a:pPr marL="0" indent="0" eaLnBrk="1" hangingPunct="1">
              <a:spcBef>
                <a:spcPct val="20000"/>
              </a:spcBef>
              <a:defRPr/>
            </a:pPr>
            <a:r>
              <a:rPr lang="en-US" sz="2600" dirty="0" smtClean="0">
                <a:solidFill>
                  <a:schemeClr val="accent1">
                    <a:lumMod val="75000"/>
                  </a:schemeClr>
                </a:solidFill>
                <a:latin typeface="Calibri" pitchFamily="34" charset="0"/>
              </a:rPr>
              <a:t>	- 4th place in the volume of industrial production,</a:t>
            </a:r>
          </a:p>
          <a:p>
            <a:pPr marL="0" indent="0" eaLnBrk="1" hangingPunct="1">
              <a:spcBef>
                <a:spcPct val="20000"/>
              </a:spcBef>
              <a:defRPr/>
            </a:pPr>
            <a:r>
              <a:rPr lang="en-US" sz="2600" dirty="0" smtClean="0">
                <a:solidFill>
                  <a:schemeClr val="accent1">
                    <a:lumMod val="75000"/>
                  </a:schemeClr>
                </a:solidFill>
                <a:latin typeface="Calibri" pitchFamily="34" charset="0"/>
              </a:rPr>
              <a:t>	- 9th place in building.</a:t>
            </a:r>
          </a:p>
        </p:txBody>
      </p:sp>
      <p:sp>
        <p:nvSpPr>
          <p:cNvPr id="11268" name="Rectangle 2"/>
          <p:cNvSpPr txBox="1">
            <a:spLocks noChangeArrowheads="1"/>
          </p:cNvSpPr>
          <p:nvPr/>
        </p:nvSpPr>
        <p:spPr bwMode="auto">
          <a:xfrm>
            <a:off x="611188" y="908050"/>
            <a:ext cx="8229600" cy="1368425"/>
          </a:xfrm>
          <a:prstGeom prst="rect">
            <a:avLst/>
          </a:prstGeom>
          <a:noFill/>
          <a:ln w="9525">
            <a:noFill/>
            <a:miter lim="800000"/>
            <a:headEnd/>
            <a:tailEnd/>
          </a:ln>
        </p:spPr>
        <p:txBody>
          <a:bodyPr anchor="ctr"/>
          <a:lstStyle/>
          <a:p>
            <a:pPr algn="ctr">
              <a:lnSpc>
                <a:spcPct val="140000"/>
              </a:lnSpc>
            </a:pPr>
            <a:r>
              <a:rPr lang="en-US" sz="2700" b="1" u="sng" dirty="0">
                <a:solidFill>
                  <a:schemeClr val="accent1">
                    <a:lumMod val="75000"/>
                  </a:schemeClr>
                </a:solidFill>
                <a:latin typeface="Calibri" pitchFamily="34" charset="0"/>
              </a:rPr>
              <a:t>CHELYABINSK REGION ECONOMY</a:t>
            </a:r>
            <a:endParaRPr lang="ru-RU" sz="2700" b="1" u="sng" dirty="0">
              <a:solidFill>
                <a:schemeClr val="accent1">
                  <a:lumMod val="75000"/>
                </a:schemeClr>
              </a:solidFill>
              <a:latin typeface="Calibri" pitchFamily="34" charset="0"/>
            </a:endParaRPr>
          </a:p>
        </p:txBody>
      </p:sp>
    </p:spTree>
    <p:extLst>
      <p:ext uri="{BB962C8B-B14F-4D97-AF65-F5344CB8AC3E}">
        <p14:creationId xmlns:p14="http://schemas.microsoft.com/office/powerpoint/2010/main" val="40522553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C:\Users\User\Downloads\фон для презентации2.jpg"/>
          <p:cNvPicPr>
            <a:picLocks noChangeAspect="1" noChangeArrowheads="1"/>
          </p:cNvPicPr>
          <p:nvPr/>
        </p:nvPicPr>
        <p:blipFill>
          <a:blip r:embed="rId2" cstate="print"/>
          <a:srcRect/>
          <a:stretch>
            <a:fillRect/>
          </a:stretch>
        </p:blipFill>
        <p:spPr bwMode="auto">
          <a:xfrm>
            <a:off x="0" y="-49213"/>
            <a:ext cx="9144000" cy="7559676"/>
          </a:xfrm>
          <a:prstGeom prst="rect">
            <a:avLst/>
          </a:prstGeom>
          <a:noFill/>
          <a:ln w="9525">
            <a:noFill/>
            <a:miter lim="800000"/>
            <a:headEnd/>
            <a:tailEnd/>
          </a:ln>
        </p:spPr>
      </p:pic>
      <p:sp>
        <p:nvSpPr>
          <p:cNvPr id="8195" name="TextBox 8"/>
          <p:cNvSpPr txBox="1">
            <a:spLocks noChangeArrowheads="1"/>
          </p:cNvSpPr>
          <p:nvPr/>
        </p:nvSpPr>
        <p:spPr bwMode="auto">
          <a:xfrm>
            <a:off x="1403648" y="1387316"/>
            <a:ext cx="3168352" cy="1200329"/>
          </a:xfrm>
          <a:prstGeom prst="rect">
            <a:avLst/>
          </a:prstGeom>
          <a:noFill/>
          <a:ln w="9525">
            <a:noFill/>
            <a:miter lim="800000"/>
            <a:headEnd/>
            <a:tailEnd/>
          </a:ln>
        </p:spPr>
        <p:txBody>
          <a:bodyPr wrap="square">
            <a:spAutoFit/>
          </a:bodyPr>
          <a:lstStyle/>
          <a:p>
            <a:pPr algn="ctr"/>
            <a:r>
              <a:rPr lang="en-US" sz="2400" b="1" dirty="0" smtClean="0">
                <a:solidFill>
                  <a:schemeClr val="accent1">
                    <a:lumMod val="75000"/>
                  </a:schemeClr>
                </a:solidFill>
                <a:latin typeface="Calibri" pitchFamily="34" charset="0"/>
              </a:rPr>
              <a:t>Combination of Nature </a:t>
            </a:r>
          </a:p>
          <a:p>
            <a:pPr algn="ctr"/>
            <a:r>
              <a:rPr lang="en-US" sz="2400" b="1" dirty="0" smtClean="0">
                <a:solidFill>
                  <a:schemeClr val="accent1">
                    <a:lumMod val="75000"/>
                  </a:schemeClr>
                </a:solidFill>
                <a:latin typeface="Calibri" pitchFamily="34" charset="0"/>
              </a:rPr>
              <a:t>&amp;  </a:t>
            </a:r>
          </a:p>
          <a:p>
            <a:pPr algn="ctr"/>
            <a:r>
              <a:rPr lang="en-US" sz="2400" b="1" dirty="0" smtClean="0">
                <a:solidFill>
                  <a:schemeClr val="accent1">
                    <a:lumMod val="75000"/>
                  </a:schemeClr>
                </a:solidFill>
                <a:latin typeface="Calibri" pitchFamily="34" charset="0"/>
              </a:rPr>
              <a:t>Science</a:t>
            </a:r>
            <a:endParaRPr lang="en-US" sz="2400" b="1" dirty="0">
              <a:solidFill>
                <a:schemeClr val="accent1">
                  <a:lumMod val="75000"/>
                </a:schemeClr>
              </a:solidFill>
            </a:endParaRPr>
          </a:p>
        </p:txBody>
      </p:sp>
      <p:sp>
        <p:nvSpPr>
          <p:cNvPr id="8198" name="TextBox 8"/>
          <p:cNvSpPr txBox="1">
            <a:spLocks noChangeArrowheads="1"/>
          </p:cNvSpPr>
          <p:nvPr/>
        </p:nvSpPr>
        <p:spPr bwMode="auto">
          <a:xfrm>
            <a:off x="6300788" y="4627563"/>
            <a:ext cx="3527425" cy="457200"/>
          </a:xfrm>
          <a:prstGeom prst="rect">
            <a:avLst/>
          </a:prstGeom>
          <a:noFill/>
          <a:ln w="9525">
            <a:noFill/>
            <a:miter lim="800000"/>
            <a:headEnd/>
            <a:tailEnd/>
          </a:ln>
        </p:spPr>
        <p:txBody>
          <a:bodyPr>
            <a:spAutoFit/>
          </a:bodyPr>
          <a:lstStyle/>
          <a:p>
            <a:endParaRPr lang="ru-RU" sz="2400" b="1" dirty="0">
              <a:solidFill>
                <a:srgbClr val="0070C0"/>
              </a:solidFill>
              <a:latin typeface="Calibri" pitchFamily="34" charset="0"/>
            </a:endParaRPr>
          </a:p>
        </p:txBody>
      </p:sp>
      <p:sp>
        <p:nvSpPr>
          <p:cNvPr id="8199" name="TextBox 8"/>
          <p:cNvSpPr txBox="1">
            <a:spLocks noChangeArrowheads="1"/>
          </p:cNvSpPr>
          <p:nvPr/>
        </p:nvSpPr>
        <p:spPr bwMode="auto">
          <a:xfrm>
            <a:off x="6445250" y="5445125"/>
            <a:ext cx="3527425" cy="461665"/>
          </a:xfrm>
          <a:prstGeom prst="rect">
            <a:avLst/>
          </a:prstGeom>
          <a:noFill/>
          <a:ln w="9525">
            <a:noFill/>
            <a:miter lim="800000"/>
            <a:headEnd/>
            <a:tailEnd/>
          </a:ln>
        </p:spPr>
        <p:txBody>
          <a:bodyPr>
            <a:spAutoFit/>
          </a:bodyPr>
          <a:lstStyle/>
          <a:p>
            <a:endParaRPr lang="ru-RU" sz="2400" b="1" dirty="0">
              <a:solidFill>
                <a:srgbClr val="0070C0"/>
              </a:solidFill>
              <a:latin typeface="Calibri" pitchFamily="34"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67653"/>
            <a:ext cx="4448392" cy="2316290"/>
          </a:xfrm>
          <a:prstGeom prst="rect">
            <a:avLst/>
          </a:prstGeom>
        </p:spPr>
      </p:pic>
      <p:sp>
        <p:nvSpPr>
          <p:cNvPr id="5" name="TextBox 4"/>
          <p:cNvSpPr txBox="1"/>
          <p:nvPr/>
        </p:nvSpPr>
        <p:spPr>
          <a:xfrm>
            <a:off x="0" y="3212976"/>
            <a:ext cx="4695608" cy="1938992"/>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smtClean="0">
                <a:solidFill>
                  <a:schemeClr val="accent1">
                    <a:lumMod val="75000"/>
                  </a:schemeClr>
                </a:solidFill>
                <a:latin typeface="Calibri" pitchFamily="34" charset="0"/>
              </a:rPr>
              <a:t>More than 3 500 lakes in the region</a:t>
            </a:r>
          </a:p>
          <a:p>
            <a:pPr marL="342900" indent="-342900">
              <a:buFont typeface="Wingdings" panose="05000000000000000000" pitchFamily="2" charset="2"/>
              <a:buChar char="Ø"/>
            </a:pPr>
            <a:r>
              <a:rPr lang="en-US" sz="2400" b="1" dirty="0" smtClean="0">
                <a:solidFill>
                  <a:schemeClr val="accent1">
                    <a:lumMod val="75000"/>
                  </a:schemeClr>
                </a:solidFill>
                <a:latin typeface="Calibri" pitchFamily="34" charset="0"/>
              </a:rPr>
              <a:t>More than 200 </a:t>
            </a:r>
            <a:r>
              <a:rPr lang="en-US" sz="2400" b="1" dirty="0" err="1" smtClean="0">
                <a:solidFill>
                  <a:schemeClr val="accent1">
                    <a:lumMod val="75000"/>
                  </a:schemeClr>
                </a:solidFill>
                <a:latin typeface="Calibri" pitchFamily="34" charset="0"/>
              </a:rPr>
              <a:t>hectars</a:t>
            </a:r>
            <a:r>
              <a:rPr lang="en-US" sz="2400" b="1" dirty="0" smtClean="0">
                <a:solidFill>
                  <a:schemeClr val="accent1">
                    <a:lumMod val="75000"/>
                  </a:schemeClr>
                </a:solidFill>
                <a:latin typeface="Calibri" pitchFamily="34" charset="0"/>
              </a:rPr>
              <a:t> of National Parks and Nature reserves</a:t>
            </a:r>
            <a:endParaRPr lang="ru-RU" sz="2400" dirty="0">
              <a:solidFill>
                <a:schemeClr val="accent1">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05" y="5181883"/>
            <a:ext cx="5151437"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142" y="3968750"/>
            <a:ext cx="33591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144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C:\Users\User\Downloads\фон для презентации2.jpg"/>
          <p:cNvPicPr>
            <a:picLocks noChangeAspect="1" noChangeArrowheads="1"/>
          </p:cNvPicPr>
          <p:nvPr/>
        </p:nvPicPr>
        <p:blipFill>
          <a:blip r:embed="rId2" cstate="print"/>
          <a:srcRect/>
          <a:stretch>
            <a:fillRect/>
          </a:stretch>
        </p:blipFill>
        <p:spPr bwMode="auto">
          <a:xfrm>
            <a:off x="0" y="-49213"/>
            <a:ext cx="9144000" cy="7559676"/>
          </a:xfrm>
          <a:prstGeom prst="rect">
            <a:avLst/>
          </a:prstGeom>
          <a:noFill/>
          <a:ln w="9525">
            <a:noFill/>
            <a:miter lim="800000"/>
            <a:headEnd/>
            <a:tailEnd/>
          </a:ln>
        </p:spPr>
      </p:pic>
      <p:sp>
        <p:nvSpPr>
          <p:cNvPr id="9222" name="Rectangle 3"/>
          <p:cNvSpPr txBox="1">
            <a:spLocks noChangeArrowheads="1"/>
          </p:cNvSpPr>
          <p:nvPr/>
        </p:nvSpPr>
        <p:spPr bwMode="auto">
          <a:xfrm>
            <a:off x="298012" y="2255837"/>
            <a:ext cx="8229600" cy="2541587"/>
          </a:xfrm>
          <a:prstGeom prst="rect">
            <a:avLst/>
          </a:prstGeom>
          <a:noFill/>
          <a:ln>
            <a:noFill/>
          </a:ln>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Bef>
                <a:spcPct val="20000"/>
              </a:spcBef>
              <a:defRPr/>
            </a:pPr>
            <a:r>
              <a:rPr lang="en-US" sz="2600" dirty="0" smtClean="0">
                <a:solidFill>
                  <a:srgbClr val="0070C0"/>
                </a:solidFill>
                <a:latin typeface="Calibri" pitchFamily="34" charset="0"/>
              </a:rPr>
              <a:t>	</a:t>
            </a:r>
          </a:p>
        </p:txBody>
      </p:sp>
      <p:sp>
        <p:nvSpPr>
          <p:cNvPr id="11268" name="Rectangle 2"/>
          <p:cNvSpPr txBox="1">
            <a:spLocks noChangeArrowheads="1"/>
          </p:cNvSpPr>
          <p:nvPr/>
        </p:nvSpPr>
        <p:spPr bwMode="auto">
          <a:xfrm>
            <a:off x="323528" y="980728"/>
            <a:ext cx="8640960" cy="1008111"/>
          </a:xfrm>
          <a:prstGeom prst="rect">
            <a:avLst/>
          </a:prstGeom>
          <a:noFill/>
          <a:ln w="9525">
            <a:noFill/>
            <a:miter lim="800000"/>
            <a:headEnd/>
            <a:tailEnd/>
          </a:ln>
        </p:spPr>
        <p:txBody>
          <a:bodyPr anchor="ctr"/>
          <a:lstStyle/>
          <a:p>
            <a:pPr algn="ctr">
              <a:lnSpc>
                <a:spcPct val="140000"/>
              </a:lnSpc>
            </a:pPr>
            <a:r>
              <a:rPr lang="en-US" sz="3200" b="1" u="sng" dirty="0" smtClean="0">
                <a:solidFill>
                  <a:schemeClr val="accent1">
                    <a:lumMod val="75000"/>
                  </a:schemeClr>
                </a:solidFill>
                <a:latin typeface="Calibri" pitchFamily="34" charset="0"/>
              </a:rPr>
              <a:t>SOUTH URAL STATE UNIVERSITY</a:t>
            </a:r>
          </a:p>
          <a:p>
            <a:pPr algn="ctr">
              <a:lnSpc>
                <a:spcPct val="140000"/>
              </a:lnSpc>
            </a:pPr>
            <a:r>
              <a:rPr lang="en-US" sz="3200" b="1" u="sng" dirty="0" smtClean="0">
                <a:solidFill>
                  <a:schemeClr val="accent1">
                    <a:lumMod val="75000"/>
                  </a:schemeClr>
                </a:solidFill>
                <a:latin typeface="Calibri" pitchFamily="34" charset="0"/>
              </a:rPr>
              <a:t>NATIONAL RESEARCH UNIVERSITY</a:t>
            </a:r>
            <a:endParaRPr lang="en-US" sz="3200" b="1" u="sng" dirty="0">
              <a:solidFill>
                <a:schemeClr val="accent1">
                  <a:lumMod val="75000"/>
                </a:schemeClr>
              </a:solidFill>
              <a:latin typeface="Calibr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3" y="2420888"/>
            <a:ext cx="9144000" cy="44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086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C:\Users\User\Downloads\фон для презентации2.jpg"/>
          <p:cNvPicPr>
            <a:picLocks noChangeAspect="1" noChangeArrowheads="1"/>
          </p:cNvPicPr>
          <p:nvPr/>
        </p:nvPicPr>
        <p:blipFill>
          <a:blip r:embed="rId2" cstate="print"/>
          <a:srcRect/>
          <a:stretch>
            <a:fillRect/>
          </a:stretch>
        </p:blipFill>
        <p:spPr bwMode="auto">
          <a:xfrm>
            <a:off x="-876" y="-49213"/>
            <a:ext cx="9144000" cy="7559676"/>
          </a:xfrm>
          <a:prstGeom prst="rect">
            <a:avLst/>
          </a:prstGeom>
          <a:noFill/>
          <a:ln w="9525">
            <a:noFill/>
            <a:miter lim="800000"/>
            <a:headEnd/>
            <a:tailEnd/>
          </a:ln>
        </p:spPr>
      </p:pic>
      <p:sp>
        <p:nvSpPr>
          <p:cNvPr id="13315" name="Rectangle 8"/>
          <p:cNvSpPr>
            <a:spLocks noGrp="1" noChangeArrowheads="1"/>
          </p:cNvSpPr>
          <p:nvPr>
            <p:ph type="body" idx="1"/>
          </p:nvPr>
        </p:nvSpPr>
        <p:spPr>
          <a:xfrm>
            <a:off x="683568" y="1484784"/>
            <a:ext cx="8003232" cy="5976466"/>
          </a:xfrm>
        </p:spPr>
        <p:txBody>
          <a:bodyPr/>
          <a:lstStyle/>
          <a:p>
            <a:pPr marL="0" indent="0" algn="ctr">
              <a:buFontTx/>
              <a:buNone/>
              <a:defRPr/>
            </a:pPr>
            <a:r>
              <a:rPr lang="en-US" b="1" u="sng" dirty="0" smtClean="0">
                <a:solidFill>
                  <a:schemeClr val="accent1">
                    <a:lumMod val="75000"/>
                  </a:schemeClr>
                </a:solidFill>
              </a:rPr>
              <a:t>General information</a:t>
            </a:r>
            <a:endParaRPr lang="ru-RU" b="1" u="sng" dirty="0" smtClean="0">
              <a:solidFill>
                <a:schemeClr val="accent1">
                  <a:lumMod val="75000"/>
                </a:schemeClr>
              </a:solidFill>
            </a:endParaRPr>
          </a:p>
          <a:p>
            <a:pPr marL="0" indent="0" algn="just">
              <a:buFontTx/>
              <a:buNone/>
              <a:defRPr/>
            </a:pPr>
            <a:endParaRPr lang="ru-RU" dirty="0" smtClean="0">
              <a:solidFill>
                <a:schemeClr val="accent1">
                  <a:lumMod val="75000"/>
                </a:schemeClr>
              </a:solidFill>
            </a:endParaRPr>
          </a:p>
          <a:p>
            <a:pPr marL="0" indent="0" algn="just">
              <a:buFontTx/>
              <a:buNone/>
              <a:defRPr/>
            </a:pPr>
            <a:r>
              <a:rPr lang="en-US" dirty="0" smtClean="0">
                <a:solidFill>
                  <a:schemeClr val="accent1">
                    <a:lumMod val="75000"/>
                  </a:schemeClr>
                </a:solidFill>
              </a:rPr>
              <a:t>Member of national 5-100 and NRU </a:t>
            </a:r>
            <a:endParaRPr lang="ru-RU" dirty="0" smtClean="0">
              <a:solidFill>
                <a:schemeClr val="accent1">
                  <a:lumMod val="75000"/>
                </a:schemeClr>
              </a:solidFill>
            </a:endParaRPr>
          </a:p>
          <a:p>
            <a:pPr marL="0" indent="0" algn="just">
              <a:buFontTx/>
              <a:buNone/>
              <a:defRPr/>
            </a:pPr>
            <a:r>
              <a:rPr lang="en-US" dirty="0" smtClean="0">
                <a:solidFill>
                  <a:schemeClr val="accent1">
                    <a:lumMod val="75000"/>
                  </a:schemeClr>
                </a:solidFill>
              </a:rPr>
              <a:t>National Research University ( since 2010)</a:t>
            </a:r>
            <a:endParaRPr lang="ru-RU" dirty="0" smtClean="0">
              <a:solidFill>
                <a:schemeClr val="accent1">
                  <a:lumMod val="75000"/>
                </a:schemeClr>
              </a:solidFill>
            </a:endParaRPr>
          </a:p>
          <a:p>
            <a:pPr marL="0" indent="0" algn="just">
              <a:buNone/>
              <a:defRPr/>
            </a:pPr>
            <a:r>
              <a:rPr lang="en-US" b="1" dirty="0" smtClean="0">
                <a:solidFill>
                  <a:schemeClr val="accent1">
                    <a:lumMod val="75000"/>
                  </a:schemeClr>
                </a:solidFill>
              </a:rPr>
              <a:t>35 700 </a:t>
            </a:r>
            <a:r>
              <a:rPr lang="en-US" dirty="0" smtClean="0">
                <a:solidFill>
                  <a:schemeClr val="accent1">
                    <a:lumMod val="75000"/>
                  </a:schemeClr>
                </a:solidFill>
              </a:rPr>
              <a:t>enrolled students</a:t>
            </a:r>
          </a:p>
          <a:p>
            <a:pPr marL="0" indent="0" algn="just">
              <a:buNone/>
              <a:defRPr/>
            </a:pPr>
            <a:r>
              <a:rPr lang="en-US" b="1" dirty="0" smtClean="0">
                <a:solidFill>
                  <a:schemeClr val="accent1">
                    <a:lumMod val="75000"/>
                  </a:schemeClr>
                </a:solidFill>
              </a:rPr>
              <a:t>2 000 </a:t>
            </a:r>
            <a:r>
              <a:rPr lang="en-US" dirty="0" smtClean="0">
                <a:solidFill>
                  <a:schemeClr val="accent1">
                    <a:lumMod val="75000"/>
                  </a:schemeClr>
                </a:solidFill>
              </a:rPr>
              <a:t>international students from </a:t>
            </a:r>
            <a:r>
              <a:rPr lang="en-US" b="1" dirty="0" smtClean="0">
                <a:solidFill>
                  <a:schemeClr val="accent1">
                    <a:lumMod val="75000"/>
                  </a:schemeClr>
                </a:solidFill>
              </a:rPr>
              <a:t>31 </a:t>
            </a:r>
            <a:r>
              <a:rPr lang="en-US" dirty="0" smtClean="0">
                <a:solidFill>
                  <a:schemeClr val="accent1">
                    <a:lumMod val="75000"/>
                  </a:schemeClr>
                </a:solidFill>
              </a:rPr>
              <a:t>countries</a:t>
            </a:r>
          </a:p>
          <a:p>
            <a:pPr marL="0" indent="0" algn="just">
              <a:buNone/>
              <a:defRPr/>
            </a:pPr>
            <a:r>
              <a:rPr lang="en-US" b="1" dirty="0" smtClean="0">
                <a:solidFill>
                  <a:schemeClr val="accent1">
                    <a:lumMod val="75000"/>
                  </a:schemeClr>
                </a:solidFill>
              </a:rPr>
              <a:t>5 000 </a:t>
            </a:r>
            <a:r>
              <a:rPr lang="en-US" dirty="0" smtClean="0">
                <a:solidFill>
                  <a:schemeClr val="accent1">
                    <a:lumMod val="75000"/>
                  </a:schemeClr>
                </a:solidFill>
              </a:rPr>
              <a:t>employees</a:t>
            </a:r>
          </a:p>
          <a:p>
            <a:pPr marL="0" indent="0" algn="just">
              <a:buNone/>
              <a:defRPr/>
            </a:pPr>
            <a:r>
              <a:rPr lang="en-US" dirty="0" smtClean="0">
                <a:solidFill>
                  <a:schemeClr val="accent1">
                    <a:lumMod val="75000"/>
                  </a:schemeClr>
                </a:solidFill>
              </a:rPr>
              <a:t>Over </a:t>
            </a:r>
            <a:r>
              <a:rPr lang="en-US" b="1" dirty="0" smtClean="0">
                <a:solidFill>
                  <a:schemeClr val="accent1">
                    <a:lumMod val="75000"/>
                  </a:schemeClr>
                </a:solidFill>
              </a:rPr>
              <a:t>200 000 </a:t>
            </a:r>
            <a:r>
              <a:rPr lang="en-US" dirty="0" smtClean="0">
                <a:solidFill>
                  <a:schemeClr val="accent1">
                    <a:lumMod val="75000"/>
                  </a:schemeClr>
                </a:solidFill>
              </a:rPr>
              <a:t>alumni</a:t>
            </a:r>
          </a:p>
          <a:p>
            <a:pPr marL="0" indent="0" algn="just">
              <a:buNone/>
              <a:defRPr/>
            </a:pPr>
            <a:endParaRPr lang="en-US" b="1" dirty="0" smtClean="0">
              <a:solidFill>
                <a:schemeClr val="accent1">
                  <a:lumMod val="75000"/>
                </a:schemeClr>
              </a:solidFill>
            </a:endParaRPr>
          </a:p>
          <a:p>
            <a:pPr algn="just">
              <a:buFontTx/>
              <a:buChar char="-"/>
              <a:defRPr/>
            </a:pPr>
            <a:endParaRPr lang="en-US" b="1" dirty="0" smtClean="0">
              <a:solidFill>
                <a:schemeClr val="accent1">
                  <a:lumMod val="75000"/>
                </a:schemeClr>
              </a:solidFill>
            </a:endParaRPr>
          </a:p>
          <a:p>
            <a:pPr algn="just">
              <a:buFontTx/>
              <a:buChar char="-"/>
              <a:defRPr/>
            </a:pPr>
            <a:endParaRPr lang="en-US" b="1" dirty="0" smtClean="0">
              <a:solidFill>
                <a:schemeClr val="accent1">
                  <a:lumMod val="75000"/>
                </a:schemeClr>
              </a:solidFill>
            </a:endParaRPr>
          </a:p>
          <a:p>
            <a:pPr algn="just">
              <a:buFontTx/>
              <a:buChar char="-"/>
              <a:defRPr/>
            </a:pPr>
            <a:endParaRPr lang="en-US" b="1" dirty="0" smtClean="0">
              <a:solidFill>
                <a:schemeClr val="accent1">
                  <a:lumMod val="75000"/>
                </a:schemeClr>
              </a:solidFill>
            </a:endParaRPr>
          </a:p>
          <a:p>
            <a:pPr marL="0" indent="0">
              <a:buFontTx/>
              <a:buNone/>
              <a:defRPr/>
            </a:pPr>
            <a:endParaRPr lang="en-US" dirty="0">
              <a:solidFill>
                <a:schemeClr val="accent1">
                  <a:lumMod val="75000"/>
                </a:schemeClr>
              </a:solidFill>
            </a:endParaRPr>
          </a:p>
        </p:txBody>
      </p:sp>
    </p:spTree>
    <p:extLst>
      <p:ext uri="{BB962C8B-B14F-4D97-AF65-F5344CB8AC3E}">
        <p14:creationId xmlns:p14="http://schemas.microsoft.com/office/powerpoint/2010/main" val="919280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2110</TotalTime>
  <Words>1610</Words>
  <Application>Microsoft Office PowerPoint</Application>
  <PresentationFormat>Экран (4:3)</PresentationFormat>
  <Paragraphs>227</Paragraphs>
  <Slides>29</Slides>
  <Notes>10</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29</vt:i4>
      </vt:variant>
    </vt:vector>
  </HeadingPairs>
  <TitlesOfParts>
    <vt:vector size="35" baseType="lpstr">
      <vt:lpstr>Arial</vt:lpstr>
      <vt:lpstr>Calibri</vt:lpstr>
      <vt:lpstr>Times New Roman</vt:lpstr>
      <vt:lpstr>Wingdings</vt:lpstr>
      <vt:lpstr>Тема Office</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 Windows</dc:creator>
  <cp:lastModifiedBy>1</cp:lastModifiedBy>
  <cp:revision>166</cp:revision>
  <dcterms:created xsi:type="dcterms:W3CDTF">2012-05-10T05:33:52Z</dcterms:created>
  <dcterms:modified xsi:type="dcterms:W3CDTF">2016-02-16T22:46:43Z</dcterms:modified>
</cp:coreProperties>
</file>