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68" r:id="rId17"/>
  </p:sldIdLst>
  <p:sldSz cx="9144000" cy="6858000" type="screen4x3"/>
  <p:notesSz cx="6797675" cy="9928225"/>
  <p:embeddedFontLst>
    <p:embeddedFont>
      <p:font typeface="Tahoma" pitchFamily="34" charset="0"/>
      <p:regular r:id="rId19"/>
      <p:bold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41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41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907"/>
            <a:ext cx="5438140" cy="44677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30090"/>
            <a:ext cx="2945658" cy="49641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30090"/>
            <a:ext cx="2945658" cy="49641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‹N›</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9720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79768" y="4715907"/>
            <a:ext cx="5438140" cy="44677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17575" y="744537"/>
            <a:ext cx="4962599"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79768" y="4715907"/>
            <a:ext cx="5438140" cy="446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50442" y="9430090"/>
            <a:ext cx="2945658" cy="49641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rtl="0">
              <a:spcBef>
                <a:spcPts val="0"/>
              </a:spcBef>
              <a:buNone/>
            </a:pPr>
            <a:endParaRPr/>
          </a:p>
        </p:txBody>
      </p:sp>
      <p:sp>
        <p:nvSpPr>
          <p:cNvPr id="110" name="Shape 110"/>
          <p:cNvSpPr>
            <a:spLocks noGrp="1" noRot="1" noChangeAspect="1"/>
          </p:cNvSpPr>
          <p:nvPr>
            <p:ph type="sldImg" idx="2"/>
          </p:nvPr>
        </p:nvSpPr>
        <p:spPr>
          <a:xfrm>
            <a:off x="917575" y="744537"/>
            <a:ext cx="4962599"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3850442" y="9430090"/>
            <a:ext cx="2945658" cy="49641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3</a:t>
            </a:fld>
            <a:endParaRPr lang="en-US" sz="1200">
              <a:solidFill>
                <a:srgbClr val="000000"/>
              </a:solidFill>
              <a:latin typeface="Arial"/>
              <a:ea typeface="Arial"/>
              <a:cs typeface="Arial"/>
              <a:sym typeface="Arial"/>
            </a:endParaRPr>
          </a:p>
        </p:txBody>
      </p:sp>
      <p:sp>
        <p:nvSpPr>
          <p:cNvPr id="116" name="Shape 116"/>
          <p:cNvSpPr txBox="1"/>
          <p:nvPr/>
        </p:nvSpPr>
        <p:spPr>
          <a:xfrm>
            <a:off x="917575" y="744658"/>
            <a:ext cx="4964112" cy="372328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7" name="Shape 117"/>
          <p:cNvSpPr txBox="1">
            <a:spLocks noGrp="1"/>
          </p:cNvSpPr>
          <p:nvPr>
            <p:ph type="body" idx="1"/>
          </p:nvPr>
        </p:nvSpPr>
        <p:spPr>
          <a:xfrm>
            <a:off x="679450" y="4715628"/>
            <a:ext cx="5440363" cy="4563203"/>
          </a:xfrm>
          <a:prstGeom prst="rect">
            <a:avLst/>
          </a:prstGeom>
          <a:noFill/>
          <a:ln>
            <a:noFill/>
          </a:ln>
        </p:spPr>
        <p:txBody>
          <a:bodyPr lIns="91425" tIns="45725" rIns="91425" bIns="45725"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15907"/>
            <a:ext cx="5438140" cy="44677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994955" y="754752"/>
            <a:ext cx="4806300" cy="3722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79481" y="4715727"/>
            <a:ext cx="5438699" cy="44682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6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rtl="0">
              <a:spcBef>
                <a:spcPts val="0"/>
              </a:spcBef>
              <a:buNone/>
            </a:pPr>
            <a:endParaRPr/>
          </a:p>
        </p:txBody>
      </p:sp>
      <p:sp>
        <p:nvSpPr>
          <p:cNvPr id="198" name="Shape 198"/>
          <p:cNvSpPr>
            <a:spLocks noGrp="1" noRot="1" noChangeAspect="1"/>
          </p:cNvSpPr>
          <p:nvPr>
            <p:ph type="sldImg" idx="2"/>
          </p:nvPr>
        </p:nvSpPr>
        <p:spPr>
          <a:xfrm>
            <a:off x="917575" y="744537"/>
            <a:ext cx="4962599"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79768" y="4715907"/>
            <a:ext cx="5438140" cy="44677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79768" y="4715907"/>
            <a:ext cx="5438140" cy="446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50442" y="9430090"/>
            <a:ext cx="2945658" cy="49641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17575" y="744537"/>
            <a:ext cx="4962599"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79768" y="4715907"/>
            <a:ext cx="5438100" cy="4467599"/>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txBox="1">
            <a:spLocks noGrp="1"/>
          </p:cNvSpPr>
          <p:nvPr>
            <p:ph type="sldNum" idx="12"/>
          </p:nvPr>
        </p:nvSpPr>
        <p:spPr>
          <a:xfrm>
            <a:off x="3850442" y="9430090"/>
            <a:ext cx="2945699" cy="4965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‹N›</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olo e testo verticale">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8100" cy="1141499"/>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429000" marR="0" lvl="6"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800600" marR="0" lvl="7"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629400" marR="0" lvl="8"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98" name="Shape 98"/>
          <p:cNvSpPr txBox="1">
            <a:spLocks noGrp="1"/>
          </p:cNvSpPr>
          <p:nvPr>
            <p:ph type="body" idx="1"/>
          </p:nvPr>
        </p:nvSpPr>
        <p:spPr>
          <a:xfrm>
            <a:off x="457200" y="1600200"/>
            <a:ext cx="8228100" cy="4524300"/>
          </a:xfrm>
          <a:prstGeom prst="rect">
            <a:avLst/>
          </a:prstGeom>
          <a:noFill/>
          <a:ln>
            <a:noFill/>
          </a:ln>
        </p:spPr>
        <p:txBody>
          <a:bodyPr lIns="91425" tIns="91425" rIns="91425" bIns="91425" anchor="t" anchorCtr="0"/>
          <a:lstStyle>
            <a:lvl1pPr marL="342900" marR="0" lvl="0" indent="-342900" algn="l" rtl="0">
              <a:lnSpc>
                <a:spcPct val="102000"/>
              </a:lnSpc>
              <a:spcBef>
                <a:spcPts val="0"/>
              </a:spcBef>
              <a:spcAft>
                <a:spcPts val="1400"/>
              </a:spcAft>
              <a:buNone/>
              <a:defRPr sz="32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1100"/>
              </a:spcAft>
              <a:buNone/>
              <a:defRPr sz="24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800"/>
              </a:spcAft>
              <a:buNone/>
              <a:defRPr sz="20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500"/>
              </a:spcAft>
              <a:buNone/>
              <a:defRPr sz="20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6pPr>
            <a:lvl7pPr marL="3429000" marR="0" lvl="6"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7pPr>
            <a:lvl8pPr marL="4800600" marR="0" lvl="7"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8pPr>
            <a:lvl9pPr marL="6629400" marR="0" lvl="8"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2099" cy="36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Calibri"/>
                <a:ea typeface="Calibri"/>
                <a:cs typeface="Calibri"/>
                <a:sym typeface="Calibri"/>
              </a:defRPr>
            </a:lvl1pPr>
            <a:lvl2pPr marL="742950" marR="0" lvl="1" indent="-28575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356350"/>
            <a:ext cx="2132099" cy="3636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Calibri"/>
                <a:ea typeface="Calibri"/>
                <a:cs typeface="Calibri"/>
                <a:sym typeface="Calibri"/>
              </a:rPr>
              <a:t>‹N›</a:t>
            </a:fld>
            <a:endParaRPr lang="en-US" sz="1800" b="0" i="0" u="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‹N›</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4522" y="0"/>
            <a:ext cx="9168520" cy="620688"/>
          </a:xfrm>
          <a:prstGeom prst="rect">
            <a:avLst/>
          </a:prstGeom>
          <a:solidFill>
            <a:srgbClr val="76923C"/>
          </a:solidFill>
          <a:ln>
            <a:noFill/>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a:solidFill>
                  <a:schemeClr val="lt1"/>
                </a:solidFill>
                <a:latin typeface="Calibri"/>
                <a:ea typeface="Calibri"/>
                <a:cs typeface="Calibri"/>
                <a:sym typeface="Calibri"/>
              </a:rPr>
              <a:t>TICASS - Tecnologie Innovative per il Controllo Ambientale e lo Sviluppo Sostenibile</a:t>
            </a:r>
          </a:p>
          <a:p>
            <a:pPr marL="0" marR="0" lvl="0" indent="0" algn="ctr" rtl="0">
              <a:spcBef>
                <a:spcPts val="0"/>
              </a:spcBef>
              <a:buSzPct val="25000"/>
              <a:buNone/>
            </a:pPr>
            <a:r>
              <a:rPr lang="en-US" sz="1400" b="1" i="0" u="none" strike="noStrike" cap="none">
                <a:solidFill>
                  <a:schemeClr val="lt1"/>
                </a:solidFill>
                <a:latin typeface="Calibri"/>
                <a:ea typeface="Calibri"/>
                <a:cs typeface="Calibri"/>
                <a:sym typeface="Calibri"/>
              </a:rPr>
              <a:t>Soggetto Gestore Polo di Innovazione Regionale «Energia/Ambiente»</a:t>
            </a:r>
          </a:p>
        </p:txBody>
      </p:sp>
      <p:sp>
        <p:nvSpPr>
          <p:cNvPr id="11" name="Shape 11"/>
          <p:cNvSpPr/>
          <p:nvPr/>
        </p:nvSpPr>
        <p:spPr>
          <a:xfrm>
            <a:off x="-24524" y="656695"/>
            <a:ext cx="9168520" cy="36000"/>
          </a:xfrm>
          <a:prstGeom prst="rect">
            <a:avLst/>
          </a:prstGeom>
          <a:solidFill>
            <a:srgbClr val="76923C"/>
          </a:solidFill>
          <a:ln>
            <a:noFill/>
          </a:ln>
        </p:spPr>
        <p:txBody>
          <a:bodyPr lIns="91425" tIns="45700" rIns="91425" bIns="45700" anchor="ctr" anchorCtr="0">
            <a:noAutofit/>
          </a:bodyPr>
          <a:lstStyle/>
          <a:p>
            <a:pPr marL="0" marR="0" lvl="0" indent="0" algn="ctr" rtl="0">
              <a:spcBef>
                <a:spcPts val="0"/>
              </a:spcBef>
              <a:buNone/>
            </a:pPr>
            <a:endParaRPr sz="1600" b="1" i="0" u="none" strike="noStrike" cap="none">
              <a:solidFill>
                <a:schemeClr val="lt1"/>
              </a:solidFill>
              <a:latin typeface="Calibri"/>
              <a:ea typeface="Calibri"/>
              <a:cs typeface="Calibri"/>
              <a:sym typeface="Calibri"/>
            </a:endParaRPr>
          </a:p>
        </p:txBody>
      </p:sp>
      <p:pic>
        <p:nvPicPr>
          <p:cNvPr id="12" name="Shape 12"/>
          <p:cNvPicPr preferRelativeResize="0"/>
          <p:nvPr/>
        </p:nvPicPr>
        <p:blipFill rotWithShape="1">
          <a:blip r:embed="rId13">
            <a:alphaModFix/>
          </a:blip>
          <a:srcRect/>
          <a:stretch/>
        </p:blipFill>
        <p:spPr>
          <a:xfrm>
            <a:off x="2405380" y="836712"/>
            <a:ext cx="4308710" cy="5370927"/>
          </a:xfrm>
          <a:prstGeom prst="rect">
            <a:avLst/>
          </a:prstGeom>
          <a:noFill/>
          <a:ln>
            <a:noFill/>
          </a:ln>
        </p:spPr>
      </p:pic>
      <p:sp>
        <p:nvSpPr>
          <p:cNvPr id="13" name="Shape 13"/>
          <p:cNvSpPr/>
          <p:nvPr/>
        </p:nvSpPr>
        <p:spPr>
          <a:xfrm>
            <a:off x="-24521" y="6309319"/>
            <a:ext cx="9168520" cy="548680"/>
          </a:xfrm>
          <a:prstGeom prst="rect">
            <a:avLst/>
          </a:prstGeom>
          <a:solidFill>
            <a:srgbClr val="76923C"/>
          </a:solidFill>
          <a:ln>
            <a:noFill/>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a:solidFill>
                  <a:schemeClr val="lt1"/>
                </a:solidFill>
                <a:latin typeface="Calibri"/>
                <a:ea typeface="Calibri"/>
                <a:cs typeface="Calibri"/>
                <a:sym typeface="Calibri"/>
              </a:rPr>
              <a:t>Società Consortile senza fini di lucro - Via Bartolomeo Bosco 57/4 - 16121 Genova (Italia)</a:t>
            </a:r>
          </a:p>
          <a:p>
            <a:pPr marL="0" marR="0" lvl="0" indent="0" algn="ctr" rtl="0">
              <a:spcBef>
                <a:spcPts val="0"/>
              </a:spcBef>
              <a:buSzPct val="25000"/>
              <a:buNone/>
            </a:pPr>
            <a:r>
              <a:rPr lang="en-US" sz="1100" b="0" i="0" u="none" strike="noStrike" cap="none">
                <a:solidFill>
                  <a:schemeClr val="lt1"/>
                </a:solidFill>
                <a:latin typeface="Calibri"/>
                <a:ea typeface="Calibri"/>
                <a:cs typeface="Calibri"/>
                <a:sym typeface="Calibri"/>
              </a:rPr>
              <a:t>Partita IVA e Codice fiscale 01955020993 - www.ticass.it</a:t>
            </a:r>
          </a:p>
        </p:txBody>
      </p:sp>
      <p:sp>
        <p:nvSpPr>
          <p:cNvPr id="14" name="Shape 14"/>
          <p:cNvSpPr/>
          <p:nvPr/>
        </p:nvSpPr>
        <p:spPr>
          <a:xfrm>
            <a:off x="-24522" y="6237312"/>
            <a:ext cx="9168520" cy="36000"/>
          </a:xfrm>
          <a:prstGeom prst="rect">
            <a:avLst/>
          </a:prstGeom>
          <a:solidFill>
            <a:srgbClr val="76923C"/>
          </a:solidFill>
          <a:ln>
            <a:noFill/>
          </a:ln>
        </p:spPr>
        <p:txBody>
          <a:bodyPr lIns="91425" tIns="45700" rIns="91425" bIns="45700" anchor="ctr" anchorCtr="0">
            <a:noAutofit/>
          </a:bodyPr>
          <a:lstStyle/>
          <a:p>
            <a:pPr marL="0" marR="0" lvl="0" indent="0" algn="ctr" rtl="0">
              <a:spcBef>
                <a:spcPts val="0"/>
              </a:spcBef>
              <a:buNone/>
            </a:pPr>
            <a:endParaRPr sz="1600" b="1" i="0" u="none" strike="noStrike" cap="none">
              <a:solidFill>
                <a:schemeClr val="lt1"/>
              </a:solidFill>
              <a:latin typeface="Calibri"/>
              <a:ea typeface="Calibri"/>
              <a:cs typeface="Calibri"/>
              <a:sym typeface="Calibri"/>
            </a:endParaRPr>
          </a:p>
        </p:txBody>
      </p:sp>
      <p:pic>
        <p:nvPicPr>
          <p:cNvPr id="15" name="Shape 15"/>
          <p:cNvPicPr preferRelativeResize="0"/>
          <p:nvPr/>
        </p:nvPicPr>
        <p:blipFill rotWithShape="1">
          <a:blip r:embed="rId14">
            <a:alphaModFix/>
          </a:blip>
          <a:srcRect/>
          <a:stretch/>
        </p:blipFill>
        <p:spPr>
          <a:xfrm>
            <a:off x="65797" y="766577"/>
            <a:ext cx="689778" cy="862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
        <p:cNvGrpSpPr/>
        <p:nvPr/>
      </p:nvGrpSpPr>
      <p:grpSpPr>
        <a:xfrm>
          <a:off x="0" y="0"/>
          <a:ext cx="0" cy="0"/>
          <a:chOff x="0" y="0"/>
          <a:chExt cx="0" cy="0"/>
        </a:xfrm>
      </p:grpSpPr>
      <p:sp>
        <p:nvSpPr>
          <p:cNvPr id="86" name="Shape 86"/>
          <p:cNvSpPr txBox="1"/>
          <p:nvPr/>
        </p:nvSpPr>
        <p:spPr>
          <a:xfrm>
            <a:off x="-23811" y="0"/>
            <a:ext cx="9167700" cy="620700"/>
          </a:xfrm>
          <a:prstGeom prst="rect">
            <a:avLst/>
          </a:prstGeom>
          <a:solidFill>
            <a:srgbClr val="77933C"/>
          </a:solidFill>
          <a:ln>
            <a:noFill/>
          </a:ln>
        </p:spPr>
        <p:txBody>
          <a:bodyPr lIns="90000" tIns="45000" rIns="90000" bIns="450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1" i="0" u="none">
                <a:solidFill>
                  <a:srgbClr val="FFFFFF"/>
                </a:solidFill>
                <a:latin typeface="Calibri"/>
                <a:ea typeface="Calibri"/>
                <a:cs typeface="Calibri"/>
                <a:sym typeface="Calibri"/>
              </a:rPr>
              <a:t>TICASS - Tecnologie Innovative per il Controllo Ambientale e lo Sviluppo Sostenibile</a:t>
            </a:r>
          </a:p>
          <a:p>
            <a:pPr marL="0" marR="0" lvl="0" indent="0" algn="ctr" rtl="0">
              <a:lnSpc>
                <a:spcPct val="100000"/>
              </a:lnSpc>
              <a:spcBef>
                <a:spcPts val="0"/>
              </a:spcBef>
              <a:spcAft>
                <a:spcPts val="0"/>
              </a:spcAft>
              <a:buClr>
                <a:srgbClr val="FFFFFF"/>
              </a:buClr>
              <a:buSzPct val="25000"/>
              <a:buFont typeface="Calibri"/>
              <a:buNone/>
            </a:pPr>
            <a:r>
              <a:rPr lang="en-US" sz="1400" b="1" i="0" u="none">
                <a:solidFill>
                  <a:srgbClr val="FFFFFF"/>
                </a:solidFill>
                <a:latin typeface="Calibri"/>
                <a:ea typeface="Calibri"/>
                <a:cs typeface="Calibri"/>
                <a:sym typeface="Calibri"/>
              </a:rPr>
              <a:t>Soggetto Gestore Polo di Innovazione Regionale «Energia/Ambiente»</a:t>
            </a:r>
          </a:p>
        </p:txBody>
      </p:sp>
      <p:sp>
        <p:nvSpPr>
          <p:cNvPr id="87" name="Shape 87"/>
          <p:cNvSpPr/>
          <p:nvPr/>
        </p:nvSpPr>
        <p:spPr>
          <a:xfrm>
            <a:off x="-23811" y="657225"/>
            <a:ext cx="9167700" cy="34799"/>
          </a:xfrm>
          <a:prstGeom prst="rect">
            <a:avLst/>
          </a:prstGeom>
          <a:solidFill>
            <a:srgbClr val="77933C"/>
          </a:solid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88" name="Shape 88"/>
          <p:cNvPicPr preferRelativeResize="0"/>
          <p:nvPr/>
        </p:nvPicPr>
        <p:blipFill rotWithShape="1">
          <a:blip r:embed="rId3">
            <a:alphaModFix/>
          </a:blip>
          <a:srcRect/>
          <a:stretch/>
        </p:blipFill>
        <p:spPr>
          <a:xfrm>
            <a:off x="2405061" y="836612"/>
            <a:ext cx="4308600" cy="5370599"/>
          </a:xfrm>
          <a:prstGeom prst="rect">
            <a:avLst/>
          </a:prstGeom>
          <a:noFill/>
          <a:ln>
            <a:noFill/>
          </a:ln>
        </p:spPr>
      </p:pic>
      <p:sp>
        <p:nvSpPr>
          <p:cNvPr id="89" name="Shape 89"/>
          <p:cNvSpPr txBox="1"/>
          <p:nvPr/>
        </p:nvSpPr>
        <p:spPr>
          <a:xfrm>
            <a:off x="-23811" y="6308725"/>
            <a:ext cx="9167700" cy="547800"/>
          </a:xfrm>
          <a:prstGeom prst="rect">
            <a:avLst/>
          </a:prstGeom>
          <a:solidFill>
            <a:srgbClr val="77933C"/>
          </a:solidFill>
          <a:ln>
            <a:noFill/>
          </a:ln>
        </p:spPr>
        <p:txBody>
          <a:bodyPr lIns="90000" tIns="45000" rIns="90000" bIns="450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100" b="0" i="0" u="none">
                <a:solidFill>
                  <a:srgbClr val="FFFFFF"/>
                </a:solidFill>
                <a:latin typeface="Calibri"/>
                <a:ea typeface="Calibri"/>
                <a:cs typeface="Calibri"/>
                <a:sym typeface="Calibri"/>
              </a:rPr>
              <a:t>Società Consortile senza fini di lucro - Via Bartolomeo Bosco 57/4 - 16121 Genova (Italia)</a:t>
            </a:r>
          </a:p>
          <a:p>
            <a:pPr marL="0" marR="0" lvl="0" indent="0" algn="ctr" rtl="0">
              <a:lnSpc>
                <a:spcPct val="100000"/>
              </a:lnSpc>
              <a:spcBef>
                <a:spcPts val="0"/>
              </a:spcBef>
              <a:spcAft>
                <a:spcPts val="0"/>
              </a:spcAft>
              <a:buClr>
                <a:srgbClr val="FFFFFF"/>
              </a:buClr>
              <a:buSzPct val="25000"/>
              <a:buFont typeface="Calibri"/>
              <a:buNone/>
            </a:pPr>
            <a:r>
              <a:rPr lang="en-US" sz="1100" b="0" i="0" u="none">
                <a:solidFill>
                  <a:srgbClr val="FFFFFF"/>
                </a:solidFill>
                <a:latin typeface="Calibri"/>
                <a:ea typeface="Calibri"/>
                <a:cs typeface="Calibri"/>
                <a:sym typeface="Calibri"/>
              </a:rPr>
              <a:t>Partita IVA e Codice fiscale 01955020993 - www.ticass.it</a:t>
            </a:r>
          </a:p>
        </p:txBody>
      </p:sp>
      <p:sp>
        <p:nvSpPr>
          <p:cNvPr id="90" name="Shape 90"/>
          <p:cNvSpPr/>
          <p:nvPr/>
        </p:nvSpPr>
        <p:spPr>
          <a:xfrm>
            <a:off x="-23811" y="6237287"/>
            <a:ext cx="9167700" cy="34799"/>
          </a:xfrm>
          <a:prstGeom prst="rect">
            <a:avLst/>
          </a:prstGeom>
          <a:solidFill>
            <a:srgbClr val="77933C"/>
          </a:solid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 name="Shape 91"/>
          <p:cNvSpPr txBox="1">
            <a:spLocks noGrp="1"/>
          </p:cNvSpPr>
          <p:nvPr>
            <p:ph type="title"/>
          </p:nvPr>
        </p:nvSpPr>
        <p:spPr>
          <a:xfrm>
            <a:off x="457200" y="274637"/>
            <a:ext cx="8228100" cy="1141499"/>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429000" marR="0" lvl="6"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800600" marR="0" lvl="7"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629400" marR="0" lvl="8" indent="-228600" algn="l" rtl="0">
              <a:lnSpc>
                <a:spcPct val="102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457200" y="1600200"/>
            <a:ext cx="8228100" cy="4524300"/>
          </a:xfrm>
          <a:prstGeom prst="rect">
            <a:avLst/>
          </a:prstGeom>
          <a:noFill/>
          <a:ln>
            <a:noFill/>
          </a:ln>
        </p:spPr>
        <p:txBody>
          <a:bodyPr lIns="91425" tIns="91425" rIns="91425" bIns="91425" anchor="t" anchorCtr="0"/>
          <a:lstStyle>
            <a:lvl1pPr marL="342900" marR="0" lvl="0" indent="-342900" algn="l" rtl="0">
              <a:lnSpc>
                <a:spcPct val="102000"/>
              </a:lnSpc>
              <a:spcBef>
                <a:spcPts val="0"/>
              </a:spcBef>
              <a:spcAft>
                <a:spcPts val="1400"/>
              </a:spcAft>
              <a:buNone/>
              <a:defRPr sz="3200" b="0" i="0" u="none" strike="noStrike" cap="none">
                <a:solidFill>
                  <a:srgbClr val="000000"/>
                </a:solidFill>
                <a:latin typeface="Calibri"/>
                <a:ea typeface="Calibri"/>
                <a:cs typeface="Calibri"/>
                <a:sym typeface="Calibri"/>
              </a:defRPr>
            </a:lvl1pPr>
            <a:lvl2pPr marL="742950" marR="0" lvl="1" indent="-285750" algn="l" rtl="0">
              <a:lnSpc>
                <a:spcPct val="102000"/>
              </a:lnSpc>
              <a:spcBef>
                <a:spcPts val="0"/>
              </a:spcBef>
              <a:spcAft>
                <a:spcPts val="1100"/>
              </a:spcAft>
              <a:buNone/>
              <a:defRPr sz="2400" b="0" i="0" u="none" strike="noStrike" cap="none">
                <a:solidFill>
                  <a:srgbClr val="000000"/>
                </a:solidFill>
                <a:latin typeface="Calibri"/>
                <a:ea typeface="Calibri"/>
                <a:cs typeface="Calibri"/>
                <a:sym typeface="Calibri"/>
              </a:defRPr>
            </a:lvl2pPr>
            <a:lvl3pPr marL="1143000" marR="0" lvl="2" indent="-228600" algn="l" rtl="0">
              <a:lnSpc>
                <a:spcPct val="102000"/>
              </a:lnSpc>
              <a:spcBef>
                <a:spcPts val="0"/>
              </a:spcBef>
              <a:spcAft>
                <a:spcPts val="800"/>
              </a:spcAft>
              <a:buNone/>
              <a:defRPr sz="2000" b="0" i="0" u="none" strike="noStrike" cap="none">
                <a:solidFill>
                  <a:srgbClr val="000000"/>
                </a:solidFill>
                <a:latin typeface="Calibri"/>
                <a:ea typeface="Calibri"/>
                <a:cs typeface="Calibri"/>
                <a:sym typeface="Calibri"/>
              </a:defRPr>
            </a:lvl3pPr>
            <a:lvl4pPr marL="1600200" marR="0" lvl="3" indent="-228600" algn="l" rtl="0">
              <a:lnSpc>
                <a:spcPct val="102000"/>
              </a:lnSpc>
              <a:spcBef>
                <a:spcPts val="0"/>
              </a:spcBef>
              <a:spcAft>
                <a:spcPts val="500"/>
              </a:spcAft>
              <a:buNone/>
              <a:defRPr sz="2000" b="0" i="0" u="none" strike="noStrike" cap="none">
                <a:solidFill>
                  <a:srgbClr val="000000"/>
                </a:solidFill>
                <a:latin typeface="Calibri"/>
                <a:ea typeface="Calibri"/>
                <a:cs typeface="Calibri"/>
                <a:sym typeface="Calibri"/>
              </a:defRPr>
            </a:lvl4pPr>
            <a:lvl5pPr marL="2057400" marR="0" lvl="4"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6pPr>
            <a:lvl7pPr marL="3429000" marR="0" lvl="6"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7pPr>
            <a:lvl8pPr marL="4800600" marR="0" lvl="7"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8pPr>
            <a:lvl9pPr marL="6629400" marR="0" lvl="8" indent="-228600" algn="l" rtl="0">
              <a:lnSpc>
                <a:spcPct val="102000"/>
              </a:lnSpc>
              <a:spcBef>
                <a:spcPts val="0"/>
              </a:spcBef>
              <a:spcAft>
                <a:spcPts val="200"/>
              </a:spcAft>
              <a:buNone/>
              <a:defRPr sz="2000" b="0" i="0" u="none" strike="noStrike" cap="none">
                <a:solidFill>
                  <a:srgbClr val="000000"/>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2099" cy="36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Calibri"/>
                <a:ea typeface="Calibri"/>
                <a:cs typeface="Calibri"/>
                <a:sym typeface="Calibri"/>
              </a:defRPr>
            </a:lvl1pPr>
            <a:lvl2pPr marL="742950" marR="0" lvl="1" indent="-28575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3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94" name="Shape 94"/>
          <p:cNvSpPr/>
          <p:nvPr/>
        </p:nvSpPr>
        <p:spPr>
          <a:xfrm>
            <a:off x="3124200" y="6356350"/>
            <a:ext cx="2895600" cy="365099"/>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 name="Shape 95"/>
          <p:cNvSpPr txBox="1">
            <a:spLocks noGrp="1"/>
          </p:cNvSpPr>
          <p:nvPr>
            <p:ph type="sldNum" idx="12"/>
          </p:nvPr>
        </p:nvSpPr>
        <p:spPr>
          <a:xfrm>
            <a:off x="6553200" y="6356350"/>
            <a:ext cx="2132099" cy="3636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800" b="0" i="0" u="none">
                <a:solidFill>
                  <a:srgbClr val="000000"/>
                </a:solidFill>
                <a:latin typeface="Calibri"/>
                <a:ea typeface="Calibri"/>
                <a:cs typeface="Calibri"/>
                <a:sym typeface="Calibri"/>
              </a:rPr>
              <a:t>‹N›</a:t>
            </a:fld>
            <a:endParaRPr lang="en-US" sz="1800" b="0" i="0" u="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icass.i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icass.it/index.php?option=com_content&amp;view=category&amp;id=147&amp;Itemid=124&amp;lang=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1196751"/>
            <a:ext cx="7772400" cy="244827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en-US" sz="3600" b="1" i="0" u="none" strike="noStrike" cap="none">
                <a:solidFill>
                  <a:srgbClr val="999999"/>
                </a:solidFill>
                <a:latin typeface="Calibri"/>
                <a:ea typeface="Calibri"/>
                <a:cs typeface="Calibri"/>
                <a:sym typeface="Calibri"/>
              </a:rPr>
              <a:t>“</a:t>
            </a:r>
            <a:r>
              <a:rPr lang="en-US" sz="3600" b="1">
                <a:solidFill>
                  <a:srgbClr val="666666"/>
                </a:solidFill>
              </a:rPr>
              <a:t>MARUEEB: Master Degree in Innovative Technologies in Energy Efficient Buildings for Russian &amp; Armenian Universities and Stakeholders”</a:t>
            </a:r>
          </a:p>
        </p:txBody>
      </p:sp>
      <p:sp>
        <p:nvSpPr>
          <p:cNvPr id="107" name="Shape 107"/>
          <p:cNvSpPr txBox="1">
            <a:spLocks noGrp="1"/>
          </p:cNvSpPr>
          <p:nvPr>
            <p:ph type="subTitle" idx="1"/>
          </p:nvPr>
        </p:nvSpPr>
        <p:spPr>
          <a:xfrm>
            <a:off x="1371607" y="4308205"/>
            <a:ext cx="6400799" cy="10800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4800" b="1" i="0" u="none" strike="noStrike" cap="none">
                <a:solidFill>
                  <a:srgbClr val="000000"/>
                </a:solidFill>
                <a:latin typeface="Calibri"/>
                <a:ea typeface="Calibri"/>
                <a:cs typeface="Calibri"/>
                <a:sym typeface="Calibri"/>
              </a:rPr>
              <a:t>TICASS’s  Activity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a:blip r:embed="rId3">
            <a:alphaModFix/>
          </a:blip>
          <a:stretch>
            <a:fillRect/>
          </a:stretch>
        </p:blipFill>
        <p:spPr>
          <a:xfrm>
            <a:off x="115625" y="789850"/>
            <a:ext cx="6811857" cy="4526100"/>
          </a:xfrm>
          <a:prstGeom prst="rect">
            <a:avLst/>
          </a:prstGeom>
          <a:noFill/>
          <a:ln>
            <a:noFill/>
          </a:ln>
        </p:spPr>
      </p:pic>
      <p:pic>
        <p:nvPicPr>
          <p:cNvPr id="230" name="Shape 230"/>
          <p:cNvPicPr preferRelativeResize="0"/>
          <p:nvPr/>
        </p:nvPicPr>
        <p:blipFill>
          <a:blip r:embed="rId4">
            <a:alphaModFix/>
          </a:blip>
          <a:stretch>
            <a:fillRect/>
          </a:stretch>
        </p:blipFill>
        <p:spPr>
          <a:xfrm>
            <a:off x="5508550" y="3550550"/>
            <a:ext cx="3470374" cy="2500724"/>
          </a:xfrm>
          <a:prstGeom prst="rect">
            <a:avLst/>
          </a:prstGeom>
          <a:noFill/>
          <a:ln>
            <a:noFill/>
          </a:ln>
        </p:spPr>
      </p:pic>
      <p:sp>
        <p:nvSpPr>
          <p:cNvPr id="231" name="Shape 231"/>
          <p:cNvSpPr txBox="1"/>
          <p:nvPr/>
        </p:nvSpPr>
        <p:spPr>
          <a:xfrm>
            <a:off x="6927475" y="1080475"/>
            <a:ext cx="2051399" cy="2055899"/>
          </a:xfrm>
          <a:prstGeom prst="rect">
            <a:avLst/>
          </a:prstGeom>
          <a:noFill/>
          <a:ln>
            <a:noFill/>
          </a:ln>
        </p:spPr>
        <p:txBody>
          <a:bodyPr lIns="91425" tIns="91425" rIns="91425" bIns="91425" anchor="t" anchorCtr="0">
            <a:noAutofit/>
          </a:bodyPr>
          <a:lstStyle/>
          <a:p>
            <a:pPr lvl="0" algn="ctr" rtl="0">
              <a:spcBef>
                <a:spcPts val="0"/>
              </a:spcBef>
              <a:buNone/>
            </a:pPr>
            <a:r>
              <a:rPr lang="en-US" sz="2400" b="1"/>
              <a:t>GREENMA </a:t>
            </a:r>
          </a:p>
          <a:p>
            <a:pPr lvl="0" algn="ctr" rtl="0">
              <a:spcBef>
                <a:spcPts val="0"/>
              </a:spcBef>
              <a:buNone/>
            </a:pPr>
            <a:r>
              <a:rPr lang="en-US" sz="2400" b="1"/>
              <a:t>PROJECT</a:t>
            </a:r>
          </a:p>
          <a:p>
            <a:pPr lvl="0" rtl="0">
              <a:spcBef>
                <a:spcPts val="0"/>
              </a:spcBef>
              <a:buNone/>
            </a:pPr>
            <a:endParaRPr sz="2400" b="1"/>
          </a:p>
          <a:p>
            <a:pPr lvl="0" algn="ctr">
              <a:spcBef>
                <a:spcPts val="0"/>
              </a:spcBef>
              <a:buNone/>
            </a:pPr>
            <a:r>
              <a:rPr lang="en-US" sz="2400" b="1"/>
              <a:t>2013/2015</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algn="just" rtl="0">
              <a:spcBef>
                <a:spcPts val="0"/>
              </a:spcBef>
              <a:buNone/>
            </a:pPr>
            <a:endParaRPr dirty="0"/>
          </a:p>
          <a:p>
            <a:pPr marL="0" lvl="0" indent="0" algn="just" rtl="0">
              <a:spcBef>
                <a:spcPts val="0"/>
              </a:spcBef>
              <a:buNone/>
            </a:pPr>
            <a:endParaRPr dirty="0"/>
          </a:p>
          <a:p>
            <a:pPr marL="0" lvl="0" indent="0" algn="just">
              <a:spcBef>
                <a:spcPts val="0"/>
              </a:spcBef>
              <a:buNone/>
            </a:pPr>
            <a:r>
              <a:rPr lang="en-US" dirty="0"/>
              <a:t>Joint coordination activities related to the model for professional recognition of degrees &amp; qualification</a:t>
            </a:r>
          </a:p>
        </p:txBody>
      </p:sp>
      <p:sp>
        <p:nvSpPr>
          <p:cNvPr id="238" name="Shape 238"/>
          <p:cNvSpPr txBox="1">
            <a:spLocks noGrp="1"/>
          </p:cNvSpPr>
          <p:nvPr>
            <p:ph type="title"/>
          </p:nvPr>
        </p:nvSpPr>
        <p:spPr>
          <a:xfrm>
            <a:off x="324350" y="884325"/>
            <a:ext cx="8229600" cy="1143000"/>
          </a:xfrm>
          <a:prstGeom prst="rect">
            <a:avLst/>
          </a:prstGeom>
          <a:noFill/>
          <a:ln>
            <a:noFill/>
          </a:ln>
        </p:spPr>
        <p:txBody>
          <a:bodyPr lIns="91425" tIns="45700" rIns="91425" bIns="45700" anchor="t" anchorCtr="0">
            <a:noAutofit/>
          </a:bodyPr>
          <a:lstStyle/>
          <a:p>
            <a:pPr marL="0" marR="0" lvl="0" indent="0" rtl="0">
              <a:spcBef>
                <a:spcPts val="0"/>
              </a:spcBef>
              <a:buClr>
                <a:schemeClr val="dk1"/>
              </a:buClr>
              <a:buSzPct val="25000"/>
              <a:buFont typeface="Calibri"/>
              <a:buNone/>
            </a:pPr>
            <a:r>
              <a:rPr lang="en-US" sz="4000" b="1" dirty="0"/>
              <a:t>MARUEEB Project </a:t>
            </a:r>
            <a:r>
              <a:rPr lang="en-US" sz="4000" b="1" dirty="0" smtClean="0"/>
              <a:t>– The Ticass </a:t>
            </a:r>
            <a:r>
              <a:rPr lang="en-US" sz="4000" b="1" dirty="0"/>
              <a:t>Tasks</a:t>
            </a:r>
            <a:r>
              <a:rPr lang="en-US" sz="4000" b="1" i="0" u="none" strike="noStrike" cap="none" dirty="0">
                <a:solidFill>
                  <a:schemeClr val="dk1"/>
                </a:solidFill>
                <a:sym typeface="Calibri"/>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395536" y="1700808"/>
            <a:ext cx="8229600" cy="3927751"/>
          </a:xfrm>
          <a:prstGeom prst="rect">
            <a:avLst/>
          </a:prstGeom>
        </p:spPr>
        <p:txBody>
          <a:bodyPr lIns="91425" tIns="91425" rIns="91425" bIns="91425" anchor="t" anchorCtr="0">
            <a:noAutofit/>
          </a:bodyPr>
          <a:lstStyle/>
          <a:p>
            <a:pPr marL="457200" lvl="0" indent="-381000" algn="just" rtl="0">
              <a:spcBef>
                <a:spcPts val="0"/>
              </a:spcBef>
              <a:buSzPct val="100000"/>
            </a:pPr>
            <a:r>
              <a:rPr lang="en-US" sz="2800" dirty="0"/>
              <a:t>Cooperation with UNIGE in </a:t>
            </a:r>
            <a:r>
              <a:rPr lang="en-US" sz="2800" dirty="0" smtClean="0"/>
              <a:t>the evaluation </a:t>
            </a:r>
            <a:r>
              <a:rPr lang="en-US" sz="2800" dirty="0"/>
              <a:t>of the current academic and Lifelong Learning </a:t>
            </a:r>
            <a:r>
              <a:rPr lang="en-US" sz="2800" dirty="0" err="1"/>
              <a:t>Programme</a:t>
            </a:r>
            <a:r>
              <a:rPr lang="en-US" sz="2800" dirty="0"/>
              <a:t> (LLP) offer </a:t>
            </a:r>
            <a:endParaRPr lang="en-US" sz="2800" dirty="0" smtClean="0"/>
          </a:p>
          <a:p>
            <a:pPr marL="457200" lvl="0" indent="-381000" algn="just">
              <a:spcBef>
                <a:spcPts val="0"/>
              </a:spcBef>
            </a:pPr>
            <a:r>
              <a:rPr lang="en-US" sz="2800" dirty="0" smtClean="0"/>
              <a:t>Support to the definition and management of training modules of intensive course </a:t>
            </a:r>
            <a:r>
              <a:rPr lang="en-US" sz="2800" dirty="0"/>
              <a:t>targeting the ARU junior teaching staff</a:t>
            </a:r>
          </a:p>
          <a:p>
            <a:pPr marL="457200" lvl="0" indent="-381000" algn="just" rtl="0">
              <a:spcBef>
                <a:spcPts val="0"/>
              </a:spcBef>
              <a:buSzPct val="100000"/>
            </a:pPr>
            <a:r>
              <a:rPr lang="en-US" sz="2800" dirty="0" smtClean="0"/>
              <a:t>Participation </a:t>
            </a:r>
            <a:r>
              <a:rPr lang="en-US" sz="2800" dirty="0"/>
              <a:t>in some </a:t>
            </a:r>
            <a:r>
              <a:rPr lang="en-US" sz="2800" dirty="0" smtClean="0"/>
              <a:t>of the above training </a:t>
            </a:r>
            <a:r>
              <a:rPr lang="en-US" sz="2800" dirty="0"/>
              <a:t>modules during the delivery of the intensive course to the ARU junior teaching </a:t>
            </a:r>
            <a:r>
              <a:rPr lang="en-US" sz="2800" dirty="0" smtClean="0"/>
              <a:t>staff</a:t>
            </a:r>
            <a:endParaRPr lang="en-US" sz="2800" dirty="0"/>
          </a:p>
        </p:txBody>
      </p:sp>
      <p:sp>
        <p:nvSpPr>
          <p:cNvPr id="245" name="Shape 245"/>
          <p:cNvSpPr txBox="1">
            <a:spLocks noGrp="1"/>
          </p:cNvSpPr>
          <p:nvPr>
            <p:ph type="title"/>
          </p:nvPr>
        </p:nvSpPr>
        <p:spPr>
          <a:xfrm>
            <a:off x="307750" y="457200"/>
            <a:ext cx="8229600" cy="1143000"/>
          </a:xfrm>
          <a:prstGeom prst="rect">
            <a:avLst/>
          </a:prstGeom>
          <a:noFill/>
          <a:ln>
            <a:noFill/>
          </a:ln>
        </p:spPr>
        <p:txBody>
          <a:bodyPr lIns="91425" tIns="45700" rIns="91425" bIns="45700" anchor="t" anchorCtr="0">
            <a:noAutofit/>
          </a:bodyPr>
          <a:lstStyle/>
          <a:p>
            <a:pPr marL="0" marR="0" lvl="0" indent="0" rtl="0">
              <a:spcBef>
                <a:spcPts val="0"/>
              </a:spcBef>
              <a:buClr>
                <a:schemeClr val="dk1"/>
              </a:buClr>
              <a:buSzPct val="25000"/>
              <a:buFont typeface="Calibri"/>
              <a:buNone/>
            </a:pPr>
            <a:r>
              <a:rPr lang="en-US" sz="3600" b="1" dirty="0"/>
              <a:t>MARUEEB Project </a:t>
            </a:r>
            <a:r>
              <a:rPr lang="en-US" sz="3600" b="1" dirty="0" smtClean="0"/>
              <a:t>– The Ticass </a:t>
            </a:r>
            <a:r>
              <a:rPr lang="en-US" sz="3600" b="1" dirty="0"/>
              <a:t>Tasks</a:t>
            </a:r>
            <a:r>
              <a:rPr lang="en-US" sz="4400" b="1" i="0" u="none" strike="noStrike" cap="none" dirty="0">
                <a:solidFill>
                  <a:schemeClr val="dk1"/>
                </a:solidFill>
                <a:latin typeface="Calibri"/>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539552" y="1412776"/>
            <a:ext cx="8229600" cy="4526100"/>
          </a:xfrm>
          <a:prstGeom prst="rect">
            <a:avLst/>
          </a:prstGeom>
        </p:spPr>
        <p:txBody>
          <a:bodyPr lIns="91425" tIns="91425" rIns="91425" bIns="91425" anchor="t" anchorCtr="0">
            <a:noAutofit/>
          </a:bodyPr>
          <a:lstStyle/>
          <a:p>
            <a:pPr marL="457200" indent="-381000" algn="just">
              <a:spcBef>
                <a:spcPts val="0"/>
              </a:spcBef>
            </a:pPr>
            <a:r>
              <a:rPr lang="en-US" sz="2800" dirty="0"/>
              <a:t>Elaboration of a model for professional recognition of degrees &amp; </a:t>
            </a:r>
            <a:r>
              <a:rPr lang="en-US" sz="2800" dirty="0" smtClean="0"/>
              <a:t>qualifications related to the course.</a:t>
            </a:r>
            <a:endParaRPr lang="en-US" sz="2800" dirty="0"/>
          </a:p>
          <a:p>
            <a:pPr marL="457200" lvl="0" indent="-381000" algn="just" rtl="0">
              <a:spcBef>
                <a:spcPts val="0"/>
              </a:spcBef>
              <a:buSzPct val="100000"/>
            </a:pPr>
            <a:r>
              <a:rPr lang="en-US" sz="2800" dirty="0" smtClean="0"/>
              <a:t>Drafting </a:t>
            </a:r>
            <a:r>
              <a:rPr lang="en-US" sz="2800" dirty="0"/>
              <a:t>of the “MARUEEB Model for Environmental Protection and Energy Efficient Buildings”</a:t>
            </a:r>
          </a:p>
          <a:p>
            <a:pPr marL="457200" lvl="0" indent="-381000" algn="just" rtl="0">
              <a:spcBef>
                <a:spcPts val="0"/>
              </a:spcBef>
              <a:buSzPct val="100000"/>
            </a:pPr>
            <a:r>
              <a:rPr lang="en-US" sz="2800" dirty="0"/>
              <a:t>Distribution of promotional and informative </a:t>
            </a:r>
            <a:r>
              <a:rPr lang="en-US" sz="2800" dirty="0" smtClean="0"/>
              <a:t>material</a:t>
            </a:r>
            <a:endParaRPr lang="en-US" sz="2800" dirty="0"/>
          </a:p>
          <a:p>
            <a:pPr marL="457200" lvl="0" indent="-381000" algn="just">
              <a:spcBef>
                <a:spcPts val="0"/>
              </a:spcBef>
            </a:pPr>
            <a:r>
              <a:rPr lang="en-US" sz="2800" dirty="0" smtClean="0"/>
              <a:t>Cooperation on activities </a:t>
            </a:r>
            <a:r>
              <a:rPr lang="en-US" sz="2800" dirty="0" smtClean="0"/>
              <a:t>of </a:t>
            </a:r>
            <a:r>
              <a:rPr lang="en-US" sz="2800" dirty="0"/>
              <a:t>the </a:t>
            </a:r>
            <a:r>
              <a:rPr lang="en-US" sz="2800" dirty="0" smtClean="0">
                <a:solidFill>
                  <a:srgbClr val="000000"/>
                </a:solidFill>
              </a:rPr>
              <a:t>GREENMA </a:t>
            </a:r>
            <a:r>
              <a:rPr lang="en-US" sz="2800" dirty="0" smtClean="0"/>
              <a:t> and MARUEEB Network</a:t>
            </a:r>
            <a:endParaRPr lang="en-US" sz="2800" dirty="0"/>
          </a:p>
        </p:txBody>
      </p:sp>
      <p:sp>
        <p:nvSpPr>
          <p:cNvPr id="245" name="Shape 245"/>
          <p:cNvSpPr txBox="1">
            <a:spLocks noGrp="1"/>
          </p:cNvSpPr>
          <p:nvPr>
            <p:ph type="title"/>
          </p:nvPr>
        </p:nvSpPr>
        <p:spPr>
          <a:xfrm>
            <a:off x="307750" y="457200"/>
            <a:ext cx="8229600" cy="1143000"/>
          </a:xfrm>
          <a:prstGeom prst="rect">
            <a:avLst/>
          </a:prstGeom>
          <a:noFill/>
          <a:ln>
            <a:noFill/>
          </a:ln>
        </p:spPr>
        <p:txBody>
          <a:bodyPr lIns="91425" tIns="45700" rIns="91425" bIns="45700" anchor="t" anchorCtr="0">
            <a:noAutofit/>
          </a:bodyPr>
          <a:lstStyle/>
          <a:p>
            <a:pPr marL="0" marR="0" lvl="0" indent="0" rtl="0">
              <a:spcBef>
                <a:spcPts val="0"/>
              </a:spcBef>
              <a:buClr>
                <a:schemeClr val="dk1"/>
              </a:buClr>
              <a:buSzPct val="25000"/>
              <a:buFont typeface="Calibri"/>
              <a:buNone/>
            </a:pPr>
            <a:r>
              <a:rPr lang="en-US" sz="3600" b="1" dirty="0"/>
              <a:t>MARUEEB Project - </a:t>
            </a:r>
            <a:r>
              <a:rPr lang="en-US" sz="3600" b="1" dirty="0" smtClean="0"/>
              <a:t> The Ticass </a:t>
            </a:r>
            <a:r>
              <a:rPr lang="en-US" sz="3600" b="1" dirty="0"/>
              <a:t>Tasks</a:t>
            </a:r>
            <a:r>
              <a:rPr lang="en-US" sz="4400" b="1" i="0" u="none" strike="noStrike" cap="none"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226211439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539552" y="1412776"/>
            <a:ext cx="8229600" cy="4526100"/>
          </a:xfrm>
          <a:prstGeom prst="rect">
            <a:avLst/>
          </a:prstGeom>
        </p:spPr>
        <p:txBody>
          <a:bodyPr lIns="91425" tIns="91425" rIns="91425" bIns="91425" anchor="t" anchorCtr="0">
            <a:noAutofit/>
          </a:bodyPr>
          <a:lstStyle/>
          <a:p>
            <a:pPr marL="457200" indent="-381000" algn="just">
              <a:spcBef>
                <a:spcPts val="0"/>
              </a:spcBef>
            </a:pPr>
            <a:r>
              <a:rPr lang="en-US" sz="2800" dirty="0" smtClean="0"/>
              <a:t>Networking activities fostering contacts between </a:t>
            </a:r>
            <a:r>
              <a:rPr lang="en-US" sz="2800" dirty="0"/>
              <a:t>ARU junior teaching </a:t>
            </a:r>
            <a:r>
              <a:rPr lang="en-US" sz="2800" dirty="0" smtClean="0"/>
              <a:t>staff and senior teaching staff and between </a:t>
            </a:r>
            <a:r>
              <a:rPr lang="en-US" sz="2800" dirty="0"/>
              <a:t>ARU junior teaching staff </a:t>
            </a:r>
            <a:r>
              <a:rPr lang="en-US" sz="2800" dirty="0" smtClean="0"/>
              <a:t>and the Companies belonging to the Innovation Hub (</a:t>
            </a:r>
            <a:r>
              <a:rPr lang="en-US" sz="2800" dirty="0"/>
              <a:t>T</a:t>
            </a:r>
            <a:r>
              <a:rPr lang="en-US" sz="2800" dirty="0" smtClean="0"/>
              <a:t>icass) as IRETI Spa, </a:t>
            </a:r>
            <a:r>
              <a:rPr lang="en-US" sz="2800" dirty="0" err="1" smtClean="0"/>
              <a:t>Boero</a:t>
            </a:r>
            <a:r>
              <a:rPr lang="en-US" sz="2800" dirty="0" smtClean="0"/>
              <a:t> spa, </a:t>
            </a:r>
            <a:r>
              <a:rPr lang="en-US" sz="2800" dirty="0" smtClean="0"/>
              <a:t>IPLOM spa, and </a:t>
            </a:r>
            <a:r>
              <a:rPr lang="en-US" sz="2800" dirty="0" smtClean="0"/>
              <a:t>other…</a:t>
            </a:r>
            <a:endParaRPr lang="en-US" sz="2800" dirty="0"/>
          </a:p>
          <a:p>
            <a:pPr marL="457200" lvl="0" indent="-381000" algn="just">
              <a:spcBef>
                <a:spcPts val="0"/>
              </a:spcBef>
              <a:buSzPct val="100000"/>
            </a:pPr>
            <a:endParaRPr lang="en-US" sz="2800" dirty="0"/>
          </a:p>
        </p:txBody>
      </p:sp>
      <p:sp>
        <p:nvSpPr>
          <p:cNvPr id="245" name="Shape 245"/>
          <p:cNvSpPr txBox="1">
            <a:spLocks noGrp="1"/>
          </p:cNvSpPr>
          <p:nvPr>
            <p:ph type="title"/>
          </p:nvPr>
        </p:nvSpPr>
        <p:spPr>
          <a:xfrm>
            <a:off x="307750" y="457200"/>
            <a:ext cx="8229600" cy="1143000"/>
          </a:xfrm>
          <a:prstGeom prst="rect">
            <a:avLst/>
          </a:prstGeom>
          <a:noFill/>
          <a:ln>
            <a:noFill/>
          </a:ln>
        </p:spPr>
        <p:txBody>
          <a:bodyPr lIns="91425" tIns="45700" rIns="91425" bIns="45700" anchor="t" anchorCtr="0">
            <a:noAutofit/>
          </a:bodyPr>
          <a:lstStyle/>
          <a:p>
            <a:pPr marL="0" marR="0" lvl="0" indent="0" rtl="0">
              <a:spcBef>
                <a:spcPts val="0"/>
              </a:spcBef>
              <a:buClr>
                <a:schemeClr val="dk1"/>
              </a:buClr>
              <a:buSzPct val="25000"/>
              <a:buFont typeface="Calibri"/>
              <a:buNone/>
            </a:pPr>
            <a:r>
              <a:rPr lang="en-US" sz="3600" b="1" dirty="0"/>
              <a:t>MARUEEB Project - </a:t>
            </a:r>
            <a:r>
              <a:rPr lang="en-US" sz="3600" b="1" dirty="0" smtClean="0"/>
              <a:t> The Ticass </a:t>
            </a:r>
            <a:r>
              <a:rPr lang="en-US" sz="3600" b="1" dirty="0"/>
              <a:t>Tasks</a:t>
            </a:r>
            <a:r>
              <a:rPr lang="en-US" sz="4400" b="1" i="0" u="none" strike="noStrike" cap="none"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213815784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1547663" y="5157192"/>
            <a:ext cx="590465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chemeClr val="dk1"/>
                </a:solidFill>
                <a:latin typeface="Calibri"/>
                <a:ea typeface="Calibri"/>
                <a:cs typeface="Calibri"/>
                <a:sym typeface="Calibri"/>
              </a:rPr>
              <a:t>For more information</a:t>
            </a:r>
            <a:br>
              <a:rPr lang="en-US" sz="1800" b="1">
                <a:solidFill>
                  <a:schemeClr val="dk1"/>
                </a:solidFill>
                <a:latin typeface="Calibri"/>
                <a:ea typeface="Calibri"/>
                <a:cs typeface="Calibri"/>
                <a:sym typeface="Calibri"/>
              </a:rPr>
            </a:br>
            <a:r>
              <a:rPr lang="en-US" sz="1800" b="1" u="sng">
                <a:solidFill>
                  <a:schemeClr val="hlink"/>
                </a:solidFill>
                <a:latin typeface="Calibri"/>
                <a:ea typeface="Calibri"/>
                <a:cs typeface="Calibri"/>
                <a:sym typeface="Calibri"/>
                <a:hlinkClick r:id="rId3"/>
              </a:rPr>
              <a:t>www.ticass.it</a:t>
            </a:r>
            <a:r>
              <a:rPr lang="en-US" sz="1800">
                <a:solidFill>
                  <a:schemeClr val="dk1"/>
                </a:solidFill>
                <a:latin typeface="Calibri"/>
                <a:ea typeface="Calibri"/>
                <a:cs typeface="Calibri"/>
                <a:sym typeface="Calibri"/>
              </a:rPr>
              <a:t> </a:t>
            </a:r>
          </a:p>
        </p:txBody>
      </p:sp>
      <p:pic>
        <p:nvPicPr>
          <p:cNvPr id="252" name="Shape 252"/>
          <p:cNvPicPr preferRelativeResize="0"/>
          <p:nvPr/>
        </p:nvPicPr>
        <p:blipFill rotWithShape="1">
          <a:blip r:embed="rId4">
            <a:alphaModFix/>
          </a:blip>
          <a:srcRect/>
          <a:stretch/>
        </p:blipFill>
        <p:spPr>
          <a:xfrm>
            <a:off x="2202915" y="2276872"/>
            <a:ext cx="4594153" cy="27761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315720" y="1700808"/>
            <a:ext cx="8569200" cy="43926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Clr>
                <a:schemeClr val="dk1"/>
              </a:buClr>
              <a:buSzPct val="25000"/>
              <a:buFont typeface="Arial"/>
              <a:buNone/>
            </a:pPr>
            <a:r>
              <a:rPr lang="en-US" sz="2200">
                <a:solidFill>
                  <a:schemeClr val="dk1"/>
                </a:solidFill>
                <a:latin typeface="Calibri"/>
                <a:ea typeface="Calibri"/>
                <a:cs typeface="Calibri"/>
                <a:sym typeface="Calibri"/>
              </a:rPr>
              <a:t>TICASS – acronym for Innovative Technologies for Environmental Control and Sustainable Development - is a non-profit Consortium established in March 2010, composed of research authorities and large, medium and small companies.</a:t>
            </a:r>
          </a:p>
          <a:p>
            <a:pPr marL="0" marR="0" lvl="0" indent="0" algn="just" rtl="0">
              <a:spcBef>
                <a:spcPts val="440"/>
              </a:spcBef>
              <a:spcAft>
                <a:spcPts val="0"/>
              </a:spcAft>
              <a:buClr>
                <a:schemeClr val="dk1"/>
              </a:buClr>
              <a:buSzPct val="25000"/>
              <a:buFont typeface="Arial"/>
              <a:buNone/>
            </a:pPr>
            <a:r>
              <a:rPr lang="en-US" sz="2200">
                <a:solidFill>
                  <a:schemeClr val="dk1"/>
                </a:solidFill>
                <a:latin typeface="Calibri"/>
                <a:ea typeface="Calibri"/>
                <a:cs typeface="Calibri"/>
                <a:sym typeface="Calibri"/>
              </a:rPr>
              <a:t>TICASS performs, promotes and enhances research activities, as well as transferring excellence technologies in the "Energy and Environment" area with regards to Sustainable Development and Quality of Life.</a:t>
            </a:r>
          </a:p>
          <a:p>
            <a:pPr marL="0" marR="0" lvl="0" indent="0" algn="just" rtl="0">
              <a:spcBef>
                <a:spcPts val="440"/>
              </a:spcBef>
              <a:buClr>
                <a:schemeClr val="dk1"/>
              </a:buClr>
              <a:buSzPct val="25000"/>
              <a:buFont typeface="Arial"/>
              <a:buNone/>
            </a:pPr>
            <a:r>
              <a:rPr lang="en-US" sz="2200">
                <a:solidFill>
                  <a:schemeClr val="dk1"/>
                </a:solidFill>
                <a:latin typeface="Calibri"/>
                <a:ea typeface="Calibri"/>
                <a:cs typeface="Calibri"/>
                <a:sym typeface="Calibri"/>
              </a:rPr>
              <a:t>The consortium role is also the coordination of the above mentioned activities at regional, national and international level. Its main goal is to widen knowledge and introduce innovative technologies by the cross-border cooperation, with universities and other public and private bodies. </a:t>
            </a:r>
          </a:p>
        </p:txBody>
      </p:sp>
      <p:sp>
        <p:nvSpPr>
          <p:cNvPr id="113" name="Shape 113"/>
          <p:cNvSpPr/>
          <p:nvPr/>
        </p:nvSpPr>
        <p:spPr>
          <a:xfrm>
            <a:off x="539179" y="692695"/>
            <a:ext cx="85692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b="1">
                <a:latin typeface="Calibri"/>
                <a:ea typeface="Calibri"/>
                <a:cs typeface="Calibri"/>
                <a:sym typeface="Calibri"/>
              </a:rPr>
              <a:t>TICASS Regional innovation hub</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cxnSp>
        <p:nvCxnSpPr>
          <p:cNvPr id="120" name="Shape 120"/>
          <p:cNvCxnSpPr/>
          <p:nvPr/>
        </p:nvCxnSpPr>
        <p:spPr>
          <a:xfrm>
            <a:off x="0" y="0"/>
            <a:ext cx="9144000" cy="1587"/>
          </a:xfrm>
          <a:prstGeom prst="straightConnector1">
            <a:avLst/>
          </a:prstGeom>
          <a:noFill/>
          <a:ln>
            <a:noFill/>
          </a:ln>
        </p:spPr>
      </p:cxnSp>
      <p:sp>
        <p:nvSpPr>
          <p:cNvPr id="121" name="Shape 121"/>
          <p:cNvSpPr txBox="1"/>
          <p:nvPr/>
        </p:nvSpPr>
        <p:spPr>
          <a:xfrm>
            <a:off x="416718" y="1679749"/>
            <a:ext cx="8727300" cy="42486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SzPct val="25000"/>
              <a:buNone/>
            </a:pPr>
            <a:r>
              <a:rPr lang="en-US" sz="2000">
                <a:solidFill>
                  <a:schemeClr val="dk1"/>
                </a:solidFill>
                <a:latin typeface="Calibri"/>
                <a:ea typeface="Calibri"/>
                <a:cs typeface="Calibri"/>
                <a:sym typeface="Calibri"/>
              </a:rPr>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Ticass is a non-profit Consortium including public research bodies (Departments of the University of Genoa), SME's and large Companies. It is the core of the regional Innovation Hub "Energy and Environment" supported by ERDF in the Liguria Region in Italy. Ticass is finalized to carry out, promote, diffuse, transfer and exploit research and innovative technologies for:</a:t>
            </a:r>
          </a:p>
          <a:p>
            <a:pPr lvl="0" rtl="0">
              <a:lnSpc>
                <a:spcPct val="115000"/>
              </a:lnSpc>
              <a:spcBef>
                <a:spcPts val="0"/>
              </a:spcBef>
              <a:buClr>
                <a:schemeClr val="dk1"/>
              </a:buClr>
              <a:buFont typeface="Arial"/>
              <a:buNone/>
            </a:pPr>
            <a:endParaRPr sz="1000" u="sng">
              <a:solidFill>
                <a:srgbClr val="557F01"/>
              </a:solidFill>
              <a:highlight>
                <a:srgbClr val="F6F9F3"/>
              </a:highlight>
              <a:hlinkClick r:id="rId3"/>
            </a:endParaRPr>
          </a:p>
          <a:p>
            <a:pPr marL="0" marR="0" lvl="0" indent="0" algn="l" rtl="0">
              <a:lnSpc>
                <a:spcPct val="100000"/>
              </a:lnSpc>
              <a:spcBef>
                <a:spcPts val="640"/>
              </a:spcBef>
              <a:buSzPct val="25000"/>
              <a:buNone/>
            </a:pPr>
            <a:r>
              <a:rPr lang="en-US" sz="32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 Support to regional stakeholders and focus on resources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Environmental Control and Management</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Sustainable Products and Processes</a:t>
            </a:r>
          </a:p>
          <a:p>
            <a:pPr marL="0" marR="0" lvl="0" indent="0" algn="l" rtl="0">
              <a:lnSpc>
                <a:spcPct val="100000"/>
              </a:lnSpc>
              <a:spcBef>
                <a:spcPts val="640"/>
              </a:spcBef>
              <a:buSzPct val="25000"/>
              <a:buNone/>
            </a:pPr>
            <a:r>
              <a:rPr lang="en-US" sz="2400">
                <a:solidFill>
                  <a:schemeClr val="dk1"/>
                </a:solidFill>
                <a:latin typeface="Calibri"/>
                <a:ea typeface="Calibri"/>
                <a:cs typeface="Calibri"/>
                <a:sym typeface="Calibri"/>
              </a:rPr>
              <a:t>- Materials</a:t>
            </a:r>
          </a:p>
          <a:p>
            <a:pPr marL="0" marR="0" lvl="0" indent="0" algn="l" rtl="0">
              <a:lnSpc>
                <a:spcPct val="100000"/>
              </a:lnSpc>
              <a:spcBef>
                <a:spcPts val="640"/>
              </a:spcBef>
              <a:buSzPct val="25000"/>
              <a:buNone/>
            </a:pPr>
            <a:r>
              <a:rPr lang="en-US" sz="2400">
                <a:solidFill>
                  <a:schemeClr val="dk1"/>
                </a:solidFill>
                <a:latin typeface="Calibri"/>
                <a:ea typeface="Calibri"/>
                <a:cs typeface="Calibri"/>
                <a:sym typeface="Calibri"/>
              </a:rPr>
              <a:t>- Horizontal Activities (Blue energy, ICT and processes control, etc.)</a:t>
            </a:r>
            <a:br>
              <a:rPr lang="en-US" sz="24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p>
        </p:txBody>
      </p:sp>
      <p:sp>
        <p:nvSpPr>
          <p:cNvPr id="122" name="Shape 122"/>
          <p:cNvSpPr/>
          <p:nvPr/>
        </p:nvSpPr>
        <p:spPr>
          <a:xfrm>
            <a:off x="683568" y="581779"/>
            <a:ext cx="8460431" cy="8309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a:latin typeface="Calibri"/>
                <a:ea typeface="Calibri"/>
                <a:cs typeface="Calibri"/>
                <a:sym typeface="Calibri"/>
              </a:rPr>
              <a:t>TICASS Regional Research and </a:t>
            </a:r>
          </a:p>
          <a:p>
            <a:pPr marL="0" marR="0" lvl="0" indent="0" algn="ctr" rtl="0">
              <a:spcBef>
                <a:spcPts val="0"/>
              </a:spcBef>
              <a:buSzPct val="25000"/>
              <a:buNone/>
            </a:pPr>
            <a:r>
              <a:rPr lang="en-US" sz="4800" b="1">
                <a:latin typeface="Calibri"/>
                <a:ea typeface="Calibri"/>
                <a:cs typeface="Calibri"/>
                <a:sym typeface="Calibri"/>
              </a:rPr>
              <a:t>Innovation Hub…..</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215000" y="1340775"/>
            <a:ext cx="8928900" cy="4016699"/>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Research &amp; Development</a:t>
            </a:r>
            <a:r>
              <a:rPr lang="en-US" sz="2200" b="0" i="0" u="none" strike="noStrike" cap="none">
                <a:solidFill>
                  <a:schemeClr val="dk1"/>
                </a:solidFill>
                <a:latin typeface="Calibri"/>
                <a:ea typeface="Calibri"/>
                <a:cs typeface="Calibri"/>
                <a:sym typeface="Calibri"/>
              </a:rPr>
              <a:t>: European, national and regional research projects; </a:t>
            </a:r>
          </a:p>
          <a:p>
            <a:pPr marL="342900" marR="0" lvl="0" indent="-330200" algn="l" rtl="0">
              <a:spcBef>
                <a:spcPts val="48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Training</a:t>
            </a:r>
            <a:r>
              <a:rPr lang="en-US" sz="2200" b="0" i="0" u="none" strike="noStrike" cap="none">
                <a:solidFill>
                  <a:schemeClr val="dk1"/>
                </a:solidFill>
                <a:latin typeface="Calibri"/>
                <a:ea typeface="Calibri"/>
                <a:cs typeface="Calibri"/>
                <a:sym typeface="Calibri"/>
              </a:rPr>
              <a:t>: University master, Life long training, professional courses, Tempus, Erasmus + projects;</a:t>
            </a:r>
          </a:p>
          <a:p>
            <a:pPr marL="342900" marR="0" lvl="0" indent="-330200" algn="l" rtl="0">
              <a:spcBef>
                <a:spcPts val="48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Technology transfer</a:t>
            </a:r>
            <a:r>
              <a:rPr lang="en-US" sz="2200" b="0" i="0" u="none" strike="noStrike" cap="none">
                <a:solidFill>
                  <a:schemeClr val="dk1"/>
                </a:solidFill>
                <a:latin typeface="Calibri"/>
                <a:ea typeface="Calibri"/>
                <a:cs typeface="Calibri"/>
                <a:sym typeface="Calibri"/>
              </a:rPr>
              <a:t>: conversion adaptation and exploitation of research’s outcomes to match concrete industrial requirements and to solve technical and production issues</a:t>
            </a:r>
          </a:p>
          <a:p>
            <a:pPr marL="342900" marR="0" lvl="0" indent="-330200" algn="l" rtl="0">
              <a:spcBef>
                <a:spcPts val="480"/>
              </a:spcBef>
              <a:spcAft>
                <a:spcPts val="0"/>
              </a:spcAft>
              <a:buClr>
                <a:schemeClr val="dk1"/>
              </a:buClr>
              <a:buSzPct val="100000"/>
              <a:buFont typeface="Arial"/>
              <a:buChar char="•"/>
            </a:pPr>
            <a:r>
              <a:rPr lang="en-US" sz="2200" b="1"/>
              <a:t>Provision of services for SMEs and Large Companies</a:t>
            </a:r>
          </a:p>
          <a:p>
            <a:pPr marL="342900" marR="0" lvl="0" indent="-330200" algn="l" rtl="0">
              <a:spcBef>
                <a:spcPts val="48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Networking</a:t>
            </a:r>
            <a:r>
              <a:rPr lang="en-US" sz="2200" b="0" i="0" u="none" strike="noStrike" cap="none">
                <a:solidFill>
                  <a:schemeClr val="dk1"/>
                </a:solidFill>
                <a:latin typeface="Calibri"/>
                <a:ea typeface="Calibri"/>
                <a:cs typeface="Calibri"/>
                <a:sym typeface="Calibri"/>
              </a:rPr>
              <a:t>: members of two National technological Clusters, European technology platform for water…. </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title"/>
          </p:nvPr>
        </p:nvSpPr>
        <p:spPr>
          <a:xfrm>
            <a:off x="539552" y="548679"/>
            <a:ext cx="7992887" cy="792087"/>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Calibri"/>
              <a:buNone/>
            </a:pPr>
            <a:r>
              <a:rPr lang="en-US" sz="4800" b="1" i="0" u="none" strike="noStrike" cap="none">
                <a:solidFill>
                  <a:srgbClr val="000000"/>
                </a:solidFill>
                <a:latin typeface="Calibri"/>
                <a:ea typeface="Calibri"/>
                <a:cs typeface="Calibri"/>
                <a:sym typeface="Calibri"/>
              </a:rPr>
              <a:t>Ticass activities:</a:t>
            </a:r>
          </a:p>
        </p:txBody>
      </p:sp>
      <p:pic>
        <p:nvPicPr>
          <p:cNvPr id="129" name="Shape 129"/>
          <p:cNvPicPr preferRelativeResize="0"/>
          <p:nvPr/>
        </p:nvPicPr>
        <p:blipFill rotWithShape="1">
          <a:blip r:embed="rId3">
            <a:alphaModFix/>
          </a:blip>
          <a:srcRect/>
          <a:stretch/>
        </p:blipFill>
        <p:spPr>
          <a:xfrm>
            <a:off x="7413486" y="5429912"/>
            <a:ext cx="1517700" cy="1077899"/>
          </a:xfrm>
          <a:prstGeom prst="rect">
            <a:avLst/>
          </a:prstGeom>
          <a:noFill/>
          <a:ln>
            <a:noFill/>
          </a:ln>
        </p:spPr>
      </p:pic>
      <p:pic>
        <p:nvPicPr>
          <p:cNvPr id="130" name="Shape 130"/>
          <p:cNvPicPr preferRelativeResize="0"/>
          <p:nvPr/>
        </p:nvPicPr>
        <p:blipFill rotWithShape="1">
          <a:blip r:embed="rId4">
            <a:alphaModFix/>
          </a:blip>
          <a:srcRect/>
          <a:stretch/>
        </p:blipFill>
        <p:spPr>
          <a:xfrm>
            <a:off x="290375" y="5399750"/>
            <a:ext cx="1986000" cy="1184400"/>
          </a:xfrm>
          <a:prstGeom prst="rect">
            <a:avLst/>
          </a:prstGeom>
          <a:noFill/>
          <a:ln>
            <a:noFill/>
          </a:ln>
        </p:spPr>
      </p:pic>
      <p:pic>
        <p:nvPicPr>
          <p:cNvPr id="131" name="Shape 131"/>
          <p:cNvPicPr preferRelativeResize="0"/>
          <p:nvPr/>
        </p:nvPicPr>
        <p:blipFill rotWithShape="1">
          <a:blip r:embed="rId5">
            <a:alphaModFix/>
          </a:blip>
          <a:srcRect/>
          <a:stretch/>
        </p:blipFill>
        <p:spPr>
          <a:xfrm>
            <a:off x="2882761" y="5358475"/>
            <a:ext cx="1539900" cy="1255799"/>
          </a:xfrm>
          <a:prstGeom prst="rect">
            <a:avLst/>
          </a:prstGeom>
          <a:noFill/>
          <a:ln>
            <a:noFill/>
          </a:ln>
        </p:spPr>
      </p:pic>
      <p:pic>
        <p:nvPicPr>
          <p:cNvPr id="132" name="Shape 132"/>
          <p:cNvPicPr preferRelativeResize="0"/>
          <p:nvPr/>
        </p:nvPicPr>
        <p:blipFill rotWithShape="1">
          <a:blip r:embed="rId6">
            <a:alphaModFix/>
          </a:blip>
          <a:srcRect/>
          <a:stretch/>
        </p:blipFill>
        <p:spPr>
          <a:xfrm>
            <a:off x="5257662" y="5463250"/>
            <a:ext cx="1898699" cy="1120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grpSp>
        <p:nvGrpSpPr>
          <p:cNvPr id="137" name="Shape 137"/>
          <p:cNvGrpSpPr/>
          <p:nvPr/>
        </p:nvGrpSpPr>
        <p:grpSpPr>
          <a:xfrm>
            <a:off x="6427787" y="2476500"/>
            <a:ext cx="2733599" cy="1677862"/>
            <a:chOff x="6427787" y="2476500"/>
            <a:chExt cx="2733599" cy="1677862"/>
          </a:xfrm>
        </p:grpSpPr>
        <p:sp>
          <p:nvSpPr>
            <p:cNvPr id="138" name="Shape 138"/>
            <p:cNvSpPr/>
            <p:nvPr/>
          </p:nvSpPr>
          <p:spPr>
            <a:xfrm>
              <a:off x="6445250" y="2476500"/>
              <a:ext cx="2519400" cy="1654200"/>
            </a:xfrm>
            <a:prstGeom prst="ellipse">
              <a:avLst/>
            </a:prstGeom>
            <a:noFill/>
            <a:ln w="25550" cap="flat" cmpd="sng">
              <a:solidFill>
                <a:srgbClr val="E46C0A"/>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 name="Shape 139"/>
            <p:cNvSpPr txBox="1"/>
            <p:nvPr/>
          </p:nvSpPr>
          <p:spPr>
            <a:xfrm>
              <a:off x="6427787" y="3186111"/>
              <a:ext cx="2733599" cy="2714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ISTITUTO ITALIANO SALDATURA</a:t>
              </a:r>
            </a:p>
          </p:txBody>
        </p:sp>
        <p:sp>
          <p:nvSpPr>
            <p:cNvPr id="140" name="Shape 140"/>
            <p:cNvSpPr txBox="1"/>
            <p:nvPr/>
          </p:nvSpPr>
          <p:spPr>
            <a:xfrm>
              <a:off x="6804025" y="2692400"/>
              <a:ext cx="1422299" cy="4538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b="0" i="0" u="none">
                  <a:solidFill>
                    <a:srgbClr val="FF6600"/>
                  </a:solidFill>
                  <a:latin typeface="Arial"/>
                  <a:ea typeface="Arial"/>
                  <a:cs typeface="Arial"/>
                  <a:sym typeface="Arial"/>
                </a:rPr>
                <a:t>Giuseppe SANTORO</a:t>
              </a:r>
            </a:p>
          </p:txBody>
        </p:sp>
        <p:sp>
          <p:nvSpPr>
            <p:cNvPr id="141" name="Shape 141"/>
            <p:cNvSpPr txBox="1"/>
            <p:nvPr/>
          </p:nvSpPr>
          <p:spPr>
            <a:xfrm>
              <a:off x="8094661" y="2947986"/>
              <a:ext cx="790500" cy="2714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a:solidFill>
                    <a:srgbClr val="000000"/>
                  </a:solidFill>
                  <a:latin typeface="Arial"/>
                  <a:ea typeface="Arial"/>
                  <a:cs typeface="Arial"/>
                  <a:sym typeface="Arial"/>
                </a:rPr>
                <a:t>IREOS </a:t>
              </a:r>
            </a:p>
          </p:txBody>
        </p:sp>
        <p:sp>
          <p:nvSpPr>
            <p:cNvPr id="142" name="Shape 142"/>
            <p:cNvSpPr txBox="1"/>
            <p:nvPr/>
          </p:nvSpPr>
          <p:spPr>
            <a:xfrm>
              <a:off x="6813550" y="3460750"/>
              <a:ext cx="1793999" cy="271499"/>
            </a:xfrm>
            <a:prstGeom prst="rect">
              <a:avLst/>
            </a:prstGeom>
            <a:noFill/>
            <a:ln>
              <a:noFill/>
            </a:ln>
          </p:spPr>
          <p:txBody>
            <a:bodyPr lIns="90000" tIns="45000" rIns="90000" bIns="450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a:solidFill>
                    <a:srgbClr val="000000"/>
                  </a:solidFill>
                  <a:latin typeface="Arial"/>
                  <a:ea typeface="Arial"/>
                  <a:cs typeface="Arial"/>
                  <a:sym typeface="Arial"/>
                </a:rPr>
                <a:t>A&amp;A F.llI PARODI</a:t>
              </a:r>
            </a:p>
          </p:txBody>
        </p:sp>
        <p:sp>
          <p:nvSpPr>
            <p:cNvPr id="143" name="Shape 143"/>
            <p:cNvSpPr txBox="1"/>
            <p:nvPr/>
          </p:nvSpPr>
          <p:spPr>
            <a:xfrm>
              <a:off x="7381875" y="3700462"/>
              <a:ext cx="844500" cy="453899"/>
            </a:xfrm>
            <a:prstGeom prst="rect">
              <a:avLst/>
            </a:prstGeom>
            <a:noFill/>
            <a:ln>
              <a:noFill/>
            </a:ln>
          </p:spPr>
          <p:txBody>
            <a:bodyPr lIns="90000" tIns="45000" rIns="90000" bIns="45000" anchor="t"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Circle CAP</a:t>
              </a:r>
            </a:p>
          </p:txBody>
        </p:sp>
      </p:grpSp>
      <p:cxnSp>
        <p:nvCxnSpPr>
          <p:cNvPr id="144" name="Shape 144"/>
          <p:cNvCxnSpPr/>
          <p:nvPr/>
        </p:nvCxnSpPr>
        <p:spPr>
          <a:xfrm rot="10800000" flipH="1">
            <a:off x="5651500" y="3686037"/>
            <a:ext cx="828599" cy="30299"/>
          </a:xfrm>
          <a:prstGeom prst="straightConnector1">
            <a:avLst/>
          </a:prstGeom>
          <a:noFill/>
          <a:ln w="38150" cap="flat" cmpd="sng">
            <a:solidFill>
              <a:srgbClr val="000000"/>
            </a:solidFill>
            <a:prstDash val="solid"/>
            <a:round/>
            <a:headEnd type="stealth" w="lg" len="lg"/>
            <a:tailEnd type="stealth" w="lg" len="lg"/>
          </a:ln>
        </p:spPr>
      </p:cxnSp>
      <p:cxnSp>
        <p:nvCxnSpPr>
          <p:cNvPr id="145" name="Shape 145"/>
          <p:cNvCxnSpPr/>
          <p:nvPr/>
        </p:nvCxnSpPr>
        <p:spPr>
          <a:xfrm flipH="1">
            <a:off x="2481237" y="3771900"/>
            <a:ext cx="968400" cy="1500"/>
          </a:xfrm>
          <a:prstGeom prst="straightConnector1">
            <a:avLst/>
          </a:prstGeom>
          <a:noFill/>
          <a:ln w="38150" cap="flat" cmpd="sng">
            <a:solidFill>
              <a:srgbClr val="000000"/>
            </a:solidFill>
            <a:prstDash val="solid"/>
            <a:round/>
            <a:headEnd type="stealth" w="lg" len="lg"/>
            <a:tailEnd type="stealth" w="lg" len="lg"/>
          </a:ln>
        </p:spPr>
      </p:cxnSp>
      <p:cxnSp>
        <p:nvCxnSpPr>
          <p:cNvPr id="146" name="Shape 146"/>
          <p:cNvCxnSpPr/>
          <p:nvPr/>
        </p:nvCxnSpPr>
        <p:spPr>
          <a:xfrm rot="10800000" flipH="1">
            <a:off x="4572000" y="5008637"/>
            <a:ext cx="1500" cy="866699"/>
          </a:xfrm>
          <a:prstGeom prst="straightConnector1">
            <a:avLst/>
          </a:prstGeom>
          <a:noFill/>
          <a:ln w="38150" cap="flat" cmpd="sng">
            <a:solidFill>
              <a:srgbClr val="000000"/>
            </a:solidFill>
            <a:prstDash val="solid"/>
            <a:round/>
            <a:headEnd type="stealth" w="lg" len="lg"/>
            <a:tailEnd type="stealth" w="lg" len="lg"/>
          </a:ln>
        </p:spPr>
      </p:cxnSp>
      <p:grpSp>
        <p:nvGrpSpPr>
          <p:cNvPr id="147" name="Shape 147"/>
          <p:cNvGrpSpPr/>
          <p:nvPr/>
        </p:nvGrpSpPr>
        <p:grpSpPr>
          <a:xfrm>
            <a:off x="252412" y="2043111"/>
            <a:ext cx="1727099" cy="358799"/>
            <a:chOff x="252412" y="2043111"/>
            <a:chExt cx="1727099" cy="358799"/>
          </a:xfrm>
        </p:grpSpPr>
        <p:sp>
          <p:nvSpPr>
            <p:cNvPr id="148" name="Shape 148"/>
            <p:cNvSpPr/>
            <p:nvPr/>
          </p:nvSpPr>
          <p:spPr>
            <a:xfrm>
              <a:off x="252412" y="2043111"/>
              <a:ext cx="1727099" cy="358799"/>
            </a:xfrm>
            <a:prstGeom prst="ellipse">
              <a:avLst/>
            </a:prstGeom>
            <a:noFill/>
            <a:ln w="22300" cap="flat" cmpd="sng">
              <a:solidFill>
                <a:srgbClr val="31859C"/>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9" name="Shape 149"/>
            <p:cNvSpPr txBox="1"/>
            <p:nvPr/>
          </p:nvSpPr>
          <p:spPr>
            <a:xfrm>
              <a:off x="360362" y="2108200"/>
              <a:ext cx="1509599" cy="2714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i="1">
                  <a:solidFill>
                    <a:srgbClr val="FF6600"/>
                  </a:solidFill>
                </a:rPr>
                <a:t>Large Companies</a:t>
              </a:r>
            </a:p>
          </p:txBody>
        </p:sp>
      </p:grpSp>
      <p:grpSp>
        <p:nvGrpSpPr>
          <p:cNvPr id="150" name="Shape 150"/>
          <p:cNvGrpSpPr/>
          <p:nvPr/>
        </p:nvGrpSpPr>
        <p:grpSpPr>
          <a:xfrm>
            <a:off x="7235825" y="2116136"/>
            <a:ext cx="1798500" cy="358799"/>
            <a:chOff x="7235825" y="2116136"/>
            <a:chExt cx="1798500" cy="358799"/>
          </a:xfrm>
        </p:grpSpPr>
        <p:sp>
          <p:nvSpPr>
            <p:cNvPr id="151" name="Shape 151"/>
            <p:cNvSpPr/>
            <p:nvPr/>
          </p:nvSpPr>
          <p:spPr>
            <a:xfrm>
              <a:off x="7235825" y="2116136"/>
              <a:ext cx="1798500" cy="358799"/>
            </a:xfrm>
            <a:prstGeom prst="ellipse">
              <a:avLst/>
            </a:prstGeom>
            <a:noFill/>
            <a:ln w="25550" cap="flat" cmpd="sng">
              <a:solidFill>
                <a:srgbClr val="E46C0A"/>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2" name="Shape 152"/>
            <p:cNvSpPr txBox="1"/>
            <p:nvPr/>
          </p:nvSpPr>
          <p:spPr>
            <a:xfrm>
              <a:off x="7380286" y="2160586"/>
              <a:ext cx="1582799" cy="2714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b="0" i="1" u="none">
                  <a:solidFill>
                    <a:srgbClr val="FF6600"/>
                  </a:solidFill>
                  <a:latin typeface="Arial"/>
                  <a:ea typeface="Arial"/>
                  <a:cs typeface="Arial"/>
                  <a:sym typeface="Arial"/>
                </a:rPr>
                <a:t>Medi</a:t>
              </a:r>
              <a:r>
                <a:rPr lang="en-US" sz="1200" i="1">
                  <a:solidFill>
                    <a:srgbClr val="FF6600"/>
                  </a:solidFill>
                </a:rPr>
                <a:t>um Companies</a:t>
              </a:r>
            </a:p>
          </p:txBody>
        </p:sp>
      </p:grpSp>
      <p:sp>
        <p:nvSpPr>
          <p:cNvPr id="153" name="Shape 153"/>
          <p:cNvSpPr txBox="1"/>
          <p:nvPr/>
        </p:nvSpPr>
        <p:spPr>
          <a:xfrm>
            <a:off x="6649675" y="3033775"/>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Biotec Sistemi</a:t>
            </a:r>
          </a:p>
        </p:txBody>
      </p:sp>
      <p:grpSp>
        <p:nvGrpSpPr>
          <p:cNvPr id="154" name="Shape 154"/>
          <p:cNvGrpSpPr/>
          <p:nvPr/>
        </p:nvGrpSpPr>
        <p:grpSpPr>
          <a:xfrm>
            <a:off x="107950" y="2403475"/>
            <a:ext cx="6099062" cy="1727099"/>
            <a:chOff x="107950" y="2403475"/>
            <a:chExt cx="6099062" cy="1727099"/>
          </a:xfrm>
        </p:grpSpPr>
        <p:sp>
          <p:nvSpPr>
            <p:cNvPr id="155" name="Shape 155"/>
            <p:cNvSpPr/>
            <p:nvPr/>
          </p:nvSpPr>
          <p:spPr>
            <a:xfrm>
              <a:off x="123825" y="2403475"/>
              <a:ext cx="2517899" cy="1727099"/>
            </a:xfrm>
            <a:prstGeom prst="ellipse">
              <a:avLst/>
            </a:prstGeom>
            <a:solidFill>
              <a:srgbClr val="B9CDE5">
                <a:alpha val="49800"/>
              </a:srgbClr>
            </a:solidFill>
            <a:ln w="28425" cap="flat" cmpd="sng">
              <a:solidFill>
                <a:srgbClr val="31859C"/>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 name="Shape 156"/>
            <p:cNvSpPr txBox="1"/>
            <p:nvPr/>
          </p:nvSpPr>
          <p:spPr>
            <a:xfrm>
              <a:off x="693737" y="2909886"/>
              <a:ext cx="15095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a:solidFill>
                    <a:srgbClr val="000000"/>
                  </a:solidFill>
                  <a:latin typeface="Arial"/>
                  <a:ea typeface="Arial"/>
                  <a:cs typeface="Arial"/>
                  <a:sym typeface="Arial"/>
                </a:rPr>
                <a:t>ITALIANA COKE</a:t>
              </a:r>
            </a:p>
          </p:txBody>
        </p:sp>
        <p:sp>
          <p:nvSpPr>
            <p:cNvPr id="157" name="Shape 157"/>
            <p:cNvSpPr txBox="1"/>
            <p:nvPr/>
          </p:nvSpPr>
          <p:spPr>
            <a:xfrm>
              <a:off x="1019175" y="2549525"/>
              <a:ext cx="8618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BOERO</a:t>
              </a:r>
            </a:p>
          </p:txBody>
        </p:sp>
        <p:sp>
          <p:nvSpPr>
            <p:cNvPr id="158" name="Shape 158"/>
            <p:cNvSpPr txBox="1"/>
            <p:nvPr/>
          </p:nvSpPr>
          <p:spPr>
            <a:xfrm>
              <a:off x="1258887" y="3484562"/>
              <a:ext cx="719100"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IRENAcqua Gas</a:t>
              </a:r>
            </a:p>
          </p:txBody>
        </p:sp>
        <p:sp>
          <p:nvSpPr>
            <p:cNvPr id="159" name="Shape 159"/>
            <p:cNvSpPr txBox="1"/>
            <p:nvPr/>
          </p:nvSpPr>
          <p:spPr>
            <a:xfrm>
              <a:off x="482600" y="3484562"/>
              <a:ext cx="790500"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a:solidFill>
                    <a:srgbClr val="000000"/>
                  </a:solidFill>
                  <a:latin typeface="Arial"/>
                  <a:ea typeface="Arial"/>
                  <a:cs typeface="Arial"/>
                  <a:sym typeface="Arial"/>
                </a:rPr>
                <a:t>IPLOM</a:t>
              </a:r>
            </a:p>
          </p:txBody>
        </p:sp>
        <p:sp>
          <p:nvSpPr>
            <p:cNvPr id="160" name="Shape 160"/>
            <p:cNvSpPr txBox="1"/>
            <p:nvPr/>
          </p:nvSpPr>
          <p:spPr>
            <a:xfrm>
              <a:off x="107950" y="3138486"/>
              <a:ext cx="12224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FONDAZ. CIMA</a:t>
              </a:r>
            </a:p>
          </p:txBody>
        </p:sp>
        <p:sp>
          <p:nvSpPr>
            <p:cNvPr id="161" name="Shape 161"/>
            <p:cNvSpPr txBox="1"/>
            <p:nvPr/>
          </p:nvSpPr>
          <p:spPr>
            <a:xfrm>
              <a:off x="1317625" y="3138486"/>
              <a:ext cx="11507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b="0" i="0" u="none">
                  <a:solidFill>
                    <a:srgbClr val="FF6600"/>
                  </a:solidFill>
                  <a:latin typeface="Arial"/>
                  <a:ea typeface="Arial"/>
                  <a:cs typeface="Arial"/>
                  <a:sym typeface="Arial"/>
                </a:rPr>
                <a:t>FONDAZ. AMGA</a:t>
              </a:r>
            </a:p>
          </p:txBody>
        </p:sp>
        <p:sp>
          <p:nvSpPr>
            <p:cNvPr id="162" name="Shape 162"/>
            <p:cNvSpPr txBox="1"/>
            <p:nvPr/>
          </p:nvSpPr>
          <p:spPr>
            <a:xfrm>
              <a:off x="1087437" y="3714750"/>
              <a:ext cx="5747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b="0" i="0" u="none">
                  <a:solidFill>
                    <a:srgbClr val="FF6600"/>
                  </a:solidFill>
                  <a:latin typeface="Arial"/>
                  <a:ea typeface="Arial"/>
                  <a:cs typeface="Arial"/>
                  <a:sym typeface="Arial"/>
                </a:rPr>
                <a:t>FACI</a:t>
              </a:r>
            </a:p>
          </p:txBody>
        </p:sp>
        <p:sp>
          <p:nvSpPr>
            <p:cNvPr id="163" name="Shape 163"/>
            <p:cNvSpPr txBox="1"/>
            <p:nvPr/>
          </p:nvSpPr>
          <p:spPr>
            <a:xfrm>
              <a:off x="5345112" y="2495550"/>
              <a:ext cx="861899"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1200" b="0" i="0" u="none">
                  <a:solidFill>
                    <a:srgbClr val="008000"/>
                  </a:solidFill>
                  <a:latin typeface="Arial"/>
                  <a:ea typeface="Arial"/>
                  <a:cs typeface="Arial"/>
                  <a:sym typeface="Arial"/>
                </a:rPr>
                <a:t>Muvita</a:t>
              </a:r>
            </a:p>
          </p:txBody>
        </p:sp>
        <p:sp>
          <p:nvSpPr>
            <p:cNvPr id="164" name="Shape 164"/>
            <p:cNvSpPr txBox="1"/>
            <p:nvPr/>
          </p:nvSpPr>
          <p:spPr>
            <a:xfrm>
              <a:off x="1778000" y="2835275"/>
              <a:ext cx="666600" cy="2729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b="0" i="0" u="none">
                  <a:solidFill>
                    <a:srgbClr val="FF6600"/>
                  </a:solidFill>
                  <a:latin typeface="Arial"/>
                  <a:ea typeface="Arial"/>
                  <a:cs typeface="Arial"/>
                  <a:sym typeface="Arial"/>
                </a:rPr>
                <a:t>SEPG</a:t>
              </a:r>
            </a:p>
          </p:txBody>
        </p:sp>
      </p:grpSp>
      <p:pic>
        <p:nvPicPr>
          <p:cNvPr id="165" name="Shape 165"/>
          <p:cNvPicPr preferRelativeResize="0"/>
          <p:nvPr/>
        </p:nvPicPr>
        <p:blipFill rotWithShape="1">
          <a:blip r:embed="rId3">
            <a:alphaModFix/>
          </a:blip>
          <a:srcRect/>
          <a:stretch/>
        </p:blipFill>
        <p:spPr>
          <a:xfrm>
            <a:off x="3459162" y="2963861"/>
            <a:ext cx="2225700" cy="2176499"/>
          </a:xfrm>
          <a:prstGeom prst="rect">
            <a:avLst/>
          </a:prstGeom>
          <a:noFill/>
          <a:ln>
            <a:noFill/>
          </a:ln>
        </p:spPr>
      </p:pic>
      <p:cxnSp>
        <p:nvCxnSpPr>
          <p:cNvPr id="166" name="Shape 166"/>
          <p:cNvCxnSpPr/>
          <p:nvPr/>
        </p:nvCxnSpPr>
        <p:spPr>
          <a:xfrm rot="10800000" flipH="1">
            <a:off x="4572000" y="3109848"/>
            <a:ext cx="1500" cy="592200"/>
          </a:xfrm>
          <a:prstGeom prst="straightConnector1">
            <a:avLst/>
          </a:prstGeom>
          <a:noFill/>
          <a:ln w="38150" cap="flat" cmpd="sng">
            <a:solidFill>
              <a:srgbClr val="000000"/>
            </a:solidFill>
            <a:prstDash val="solid"/>
            <a:round/>
            <a:headEnd type="stealth" w="lg" len="lg"/>
            <a:tailEnd type="stealth" w="lg" len="lg"/>
          </a:ln>
        </p:spPr>
      </p:cxnSp>
      <p:sp>
        <p:nvSpPr>
          <p:cNvPr id="167" name="Shape 167"/>
          <p:cNvSpPr txBox="1"/>
          <p:nvPr/>
        </p:nvSpPr>
        <p:spPr>
          <a:xfrm>
            <a:off x="1019175" y="3340100"/>
            <a:ext cx="792299" cy="274499"/>
          </a:xfrm>
          <a:prstGeom prst="rect">
            <a:avLst/>
          </a:prstGeom>
          <a:noFill/>
          <a:ln>
            <a:noFill/>
          </a:ln>
        </p:spPr>
        <p:txBody>
          <a:bodyPr lIns="90000" tIns="45000" rIns="90000" bIns="45000"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AMIU</a:t>
            </a:r>
          </a:p>
        </p:txBody>
      </p:sp>
      <p:sp>
        <p:nvSpPr>
          <p:cNvPr id="168" name="Shape 168"/>
          <p:cNvSpPr/>
          <p:nvPr/>
        </p:nvSpPr>
        <p:spPr>
          <a:xfrm>
            <a:off x="2663825" y="1468437"/>
            <a:ext cx="3816299" cy="1692300"/>
          </a:xfrm>
          <a:prstGeom prst="ellipse">
            <a:avLst/>
          </a:prstGeom>
          <a:solidFill>
            <a:srgbClr val="00B050">
              <a:alpha val="13730"/>
            </a:srgbClr>
          </a:solidFill>
          <a:ln w="31675"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 name="Shape 169"/>
          <p:cNvSpPr txBox="1"/>
          <p:nvPr/>
        </p:nvSpPr>
        <p:spPr>
          <a:xfrm>
            <a:off x="3636962" y="1503362"/>
            <a:ext cx="20877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INDUSTRIA AMBIENTE</a:t>
            </a:r>
          </a:p>
        </p:txBody>
      </p:sp>
      <p:sp>
        <p:nvSpPr>
          <p:cNvPr id="170" name="Shape 170"/>
          <p:cNvSpPr txBox="1"/>
          <p:nvPr/>
        </p:nvSpPr>
        <p:spPr>
          <a:xfrm>
            <a:off x="3635375" y="1793875"/>
            <a:ext cx="18716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ANALISI  e CONTROLLI</a:t>
            </a:r>
          </a:p>
        </p:txBody>
      </p:sp>
      <p:sp>
        <p:nvSpPr>
          <p:cNvPr id="171" name="Shape 171"/>
          <p:cNvSpPr txBox="1"/>
          <p:nvPr/>
        </p:nvSpPr>
        <p:spPr>
          <a:xfrm>
            <a:off x="3708400" y="2020886"/>
            <a:ext cx="19431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SERVIZI ECOLOGICI </a:t>
            </a:r>
          </a:p>
        </p:txBody>
      </p:sp>
      <p:sp>
        <p:nvSpPr>
          <p:cNvPr id="172" name="Shape 172"/>
          <p:cNvSpPr txBox="1"/>
          <p:nvPr/>
        </p:nvSpPr>
        <p:spPr>
          <a:xfrm>
            <a:off x="3852862" y="2200275"/>
            <a:ext cx="18716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Archimede Ricerche</a:t>
            </a:r>
          </a:p>
        </p:txBody>
      </p:sp>
      <p:sp>
        <p:nvSpPr>
          <p:cNvPr id="173" name="Shape 173"/>
          <p:cNvSpPr txBox="1"/>
          <p:nvPr/>
        </p:nvSpPr>
        <p:spPr>
          <a:xfrm>
            <a:off x="2987675" y="1804986"/>
            <a:ext cx="6477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ITEC</a:t>
            </a:r>
          </a:p>
        </p:txBody>
      </p:sp>
      <p:sp>
        <p:nvSpPr>
          <p:cNvPr id="174" name="Shape 174"/>
          <p:cNvSpPr txBox="1"/>
          <p:nvPr/>
        </p:nvSpPr>
        <p:spPr>
          <a:xfrm>
            <a:off x="3059111" y="2586036"/>
            <a:ext cx="5763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P &amp; T</a:t>
            </a:r>
          </a:p>
        </p:txBody>
      </p:sp>
      <p:sp>
        <p:nvSpPr>
          <p:cNvPr id="175" name="Shape 175"/>
          <p:cNvSpPr txBox="1"/>
          <p:nvPr/>
        </p:nvSpPr>
        <p:spPr>
          <a:xfrm>
            <a:off x="2627311" y="2081211"/>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GIS &amp; WEB</a:t>
            </a:r>
          </a:p>
        </p:txBody>
      </p:sp>
      <p:sp>
        <p:nvSpPr>
          <p:cNvPr id="176" name="Shape 176"/>
          <p:cNvSpPr txBox="1"/>
          <p:nvPr/>
        </p:nvSpPr>
        <p:spPr>
          <a:xfrm>
            <a:off x="2700336" y="2366961"/>
            <a:ext cx="9350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SIIT/PMI</a:t>
            </a:r>
          </a:p>
        </p:txBody>
      </p:sp>
      <p:sp>
        <p:nvSpPr>
          <p:cNvPr id="177" name="Shape 177"/>
          <p:cNvSpPr txBox="1"/>
          <p:nvPr/>
        </p:nvSpPr>
        <p:spPr>
          <a:xfrm>
            <a:off x="4049712" y="2835275"/>
            <a:ext cx="10079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ARCADIA</a:t>
            </a:r>
          </a:p>
        </p:txBody>
      </p:sp>
      <p:sp>
        <p:nvSpPr>
          <p:cNvPr id="178" name="Shape 178"/>
          <p:cNvSpPr txBox="1"/>
          <p:nvPr/>
        </p:nvSpPr>
        <p:spPr>
          <a:xfrm>
            <a:off x="5435600" y="1804986"/>
            <a:ext cx="7922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ANTEA</a:t>
            </a:r>
          </a:p>
        </p:txBody>
      </p:sp>
      <p:sp>
        <p:nvSpPr>
          <p:cNvPr id="179" name="Shape 179"/>
          <p:cNvSpPr txBox="1"/>
          <p:nvPr/>
        </p:nvSpPr>
        <p:spPr>
          <a:xfrm>
            <a:off x="4248150" y="2586036"/>
            <a:ext cx="6477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SIGE</a:t>
            </a:r>
          </a:p>
        </p:txBody>
      </p:sp>
      <p:sp>
        <p:nvSpPr>
          <p:cNvPr id="180" name="Shape 180"/>
          <p:cNvSpPr txBox="1"/>
          <p:nvPr/>
        </p:nvSpPr>
        <p:spPr>
          <a:xfrm>
            <a:off x="3563937" y="2657475"/>
            <a:ext cx="7922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PM Ten</a:t>
            </a:r>
          </a:p>
        </p:txBody>
      </p:sp>
      <p:sp>
        <p:nvSpPr>
          <p:cNvPr id="181" name="Shape 181"/>
          <p:cNvSpPr txBox="1"/>
          <p:nvPr/>
        </p:nvSpPr>
        <p:spPr>
          <a:xfrm>
            <a:off x="5364162" y="2081211"/>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EUROCHEM</a:t>
            </a:r>
          </a:p>
          <a:p>
            <a:pPr marL="0" marR="0" lvl="0" indent="0" algn="l" rtl="0">
              <a:lnSpc>
                <a:spcPct val="100000"/>
              </a:lnSpc>
              <a:spcBef>
                <a:spcPts val="0"/>
              </a:spcBef>
              <a:spcAft>
                <a:spcPts val="0"/>
              </a:spcAft>
              <a:buClr>
                <a:srgbClr val="000000"/>
              </a:buClr>
              <a:buSzPct val="25000"/>
              <a:buFont typeface="Calibri"/>
              <a:buNone/>
            </a:pPr>
            <a:r>
              <a:rPr lang="en-US" sz="1200">
                <a:latin typeface="Calibri"/>
                <a:ea typeface="Calibri"/>
                <a:cs typeface="Calibri"/>
                <a:sym typeface="Calibri"/>
              </a:rPr>
              <a:t>FRIGOMAR</a:t>
            </a:r>
          </a:p>
        </p:txBody>
      </p:sp>
      <p:sp>
        <p:nvSpPr>
          <p:cNvPr id="182" name="Shape 182"/>
          <p:cNvSpPr txBox="1"/>
          <p:nvPr/>
        </p:nvSpPr>
        <p:spPr>
          <a:xfrm>
            <a:off x="7327900" y="2495550"/>
            <a:ext cx="8637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CPG Lab</a:t>
            </a:r>
          </a:p>
        </p:txBody>
      </p:sp>
      <p:grpSp>
        <p:nvGrpSpPr>
          <p:cNvPr id="183" name="Shape 183"/>
          <p:cNvGrpSpPr/>
          <p:nvPr/>
        </p:nvGrpSpPr>
        <p:grpSpPr>
          <a:xfrm>
            <a:off x="3632200" y="1108075"/>
            <a:ext cx="1841525" cy="358799"/>
            <a:chOff x="3632200" y="1108075"/>
            <a:chExt cx="1841525" cy="358799"/>
          </a:xfrm>
        </p:grpSpPr>
        <p:sp>
          <p:nvSpPr>
            <p:cNvPr id="184" name="Shape 184"/>
            <p:cNvSpPr/>
            <p:nvPr/>
          </p:nvSpPr>
          <p:spPr>
            <a:xfrm>
              <a:off x="3632200" y="1108075"/>
              <a:ext cx="1796999" cy="358799"/>
            </a:xfrm>
            <a:prstGeom prst="ellipse">
              <a:avLst/>
            </a:prstGeom>
            <a:solidFill>
              <a:srgbClr val="00B050">
                <a:alpha val="15690"/>
              </a:srgbClr>
            </a:solidFill>
            <a:ln w="31675"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5" name="Shape 185"/>
            <p:cNvSpPr txBox="1"/>
            <p:nvPr/>
          </p:nvSpPr>
          <p:spPr>
            <a:xfrm>
              <a:off x="3819525" y="1150937"/>
              <a:ext cx="1654200" cy="2714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200" i="1">
                  <a:solidFill>
                    <a:srgbClr val="FF6600"/>
                  </a:solidFill>
                </a:rPr>
                <a:t>Small Companies</a:t>
              </a:r>
            </a:p>
          </p:txBody>
        </p:sp>
      </p:grpSp>
      <p:sp>
        <p:nvSpPr>
          <p:cNvPr id="186" name="Shape 186"/>
          <p:cNvSpPr txBox="1"/>
          <p:nvPr/>
        </p:nvSpPr>
        <p:spPr>
          <a:xfrm>
            <a:off x="4787900" y="2730500"/>
            <a:ext cx="7922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Micamo</a:t>
            </a:r>
          </a:p>
        </p:txBody>
      </p:sp>
      <p:sp>
        <p:nvSpPr>
          <p:cNvPr id="187" name="Shape 187"/>
          <p:cNvSpPr txBox="1"/>
          <p:nvPr/>
        </p:nvSpPr>
        <p:spPr>
          <a:xfrm>
            <a:off x="4770437" y="1635125"/>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Active Cells</a:t>
            </a:r>
          </a:p>
        </p:txBody>
      </p:sp>
      <p:sp>
        <p:nvSpPr>
          <p:cNvPr id="188" name="Shape 188"/>
          <p:cNvSpPr txBox="1"/>
          <p:nvPr/>
        </p:nvSpPr>
        <p:spPr>
          <a:xfrm>
            <a:off x="3400425" y="2343150"/>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GISIG</a:t>
            </a:r>
          </a:p>
        </p:txBody>
      </p:sp>
      <p:sp>
        <p:nvSpPr>
          <p:cNvPr id="189" name="Shape 189"/>
          <p:cNvSpPr txBox="1"/>
          <p:nvPr/>
        </p:nvSpPr>
        <p:spPr>
          <a:xfrm>
            <a:off x="3276600" y="1633537"/>
            <a:ext cx="1079400"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CRSAAA</a:t>
            </a:r>
          </a:p>
        </p:txBody>
      </p:sp>
      <p:sp>
        <p:nvSpPr>
          <p:cNvPr id="190" name="Shape 190"/>
          <p:cNvSpPr txBox="1"/>
          <p:nvPr/>
        </p:nvSpPr>
        <p:spPr>
          <a:xfrm>
            <a:off x="4068762" y="2403475"/>
            <a:ext cx="1871699" cy="272999"/>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IREOS LABORATORI  </a:t>
            </a:r>
          </a:p>
          <a:p>
            <a:pPr marL="0" marR="0" lvl="0" indent="0" algn="l" rtl="0">
              <a:lnSpc>
                <a:spcPct val="100000"/>
              </a:lnSpc>
              <a:spcBef>
                <a:spcPts val="0"/>
              </a:spcBef>
              <a:spcAft>
                <a:spcPts val="0"/>
              </a:spcAft>
              <a:buClr>
                <a:srgbClr val="000000"/>
              </a:buClr>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a:latin typeface="Calibri"/>
              <a:ea typeface="Calibri"/>
              <a:cs typeface="Calibri"/>
              <a:sym typeface="Calibri"/>
            </a:endParaRPr>
          </a:p>
        </p:txBody>
      </p:sp>
      <p:grpSp>
        <p:nvGrpSpPr>
          <p:cNvPr id="191" name="Shape 191"/>
          <p:cNvGrpSpPr/>
          <p:nvPr/>
        </p:nvGrpSpPr>
        <p:grpSpPr>
          <a:xfrm>
            <a:off x="2308225" y="5765800"/>
            <a:ext cx="4638587" cy="739887"/>
            <a:chOff x="2308225" y="5765800"/>
            <a:chExt cx="4638587" cy="739887"/>
          </a:xfrm>
        </p:grpSpPr>
        <p:sp>
          <p:nvSpPr>
            <p:cNvPr id="192" name="Shape 192"/>
            <p:cNvSpPr/>
            <p:nvPr/>
          </p:nvSpPr>
          <p:spPr>
            <a:xfrm>
              <a:off x="3074986" y="5765800"/>
              <a:ext cx="3151200" cy="365099"/>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3" name="Shape 193"/>
            <p:cNvSpPr/>
            <p:nvPr/>
          </p:nvSpPr>
          <p:spPr>
            <a:xfrm>
              <a:off x="2308225" y="5919787"/>
              <a:ext cx="4535400" cy="585899"/>
            </a:xfrm>
            <a:prstGeom prst="rect">
              <a:avLst/>
            </a:prstGeom>
            <a:solidFill>
              <a:srgbClr val="D3D816"/>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4" name="Shape 194"/>
            <p:cNvSpPr txBox="1"/>
            <p:nvPr/>
          </p:nvSpPr>
          <p:spPr>
            <a:xfrm>
              <a:off x="2411411" y="5919787"/>
              <a:ext cx="4535400" cy="585899"/>
            </a:xfrm>
            <a:prstGeom prst="rect">
              <a:avLst/>
            </a:prstGeom>
            <a:noFill/>
            <a:ln>
              <a:noFill/>
            </a:ln>
          </p:spPr>
          <p:txBody>
            <a:bodyPr lIns="90000" tIns="45000" rIns="90000" bIns="45000" anchor="t" anchorCtr="0">
              <a:noAutofit/>
            </a:bodyPr>
            <a:lstStyle/>
            <a:p>
              <a:pPr marL="0" marR="0" lvl="0" indent="0" algn="ctr" rtl="0">
                <a:lnSpc>
                  <a:spcPct val="90000"/>
                </a:lnSpc>
                <a:spcBef>
                  <a:spcPts val="0"/>
                </a:spcBef>
                <a:spcAft>
                  <a:spcPts val="0"/>
                </a:spcAft>
                <a:buClr>
                  <a:srgbClr val="000000"/>
                </a:buClr>
                <a:buSzPct val="25000"/>
                <a:buFont typeface="Tahoma"/>
                <a:buNone/>
              </a:pPr>
              <a:r>
                <a:rPr lang="en-US" sz="1400" b="1" i="0" u="none">
                  <a:solidFill>
                    <a:srgbClr val="000000"/>
                  </a:solidFill>
                  <a:latin typeface="Tahoma"/>
                  <a:ea typeface="Tahoma"/>
                  <a:cs typeface="Tahoma"/>
                  <a:sym typeface="Tahoma"/>
                </a:rPr>
                <a:t>Univers</a:t>
              </a:r>
              <a:r>
                <a:rPr lang="en-US" b="1">
                  <a:latin typeface="Tahoma"/>
                  <a:ea typeface="Tahoma"/>
                  <a:cs typeface="Tahoma"/>
                  <a:sym typeface="Tahoma"/>
                </a:rPr>
                <a:t>ity of Genoa</a:t>
              </a:r>
              <a:r>
                <a:rPr lang="en-US" sz="1400" b="1" i="0" u="none">
                  <a:solidFill>
                    <a:srgbClr val="000000"/>
                  </a:solidFill>
                  <a:latin typeface="Tahoma"/>
                  <a:ea typeface="Tahoma"/>
                  <a:cs typeface="Tahoma"/>
                  <a:sym typeface="Tahoma"/>
                </a:rPr>
                <a:t>;</a:t>
              </a:r>
            </a:p>
            <a:p>
              <a:pPr marL="0" marR="0" lvl="0" indent="0" algn="ctr" rtl="0">
                <a:lnSpc>
                  <a:spcPct val="90000"/>
                </a:lnSpc>
                <a:spcBef>
                  <a:spcPts val="900"/>
                </a:spcBef>
                <a:spcAft>
                  <a:spcPts val="0"/>
                </a:spcAft>
                <a:buClr>
                  <a:srgbClr val="000000"/>
                </a:buClr>
                <a:buSzPct val="25000"/>
                <a:buFont typeface="Tahoma"/>
                <a:buNone/>
              </a:pPr>
              <a:r>
                <a:rPr lang="en-US" sz="1400" b="1" i="0" u="none">
                  <a:solidFill>
                    <a:srgbClr val="000000"/>
                  </a:solidFill>
                  <a:latin typeface="Tahoma"/>
                  <a:ea typeface="Tahoma"/>
                  <a:cs typeface="Tahoma"/>
                  <a:sym typeface="Tahoma"/>
                </a:rPr>
                <a:t>CNR; INFN; CeRSAA </a:t>
              </a:r>
            </a:p>
          </p:txBody>
        </p:sp>
      </p:grpSp>
      <p:pic>
        <p:nvPicPr>
          <p:cNvPr id="195" name="Shape 195"/>
          <p:cNvPicPr preferRelativeResize="0"/>
          <p:nvPr/>
        </p:nvPicPr>
        <p:blipFill rotWithShape="1">
          <a:blip r:embed="rId4">
            <a:alphaModFix/>
          </a:blip>
          <a:srcRect/>
          <a:stretch/>
        </p:blipFill>
        <p:spPr>
          <a:xfrm>
            <a:off x="4773612" y="3956050"/>
            <a:ext cx="482699" cy="571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46856" y="1844824"/>
            <a:ext cx="8229600" cy="4248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Market driven approach;</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Early involvement of companies and SMEs to collect industrial inputs;</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Interdisciplinary approach to supply a complete useful answer to concrete problems; </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Open access to competences and skills of the University of Genova and National Research Council;</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Development of multidisciplinary and culturally diverse work team specifically targeted for each project;</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Support the interaction and relationship development between University and Industry;</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Development of organizational tool to foster technology transfer and trust generation.</a:t>
            </a:r>
          </a:p>
          <a:p>
            <a:pPr marL="342900" marR="0" lvl="0" indent="-342900" algn="l" rtl="0">
              <a:spcBef>
                <a:spcPts val="400"/>
              </a:spcBef>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title"/>
          </p:nvPr>
        </p:nvSpPr>
        <p:spPr>
          <a:xfrm>
            <a:off x="251519" y="836712"/>
            <a:ext cx="8892600" cy="791999"/>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Calibri"/>
              <a:buNone/>
            </a:pPr>
            <a:r>
              <a:rPr lang="en-US" sz="4800" b="1" i="0" u="none" strike="noStrike" cap="none">
                <a:solidFill>
                  <a:srgbClr val="000000"/>
                </a:solidFill>
                <a:latin typeface="Calibri"/>
                <a:ea typeface="Calibri"/>
                <a:cs typeface="Calibri"/>
                <a:sym typeface="Calibri"/>
              </a:rPr>
              <a:t>How do we do, Ticass’s  approach:</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57200" y="1268759"/>
            <a:ext cx="8229600" cy="504055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07" name="Shape 207"/>
          <p:cNvSpPr txBox="1"/>
          <p:nvPr/>
        </p:nvSpPr>
        <p:spPr>
          <a:xfrm>
            <a:off x="755575" y="548679"/>
            <a:ext cx="8388424" cy="866526"/>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Calibri"/>
              <a:buNone/>
            </a:pPr>
            <a:r>
              <a:rPr lang="en-US" sz="4800" b="1">
                <a:latin typeface="Calibri"/>
                <a:ea typeface="Calibri"/>
                <a:cs typeface="Calibri"/>
                <a:sym typeface="Calibri"/>
              </a:rPr>
              <a:t>Experience in the Training field  </a:t>
            </a:r>
          </a:p>
        </p:txBody>
      </p:sp>
      <p:sp>
        <p:nvSpPr>
          <p:cNvPr id="208" name="Shape 208"/>
          <p:cNvSpPr txBox="1"/>
          <p:nvPr/>
        </p:nvSpPr>
        <p:spPr>
          <a:xfrm>
            <a:off x="539552" y="2060848"/>
            <a:ext cx="7779567" cy="36724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1">
                <a:solidFill>
                  <a:schemeClr val="dk1"/>
                </a:solidFill>
                <a:latin typeface="Calibri"/>
                <a:ea typeface="Calibri"/>
                <a:cs typeface="Calibri"/>
                <a:sym typeface="Calibri"/>
              </a:rPr>
              <a:t>Post graduate training</a:t>
            </a:r>
            <a:r>
              <a:rPr lang="en-US" sz="2000" b="1">
                <a:solidFill>
                  <a:schemeClr val="dk1"/>
                </a:solidFill>
                <a:latin typeface="Calibri"/>
                <a:ea typeface="Calibri"/>
                <a:cs typeface="Calibri"/>
                <a:sym typeface="Calibri"/>
              </a:rPr>
              <a:t>; </a:t>
            </a:r>
          </a:p>
          <a:p>
            <a:pPr marL="342900" marR="0" lvl="0" indent="-342900" algn="l" rtl="0">
              <a:spcBef>
                <a:spcPts val="480"/>
              </a:spcBef>
              <a:spcAft>
                <a:spcPts val="0"/>
              </a:spcAft>
              <a:buClr>
                <a:schemeClr val="dk1"/>
              </a:buClr>
              <a:buSzPct val="100000"/>
              <a:buFont typeface="Arial"/>
              <a:buChar char="•"/>
            </a:pPr>
            <a:r>
              <a:rPr lang="en-US" sz="2400" b="1">
                <a:solidFill>
                  <a:schemeClr val="dk1"/>
                </a:solidFill>
                <a:latin typeface="Calibri"/>
                <a:ea typeface="Calibri"/>
                <a:cs typeface="Calibri"/>
                <a:sym typeface="Calibri"/>
              </a:rPr>
              <a:t>European projects (Netwater, GreenMA, GeoSmartCity…); </a:t>
            </a:r>
          </a:p>
          <a:p>
            <a:pPr marL="342900" marR="0" lvl="0" indent="-342900" algn="l" rtl="0">
              <a:spcBef>
                <a:spcPts val="480"/>
              </a:spcBef>
              <a:spcAft>
                <a:spcPts val="0"/>
              </a:spcAft>
              <a:buClr>
                <a:schemeClr val="dk1"/>
              </a:buClr>
              <a:buSzPct val="100000"/>
              <a:buFont typeface="Arial"/>
              <a:buChar char="•"/>
            </a:pPr>
            <a:r>
              <a:rPr lang="en-US" sz="2400" b="1">
                <a:solidFill>
                  <a:schemeClr val="dk1"/>
                </a:solidFill>
                <a:latin typeface="Calibri"/>
                <a:ea typeface="Calibri"/>
                <a:cs typeface="Calibri"/>
                <a:sym typeface="Calibri"/>
              </a:rPr>
              <a:t>Research Grants (coordination of 11 research grants, involving 22 companies, of which 10 SMEs);</a:t>
            </a:r>
          </a:p>
          <a:p>
            <a:pPr marL="342900" marR="0" lvl="0" indent="-342900" algn="l" rtl="0">
              <a:spcBef>
                <a:spcPts val="480"/>
              </a:spcBef>
              <a:buClr>
                <a:schemeClr val="dk1"/>
              </a:buClr>
              <a:buSzPct val="100000"/>
              <a:buFont typeface="Arial"/>
              <a:buChar char="•"/>
            </a:pPr>
            <a:r>
              <a:rPr lang="en-US" sz="2400" b="1">
                <a:solidFill>
                  <a:schemeClr val="dk1"/>
                </a:solidFill>
                <a:latin typeface="Calibri"/>
                <a:ea typeface="Calibri"/>
                <a:cs typeface="Calibri"/>
                <a:sym typeface="Calibri"/>
              </a:rPr>
              <a:t>Scouting regarding instruments, incentives and concessions supporting work placement</a:t>
            </a:r>
            <a:r>
              <a:rPr lang="en-US" sz="2000">
                <a:solidFill>
                  <a:schemeClr val="dk1"/>
                </a:solidFill>
                <a:latin typeface="Calibri"/>
                <a:ea typeface="Calibri"/>
                <a:cs typeface="Calibri"/>
                <a:sym typeface="Calibri"/>
              </a:rPr>
              <a:t>.</a:t>
            </a:r>
          </a:p>
        </p:txBody>
      </p:sp>
      <p:pic>
        <p:nvPicPr>
          <p:cNvPr id="209" name="Shape 209"/>
          <p:cNvPicPr preferRelativeResize="0"/>
          <p:nvPr/>
        </p:nvPicPr>
        <p:blipFill rotWithShape="1">
          <a:blip r:embed="rId3">
            <a:alphaModFix/>
          </a:blip>
          <a:srcRect/>
          <a:stretch/>
        </p:blipFill>
        <p:spPr>
          <a:xfrm>
            <a:off x="6362782" y="2614576"/>
            <a:ext cx="725399" cy="52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485800"/>
            <a:ext cx="8229600" cy="1143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Post graduate training</a:t>
            </a:r>
          </a:p>
        </p:txBody>
      </p:sp>
      <p:sp>
        <p:nvSpPr>
          <p:cNvPr id="216" name="Shape 21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Water Treatment;</a:t>
            </a:r>
          </a:p>
          <a:p>
            <a:pPr marL="342900" marR="0" lvl="0" indent="-342900" algn="l" rtl="0">
              <a:spcBef>
                <a:spcPts val="56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Environmental monitoring;</a:t>
            </a:r>
          </a:p>
          <a:p>
            <a:pPr marL="342900" marR="0" lvl="0" indent="-342900" algn="l" rtl="0">
              <a:spcBef>
                <a:spcPts val="56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Registration, Evaluation, Authorisation and Restriction of Chemicals REACH;</a:t>
            </a:r>
          </a:p>
          <a:p>
            <a:pPr marL="342900" marR="0" lvl="0" indent="-342900" algn="l" rtl="0">
              <a:spcBef>
                <a:spcPts val="56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 Master in Advanced Welding Engineering MAWE;</a:t>
            </a:r>
          </a:p>
          <a:p>
            <a:pPr marL="342900" marR="0" lvl="0" indent="-342900" algn="l" rtl="0">
              <a:spcBef>
                <a:spcPts val="56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Intensive course for Russian junior staff in «Energy saving for Environmental Protection and Control“;</a:t>
            </a:r>
          </a:p>
          <a:p>
            <a:pPr marL="342900" marR="0" lvl="0" indent="-342900" algn="l" rtl="0">
              <a:spcBef>
                <a:spcPts val="560"/>
              </a:spcBef>
              <a:spcAft>
                <a:spcPts val="0"/>
              </a:spcAft>
              <a:buClr>
                <a:schemeClr val="dk1"/>
              </a:buClr>
              <a:buSzPct val="100000"/>
              <a:buFont typeface="Arial"/>
              <a:buChar char="•"/>
            </a:pPr>
            <a:r>
              <a:rPr lang="en-US" sz="2800" i="0" u="none" strike="noStrike" cap="none">
                <a:solidFill>
                  <a:schemeClr val="dk1"/>
                </a:solidFill>
                <a:latin typeface="Calibri"/>
                <a:ea typeface="Calibri"/>
                <a:cs typeface="Calibri"/>
                <a:sym typeface="Calibri"/>
              </a:rPr>
              <a:t>Training in Technologies of Water Resources Management</a:t>
            </a:r>
          </a:p>
          <a:p>
            <a:pPr marL="0" marR="0" lvl="0" indent="0" algn="l" rtl="0">
              <a:spcBef>
                <a:spcPts val="560"/>
              </a:spcBef>
              <a:spcAft>
                <a:spcPts val="0"/>
              </a:spcAft>
              <a:buClr>
                <a:schemeClr val="dk1"/>
              </a:buClr>
              <a:buSzPct val="25000"/>
              <a:buFont typeface="Arial"/>
              <a:buNone/>
            </a:pPr>
            <a:endParaRPr sz="2800" b="1" i="0" u="none" strike="noStrike" cap="none">
              <a:solidFill>
                <a:schemeClr val="dk1"/>
              </a:solidFill>
              <a:latin typeface="Calibri"/>
              <a:ea typeface="Calibri"/>
              <a:cs typeface="Calibri"/>
              <a:sym typeface="Calibri"/>
            </a:endParaRP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739862"/>
            <a:ext cx="8229600" cy="11430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US" sz="3000" b="1"/>
              <a:t>Implementation of GREENMA: Empowerment of Junior Teaching Staff of Russian Partners</a:t>
            </a:r>
          </a:p>
        </p:txBody>
      </p:sp>
      <p:sp>
        <p:nvSpPr>
          <p:cNvPr id="223" name="Shape 223"/>
          <p:cNvSpPr txBox="1">
            <a:spLocks noGrp="1"/>
          </p:cNvSpPr>
          <p:nvPr>
            <p:ph type="body" idx="1"/>
          </p:nvPr>
        </p:nvSpPr>
        <p:spPr>
          <a:xfrm>
            <a:off x="457200" y="1975375"/>
            <a:ext cx="8516700" cy="4526100"/>
          </a:xfrm>
          <a:prstGeom prst="rect">
            <a:avLst/>
          </a:prstGeom>
        </p:spPr>
        <p:txBody>
          <a:bodyPr lIns="91425" tIns="91425" rIns="91425" bIns="91425" anchor="t" anchorCtr="0">
            <a:noAutofit/>
          </a:bodyPr>
          <a:lstStyle/>
          <a:p>
            <a:pPr marL="457200" lvl="0" indent="-381000" rtl="0">
              <a:spcBef>
                <a:spcPts val="0"/>
              </a:spcBef>
              <a:buSzPct val="100000"/>
            </a:pPr>
            <a:r>
              <a:rPr lang="en-US" sz="2400"/>
              <a:t>24 junior teaching staff members trained in Genoa, intensive course in Sep/Nov 2013;</a:t>
            </a:r>
          </a:p>
          <a:p>
            <a:pPr marL="457200" lvl="0" indent="-381000" rtl="0">
              <a:spcBef>
                <a:spcPts val="0"/>
              </a:spcBef>
              <a:buSzPct val="100000"/>
            </a:pPr>
            <a:r>
              <a:rPr lang="en-US" sz="2400"/>
              <a:t>About ~250 hours of lectures provided</a:t>
            </a:r>
          </a:p>
          <a:p>
            <a:pPr marL="457200" lvl="0" indent="-381000" rtl="0">
              <a:spcBef>
                <a:spcPts val="0"/>
              </a:spcBef>
              <a:buSzPct val="100000"/>
            </a:pPr>
            <a:r>
              <a:rPr lang="en-US" sz="2400"/>
              <a:t>~30 teachers from University and companies involved in the empowerment</a:t>
            </a:r>
          </a:p>
          <a:p>
            <a:pPr marL="457200" lvl="0" indent="-381000" rtl="0">
              <a:spcBef>
                <a:spcPts val="0"/>
              </a:spcBef>
              <a:buSzPct val="100000"/>
            </a:pPr>
            <a:r>
              <a:rPr lang="en-US" sz="2400"/>
              <a:t>Visit to local industrial plants</a:t>
            </a:r>
          </a:p>
          <a:p>
            <a:pPr marL="457200" lvl="0" indent="-381000" rtl="0">
              <a:spcBef>
                <a:spcPts val="0"/>
              </a:spcBef>
              <a:buSzPct val="100000"/>
            </a:pPr>
            <a:r>
              <a:rPr lang="en-US" sz="2400"/>
              <a:t>Broad range of topics covered (engineering and chemical field, up to the economics and - although briefly - Bologna Process)</a:t>
            </a:r>
          </a:p>
          <a:p>
            <a:pPr marL="457200" lvl="0" indent="-381000" rtl="0">
              <a:spcBef>
                <a:spcPts val="0"/>
              </a:spcBef>
              <a:buSzPct val="100000"/>
            </a:pPr>
            <a:r>
              <a:rPr lang="en-US" sz="2400"/>
              <a:t>Final assessment and thesis discussion included in the empowerment action</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767</Words>
  <Application>Microsoft Office PowerPoint</Application>
  <PresentationFormat>Presentazione su schermo (4:3)</PresentationFormat>
  <Paragraphs>119</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15</vt:i4>
      </vt:variant>
    </vt:vector>
  </HeadingPairs>
  <TitlesOfParts>
    <vt:vector size="20" baseType="lpstr">
      <vt:lpstr>Arial</vt:lpstr>
      <vt:lpstr>Tahoma</vt:lpstr>
      <vt:lpstr>Calibri</vt:lpstr>
      <vt:lpstr>Tema di Office</vt:lpstr>
      <vt:lpstr>POI_THEME_TEMPLATE_DESIGN</vt:lpstr>
      <vt:lpstr>“MARUEEB: Master Degree in Innovative Technologies in Energy Efficient Buildings for Russian &amp; Armenian Universities and Stakeholders”</vt:lpstr>
      <vt:lpstr>Presentazione standard di PowerPoint</vt:lpstr>
      <vt:lpstr>Presentazione standard di PowerPoint</vt:lpstr>
      <vt:lpstr>Ticass activities:</vt:lpstr>
      <vt:lpstr>Presentazione standard di PowerPoint</vt:lpstr>
      <vt:lpstr>How do we do, Ticass’s  approach:</vt:lpstr>
      <vt:lpstr>Presentazione standard di PowerPoint</vt:lpstr>
      <vt:lpstr>Post graduate training</vt:lpstr>
      <vt:lpstr>Implementation of GREENMA: Empowerment of Junior Teaching Staff of Russian Partners</vt:lpstr>
      <vt:lpstr>Presentazione standard di PowerPoint</vt:lpstr>
      <vt:lpstr>MARUEEB Project – The Ticass Tasks </vt:lpstr>
      <vt:lpstr>MARUEEB Project – The Ticass Tasks </vt:lpstr>
      <vt:lpstr>MARUEEB Project -  The Ticass Tasks </vt:lpstr>
      <vt:lpstr>MARUEEB Project -  The Ticass Tasks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“MARUEEB: Master Degree in Innovative Technologies in Energy Efficient Buildings for Russian &amp; Armenian Universities and Stakeholders”</dc:title>
  <dc:creator>Gustavo Capannelli</dc:creator>
  <cp:lastModifiedBy>Gustavo Capannelli</cp:lastModifiedBy>
  <cp:revision>6</cp:revision>
  <dcterms:modified xsi:type="dcterms:W3CDTF">2016-02-17T07:36:42Z</dcterms:modified>
</cp:coreProperties>
</file>