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3" r:id="rId3"/>
    <p:sldId id="280" r:id="rId4"/>
    <p:sldId id="326" r:id="rId5"/>
    <p:sldId id="333" r:id="rId6"/>
    <p:sldId id="327" r:id="rId7"/>
    <p:sldId id="334" r:id="rId8"/>
    <p:sldId id="329" r:id="rId9"/>
    <p:sldId id="330" r:id="rId10"/>
    <p:sldId id="331" r:id="rId11"/>
    <p:sldId id="332" r:id="rId12"/>
    <p:sldId id="25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B2B62"/>
    <a:srgbClr val="805680"/>
    <a:srgbClr val="555581"/>
    <a:srgbClr val="434365"/>
    <a:srgbClr val="FF3300"/>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6" autoAdjust="0"/>
    <p:restoredTop sz="93526" autoAdjust="0"/>
  </p:normalViewPr>
  <p:slideViewPr>
    <p:cSldViewPr>
      <p:cViewPr>
        <p:scale>
          <a:sx n="110" d="100"/>
          <a:sy n="110" d="100"/>
        </p:scale>
        <p:origin x="-1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78F227A-2A44-46D4-B99B-51FF88F4A6C6}" type="datetimeFigureOut">
              <a:rPr lang="ru-RU"/>
              <a:pPr>
                <a:defRPr/>
              </a:pPr>
              <a:t>22.02.2016</a:t>
            </a:fld>
            <a:endParaRPr lang="ru-RU"/>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53F9819-52F3-44A9-BCCF-D161381651AD}" type="slidenum">
              <a:rPr lang="ru-RU"/>
              <a:pPr>
                <a:defRPr/>
              </a:pPr>
              <a:t>‹N›</a:t>
            </a:fld>
            <a:endParaRPr lang="ru-RU"/>
          </a:p>
        </p:txBody>
      </p:sp>
    </p:spTree>
    <p:extLst>
      <p:ext uri="{BB962C8B-B14F-4D97-AF65-F5344CB8AC3E}">
        <p14:creationId xmlns:p14="http://schemas.microsoft.com/office/powerpoint/2010/main" val="2049243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3314700"/>
          </a:xfrm>
        </p:spPr>
        <p:txBody>
          <a:bodyPr/>
          <a:lstStyle>
            <a:lvl1pPr algn="ctr">
              <a:defRPr sz="4400" b="1"/>
            </a:lvl1pPr>
          </a:lstStyle>
          <a:p>
            <a:r>
              <a:rPr lang="ru-RU"/>
              <a:t>Образец заголовка</a:t>
            </a:r>
          </a:p>
        </p:txBody>
      </p:sp>
      <p:sp>
        <p:nvSpPr>
          <p:cNvPr id="3" name="Rectangle 6"/>
          <p:cNvSpPr>
            <a:spLocks noGrp="1" noChangeArrowheads="1"/>
          </p:cNvSpPr>
          <p:nvPr>
            <p:ph type="sldNum" sz="quarter" idx="10"/>
          </p:nvPr>
        </p:nvSpPr>
        <p:spPr>
          <a:xfrm>
            <a:off x="8101013" y="6245225"/>
            <a:ext cx="585787" cy="476250"/>
          </a:xfrm>
        </p:spPr>
        <p:txBody>
          <a:bodyPr/>
          <a:lstStyle>
            <a:lvl1pPr>
              <a:defRPr/>
            </a:lvl1pPr>
          </a:lstStyle>
          <a:p>
            <a:pPr>
              <a:defRPr/>
            </a:pPr>
            <a:fld id="{C5B88CF8-2000-48DE-AB21-5457B9C14B44}" type="slidenum">
              <a:rPr lang="ru-RU"/>
              <a:pPr>
                <a:defRPr/>
              </a:pPr>
              <a:t>‹N›</a:t>
            </a:fld>
            <a:endParaRPr lang="ru-RU"/>
          </a:p>
        </p:txBody>
      </p:sp>
      <p:sp>
        <p:nvSpPr>
          <p:cNvPr id="4" name="Rectangle 8"/>
          <p:cNvSpPr>
            <a:spLocks noGrp="1" noChangeArrowheads="1"/>
          </p:cNvSpPr>
          <p:nvPr>
            <p:ph type="dt" sz="quarter" idx="11"/>
          </p:nvPr>
        </p:nvSpPr>
        <p:spPr>
          <a:xfrm>
            <a:off x="457200" y="6245225"/>
            <a:ext cx="2133600" cy="476250"/>
          </a:xfrm>
        </p:spPr>
        <p:txBody>
          <a:bodyPr/>
          <a:lstStyle>
            <a:lvl1pPr>
              <a:defRPr/>
            </a:lvl1pPr>
          </a:lstStyle>
          <a:p>
            <a:pPr>
              <a:defRPr/>
            </a:pPr>
            <a:endParaRPr lang="ru-RU"/>
          </a:p>
        </p:txBody>
      </p:sp>
      <p:sp>
        <p:nvSpPr>
          <p:cNvPr id="5" name="Rectangle 9"/>
          <p:cNvSpPr>
            <a:spLocks noGrp="1" noChangeArrowheads="1"/>
          </p:cNvSpPr>
          <p:nvPr>
            <p:ph type="ftr" sz="quarter" idx="12"/>
          </p:nvPr>
        </p:nvSpPr>
        <p:spPr>
          <a:xfrm>
            <a:off x="3124200" y="6245225"/>
            <a:ext cx="2895600" cy="476250"/>
          </a:xfrm>
        </p:spPr>
        <p:txBody>
          <a:bodyPr/>
          <a:lstStyle>
            <a:lvl1pPr>
              <a:defRPr/>
            </a:lvl1pPr>
          </a:lstStyle>
          <a:p>
            <a:pPr>
              <a:defRPr/>
            </a:pPr>
            <a:endParaRPr lang="ru-RU"/>
          </a:p>
        </p:txBody>
      </p:sp>
    </p:spTree>
    <p:extLst>
      <p:ext uri="{BB962C8B-B14F-4D97-AF65-F5344CB8AC3E}">
        <p14:creationId xmlns:p14="http://schemas.microsoft.com/office/powerpoint/2010/main" val="4056067404"/>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F5ED96-5314-49C9-91FA-1FEB7AC19BFB}" type="slidenum">
              <a:rPr lang="ru-RU"/>
              <a:pPr>
                <a:defRPr/>
              </a:pPr>
              <a:t>‹N›</a:t>
            </a:fld>
            <a:endParaRPr lang="ru-RU"/>
          </a:p>
        </p:txBody>
      </p:sp>
    </p:spTree>
    <p:extLst>
      <p:ext uri="{BB962C8B-B14F-4D97-AF65-F5344CB8AC3E}">
        <p14:creationId xmlns:p14="http://schemas.microsoft.com/office/powerpoint/2010/main" val="191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975"/>
            <a:ext cx="2057400" cy="607218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3975"/>
            <a:ext cx="6019800" cy="6072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DB5737-22A9-4194-BA3E-F1323B0A88E6}" type="slidenum">
              <a:rPr lang="ru-RU"/>
              <a:pPr>
                <a:defRPr/>
              </a:pPr>
              <a:t>‹N›</a:t>
            </a:fld>
            <a:endParaRPr lang="ru-RU"/>
          </a:p>
        </p:txBody>
      </p:sp>
    </p:spTree>
    <p:extLst>
      <p:ext uri="{BB962C8B-B14F-4D97-AF65-F5344CB8AC3E}">
        <p14:creationId xmlns:p14="http://schemas.microsoft.com/office/powerpoint/2010/main" val="226942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324D256-1747-4F1A-8F19-A98A8619A113}" type="slidenum">
              <a:rPr lang="ru-RU"/>
              <a:pPr>
                <a:defRPr/>
              </a:pPr>
              <a:t>‹N›</a:t>
            </a:fld>
            <a:endParaRPr lang="ru-RU"/>
          </a:p>
        </p:txBody>
      </p:sp>
    </p:spTree>
    <p:extLst>
      <p:ext uri="{BB962C8B-B14F-4D97-AF65-F5344CB8AC3E}">
        <p14:creationId xmlns:p14="http://schemas.microsoft.com/office/powerpoint/2010/main" val="20881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8611BC-1A44-446F-8B00-99F5886704AC}" type="slidenum">
              <a:rPr lang="ru-RU"/>
              <a:pPr>
                <a:defRPr/>
              </a:pPr>
              <a:t>‹N›</a:t>
            </a:fld>
            <a:endParaRPr lang="ru-RU"/>
          </a:p>
        </p:txBody>
      </p:sp>
    </p:spTree>
    <p:extLst>
      <p:ext uri="{BB962C8B-B14F-4D97-AF65-F5344CB8AC3E}">
        <p14:creationId xmlns:p14="http://schemas.microsoft.com/office/powerpoint/2010/main" val="36564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BA59A2-F8A7-4004-BD4E-6F03E295324E}" type="slidenum">
              <a:rPr lang="ru-RU"/>
              <a:pPr>
                <a:defRPr/>
              </a:pPr>
              <a:t>‹N›</a:t>
            </a:fld>
            <a:endParaRPr lang="ru-RU"/>
          </a:p>
        </p:txBody>
      </p:sp>
    </p:spTree>
    <p:extLst>
      <p:ext uri="{BB962C8B-B14F-4D97-AF65-F5344CB8AC3E}">
        <p14:creationId xmlns:p14="http://schemas.microsoft.com/office/powerpoint/2010/main" val="145134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F59F5B8-A26D-4BD1-B576-706F1ECDF04A}" type="slidenum">
              <a:rPr lang="ru-RU"/>
              <a:pPr>
                <a:defRPr/>
              </a:pPr>
              <a:t>‹N›</a:t>
            </a:fld>
            <a:endParaRPr lang="ru-RU"/>
          </a:p>
        </p:txBody>
      </p:sp>
    </p:spTree>
    <p:extLst>
      <p:ext uri="{BB962C8B-B14F-4D97-AF65-F5344CB8AC3E}">
        <p14:creationId xmlns:p14="http://schemas.microsoft.com/office/powerpoint/2010/main" val="399749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B298FA3-B051-4276-ABDE-C60035796295}" type="slidenum">
              <a:rPr lang="ru-RU"/>
              <a:pPr>
                <a:defRPr/>
              </a:pPr>
              <a:t>‹N›</a:t>
            </a:fld>
            <a:endParaRPr lang="ru-RU"/>
          </a:p>
        </p:txBody>
      </p:sp>
    </p:spTree>
    <p:extLst>
      <p:ext uri="{BB962C8B-B14F-4D97-AF65-F5344CB8AC3E}">
        <p14:creationId xmlns:p14="http://schemas.microsoft.com/office/powerpoint/2010/main" val="158522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A652950-24D1-4A9C-B12F-5B5F24F84E9E}" type="slidenum">
              <a:rPr lang="ru-RU"/>
              <a:pPr>
                <a:defRPr/>
              </a:pPr>
              <a:t>‹N›</a:t>
            </a:fld>
            <a:endParaRPr lang="ru-RU"/>
          </a:p>
        </p:txBody>
      </p:sp>
    </p:spTree>
    <p:extLst>
      <p:ext uri="{BB962C8B-B14F-4D97-AF65-F5344CB8AC3E}">
        <p14:creationId xmlns:p14="http://schemas.microsoft.com/office/powerpoint/2010/main" val="30077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416CB26-92D7-41F0-9956-A59A45E6745C}" type="slidenum">
              <a:rPr lang="ru-RU"/>
              <a:pPr>
                <a:defRPr/>
              </a:pPr>
              <a:t>‹N›</a:t>
            </a:fld>
            <a:endParaRPr lang="ru-RU"/>
          </a:p>
        </p:txBody>
      </p:sp>
    </p:spTree>
    <p:extLst>
      <p:ext uri="{BB962C8B-B14F-4D97-AF65-F5344CB8AC3E}">
        <p14:creationId xmlns:p14="http://schemas.microsoft.com/office/powerpoint/2010/main" val="357352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2A88656-89DC-4F48-BD0B-2AFF1D0C3F3F}" type="slidenum">
              <a:rPr lang="ru-RU"/>
              <a:pPr>
                <a:defRPr/>
              </a:pPr>
              <a:t>‹N›</a:t>
            </a:fld>
            <a:endParaRPr lang="ru-RU"/>
          </a:p>
        </p:txBody>
      </p:sp>
    </p:spTree>
    <p:extLst>
      <p:ext uri="{BB962C8B-B14F-4D97-AF65-F5344CB8AC3E}">
        <p14:creationId xmlns:p14="http://schemas.microsoft.com/office/powerpoint/2010/main" val="329991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453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2879725" y="64531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8640763" y="6453188"/>
            <a:ext cx="539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chemeClr val="bg1"/>
                </a:solidFill>
              </a:defRPr>
            </a:lvl1pPr>
          </a:lstStyle>
          <a:p>
            <a:pPr>
              <a:defRPr/>
            </a:pPr>
            <a:fld id="{559AEC02-F68B-4C8F-852A-CF4E02263D2B}" type="slidenum">
              <a:rPr lang="ru-RU"/>
              <a:pPr>
                <a:defRPr/>
              </a:pPr>
              <a:t>‹N›</a:t>
            </a:fld>
            <a:endParaRPr lang="ru-RU"/>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0" y="1628775"/>
            <a:ext cx="9144000" cy="4824413"/>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b="0" smtClean="0"/>
              <a:t/>
            </a:r>
            <a:br>
              <a:rPr lang="ru-RU" altLang="ru-RU" sz="3600" b="0" smtClean="0"/>
            </a:br>
            <a:r>
              <a:rPr lang="ru-RU" altLang="ru-RU" sz="3600" b="0" smtClean="0"/>
              <a:t/>
            </a:r>
            <a:br>
              <a:rPr lang="ru-RU" altLang="ru-RU" sz="3600" b="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687388" y="51657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ru-RU" sz="3100" b="1">
                <a:solidFill>
                  <a:srgbClr val="000099"/>
                </a:solidFill>
                <a:latin typeface="Arial Rounded MT Bold" pitchFamily="34" charset="0"/>
              </a:rPr>
              <a:t>Tambov  State Technical University</a:t>
            </a:r>
            <a:endParaRPr lang="ru-RU" altLang="ru-RU" sz="3100" b="1">
              <a:solidFill>
                <a:srgbClr val="000099"/>
              </a:solidFill>
              <a:latin typeface="Georgia" pitchFamily="18" charset="0"/>
            </a:endParaRPr>
          </a:p>
        </p:txBody>
      </p:sp>
      <p:pic>
        <p:nvPicPr>
          <p:cNvPr id="3076"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643063"/>
            <a:ext cx="6083300" cy="37195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Rectangle 6"/>
          <p:cNvSpPr>
            <a:spLocks noChangeArrowheads="1"/>
          </p:cNvSpPr>
          <p:nvPr/>
        </p:nvSpPr>
        <p:spPr bwMode="auto">
          <a:xfrm>
            <a:off x="4427538" y="601503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solidFill>
                  <a:srgbClr val="2D2E5E"/>
                </a:solidFill>
              </a:rPr>
              <a:t>Since 1958</a:t>
            </a:r>
            <a:endParaRPr lang="ru-RU" altLang="ru-RU" sz="1800">
              <a:solidFill>
                <a:srgbClr val="2D2E5E"/>
              </a:solidFill>
            </a:endParaRPr>
          </a:p>
        </p:txBody>
      </p:sp>
      <p:pic>
        <p:nvPicPr>
          <p:cNvPr id="307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12292"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b="1">
                <a:solidFill>
                  <a:srgbClr val="000099"/>
                </a:solidFill>
              </a:rPr>
              <a:t>Institute of Architecture, Civil Engineering and Transport</a:t>
            </a:r>
            <a:r>
              <a:rPr lang="en-US" altLang="ru-RU" sz="1800">
                <a:solidFill>
                  <a:srgbClr val="000099"/>
                </a:solidFill>
              </a:rPr>
              <a:t> </a:t>
            </a:r>
          </a:p>
          <a:p>
            <a:pPr algn="ctr" eaLnBrk="1" hangingPunct="1">
              <a:spcBef>
                <a:spcPct val="0"/>
              </a:spcBef>
              <a:buFontTx/>
              <a:buNone/>
            </a:pPr>
            <a:r>
              <a:rPr lang="en-US" altLang="ru-RU" sz="1800">
                <a:solidFill>
                  <a:srgbClr val="000099"/>
                </a:solidFill>
              </a:rPr>
              <a:t>(Diploma Projects)</a:t>
            </a:r>
            <a:endParaRPr lang="ru-RU" altLang="ru-RU" sz="1800" b="1">
              <a:solidFill>
                <a:srgbClr val="000099"/>
              </a:solidFill>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4" name="Picture 7" descr="D:\Люксембург\Мазаева Ол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427288"/>
            <a:ext cx="4241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D:\Люксембург\Плотникова Ирин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454275"/>
            <a:ext cx="35829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D:\Люксембург\Лебедева Таня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878388"/>
            <a:ext cx="358298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13316"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b="1">
                <a:solidFill>
                  <a:srgbClr val="000099"/>
                </a:solidFill>
              </a:rPr>
              <a:t>Institute of Architecture, Civil Engineering and Transport</a:t>
            </a:r>
            <a:r>
              <a:rPr lang="en-US" altLang="ru-RU" sz="1800">
                <a:solidFill>
                  <a:srgbClr val="000099"/>
                </a:solidFill>
              </a:rPr>
              <a:t> </a:t>
            </a:r>
          </a:p>
          <a:p>
            <a:pPr algn="ctr" eaLnBrk="1" hangingPunct="1">
              <a:spcBef>
                <a:spcPct val="0"/>
              </a:spcBef>
              <a:buFontTx/>
              <a:buNone/>
            </a:pPr>
            <a:r>
              <a:rPr lang="en-US" altLang="ru-RU" sz="1800">
                <a:solidFill>
                  <a:srgbClr val="000099"/>
                </a:solidFill>
              </a:rPr>
              <a:t>(Students’ Life)</a:t>
            </a:r>
            <a:endParaRPr lang="ru-RU" altLang="ru-RU" sz="1800" b="1">
              <a:solidFill>
                <a:srgbClr val="000099"/>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8" name="Picture 6" descr="D:\Люксембург\Изображение3 2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449763"/>
            <a:ext cx="27130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D:\Люксембург\концерт студвесна 2010 -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2382838"/>
            <a:ext cx="276225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D:\Люксембург\IMG_29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2376488"/>
            <a:ext cx="297338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D:\Люксембург\IMG_06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381250"/>
            <a:ext cx="27368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IMG_4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375"/>
            <a:ext cx="91440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1403350" y="-387350"/>
            <a:ext cx="7524750" cy="2089150"/>
          </a:xfrm>
        </p:spPr>
        <p:txBody>
          <a:bodyPr/>
          <a:lstStyle/>
          <a:p>
            <a:pPr algn="r" eaLnBrk="1" hangingPunct="1"/>
            <a:r>
              <a:rPr lang="ru-RU" altLang="ru-RU" sz="3600" smtClean="0">
                <a:solidFill>
                  <a:schemeClr val="tx1"/>
                </a:solidFill>
              </a:rPr>
              <a:t/>
            </a:r>
            <a:br>
              <a:rPr lang="ru-RU" altLang="ru-RU" sz="3600" smtClean="0">
                <a:solidFill>
                  <a:schemeClr val="tx1"/>
                </a:solidFill>
              </a:rPr>
            </a:br>
            <a:r>
              <a:rPr lang="ru-RU" altLang="ru-RU" sz="3600" smtClean="0">
                <a:solidFill>
                  <a:schemeClr val="tx1"/>
                </a:solidFill>
              </a:rPr>
              <a:t> </a:t>
            </a:r>
            <a:r>
              <a:rPr lang="en-US" altLang="ru-RU" sz="3000" smtClean="0">
                <a:solidFill>
                  <a:schemeClr val="tx1"/>
                </a:solidFill>
              </a:rPr>
              <a:t>Thank you for your attention. </a:t>
            </a:r>
            <a:r>
              <a:rPr lang="en-US" altLang="ru-RU" sz="3000" smtClean="0"/>
              <a:t> </a:t>
            </a:r>
            <a:br>
              <a:rPr lang="en-US" altLang="ru-RU" sz="3000" smtClean="0"/>
            </a:br>
            <a:endParaRPr lang="ru-RU" altLang="ru-RU" sz="3000" smtClean="0">
              <a:solidFill>
                <a:schemeClr val="tx1"/>
              </a:solidFill>
            </a:endParaRPr>
          </a:p>
        </p:txBody>
      </p:sp>
      <p:pic>
        <p:nvPicPr>
          <p:cNvPr id="143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1835150" cy="1193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0" y="1484313"/>
            <a:ext cx="9144000" cy="4824412"/>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b="0" smtClean="0"/>
              <a:t/>
            </a:r>
            <a:br>
              <a:rPr lang="ru-RU" altLang="ru-RU" sz="3600" b="0" smtClean="0"/>
            </a:br>
            <a:r>
              <a:rPr lang="ru-RU" altLang="ru-RU" sz="3600" b="0" smtClean="0"/>
              <a:t/>
            </a:r>
            <a:br>
              <a:rPr lang="ru-RU" altLang="ru-RU" sz="3600" b="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pic>
        <p:nvPicPr>
          <p:cNvPr id="4099" name="Picture 4" descr="j0433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319588"/>
            <a:ext cx="334803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
          <p:cNvSpPr>
            <a:spLocks noChangeArrowheads="1"/>
          </p:cNvSpPr>
          <p:nvPr/>
        </p:nvSpPr>
        <p:spPr bwMode="auto">
          <a:xfrm>
            <a:off x="323850" y="1844675"/>
            <a:ext cx="82804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ru-RU" sz="1800" b="1">
              <a:solidFill>
                <a:srgbClr val="000099"/>
              </a:solidFill>
            </a:endParaRPr>
          </a:p>
          <a:p>
            <a:pPr eaLnBrk="1" hangingPunct="1">
              <a:lnSpc>
                <a:spcPct val="135000"/>
              </a:lnSpc>
              <a:spcBef>
                <a:spcPct val="0"/>
              </a:spcBef>
              <a:buFontTx/>
              <a:buNone/>
            </a:pPr>
            <a:r>
              <a:rPr lang="en-US" altLang="ru-RU" sz="2000" b="1">
                <a:solidFill>
                  <a:srgbClr val="000099"/>
                </a:solidFill>
              </a:rPr>
              <a:t>Total number of students	            	12 000</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Teaching staff				700</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Number of institutes			8</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Number of departments		49</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Number of academic programs            115</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Annual number of graduates		1600</a:t>
            </a:r>
            <a:endParaRPr lang="ru-RU" altLang="ru-RU" sz="2000" b="1">
              <a:solidFill>
                <a:srgbClr val="000099"/>
              </a:solidFill>
            </a:endParaRPr>
          </a:p>
          <a:p>
            <a:pPr eaLnBrk="1" hangingPunct="1">
              <a:lnSpc>
                <a:spcPct val="135000"/>
              </a:lnSpc>
              <a:spcBef>
                <a:spcPct val="0"/>
              </a:spcBef>
              <a:buFontTx/>
              <a:buNone/>
            </a:pPr>
            <a:r>
              <a:rPr lang="en-US" altLang="ru-RU" sz="2000" b="1">
                <a:solidFill>
                  <a:srgbClr val="000099"/>
                </a:solidFill>
              </a:rPr>
              <a:t>Campus area				34 ha	</a:t>
            </a:r>
            <a:endParaRPr lang="ru-RU" altLang="ru-RU" sz="2000" b="1">
              <a:solidFill>
                <a:srgbClr val="000099"/>
              </a:solidFill>
            </a:endParaRPr>
          </a:p>
        </p:txBody>
      </p:sp>
      <p:pic>
        <p:nvPicPr>
          <p:cNvPr id="41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8"/>
          <p:cNvSpPr txBox="1">
            <a:spLocks noChangeArrowheads="1"/>
          </p:cNvSpPr>
          <p:nvPr/>
        </p:nvSpPr>
        <p:spPr bwMode="auto">
          <a:xfrm>
            <a:off x="338138" y="360363"/>
            <a:ext cx="8805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ru-RU" sz="3100" b="1">
                <a:solidFill>
                  <a:srgbClr val="C4C4C4"/>
                </a:solidFill>
                <a:latin typeface="Georgia" pitchFamily="18" charset="0"/>
              </a:rPr>
              <a:t>Background information on </a:t>
            </a:r>
            <a:r>
              <a:rPr lang="en-US" altLang="ru-RU" sz="3100" b="1">
                <a:solidFill>
                  <a:srgbClr val="C4C4C4"/>
                </a:solidFill>
              </a:rPr>
              <a:t>TSTU</a:t>
            </a:r>
            <a:endParaRPr lang="ru-RU" altLang="ru-RU" sz="3100" b="1">
              <a:solidFill>
                <a:srgbClr val="C4C4C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ctrTitle"/>
          </p:nvPr>
        </p:nvSpPr>
        <p:spPr>
          <a:xfrm>
            <a:off x="0" y="1484313"/>
            <a:ext cx="9144000" cy="4824412"/>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b="0" smtClean="0"/>
              <a:t/>
            </a:r>
            <a:br>
              <a:rPr lang="ru-RU" altLang="ru-RU" sz="3600" b="0" smtClean="0"/>
            </a:br>
            <a:r>
              <a:rPr lang="ru-RU" altLang="ru-RU" sz="3600" b="0" smtClean="0"/>
              <a:t/>
            </a:r>
            <a:br>
              <a:rPr lang="ru-RU" altLang="ru-RU" sz="3600" b="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841375" y="365125"/>
            <a:ext cx="8229600" cy="1143000"/>
          </a:xfrm>
          <a:prstGeom prst="rect">
            <a:avLst/>
          </a:prstGeom>
          <a:noFill/>
          <a:ln>
            <a:noFill/>
          </a:ln>
          <a:extLst/>
        </p:spPr>
        <p:txBody>
          <a:bodyPr anchor="ctr"/>
          <a:lst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pPr>
              <a:defRPr/>
            </a:pPr>
            <a:r>
              <a:rPr lang="en-US" sz="3100" b="1" dirty="0">
                <a:solidFill>
                  <a:schemeClr val="accent4">
                    <a:lumMod val="90000"/>
                  </a:schemeClr>
                </a:solidFill>
                <a:latin typeface="Arial Rounded MT Bold" pitchFamily="34" charset="0"/>
              </a:rPr>
              <a:t>T</a:t>
            </a:r>
            <a:r>
              <a:rPr lang="en-US" sz="3100" b="1" dirty="0" smtClean="0">
                <a:solidFill>
                  <a:schemeClr val="accent4">
                    <a:lumMod val="90000"/>
                  </a:schemeClr>
                </a:solidFill>
                <a:latin typeface="Arial Rounded MT Bold" pitchFamily="34" charset="0"/>
              </a:rPr>
              <a:t>ambov  State Technical University</a:t>
            </a:r>
            <a:endParaRPr lang="ru-RU" sz="3100" b="1" dirty="0" smtClean="0">
              <a:solidFill>
                <a:schemeClr val="accent4">
                  <a:lumMod val="90000"/>
                </a:schemeClr>
              </a:solidFill>
              <a:latin typeface="Georgia" pitchFamily="18" charset="0"/>
            </a:endParaRPr>
          </a:p>
        </p:txBody>
      </p:sp>
      <p:sp>
        <p:nvSpPr>
          <p:cNvPr id="5124" name="TextBox 5"/>
          <p:cNvSpPr txBox="1">
            <a:spLocks noChangeArrowheads="1"/>
          </p:cNvSpPr>
          <p:nvPr/>
        </p:nvSpPr>
        <p:spPr bwMode="auto">
          <a:xfrm>
            <a:off x="0" y="1484313"/>
            <a:ext cx="5724525"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5000"/>
              </a:lnSpc>
              <a:spcBef>
                <a:spcPct val="0"/>
              </a:spcBef>
              <a:buFontTx/>
              <a:buNone/>
            </a:pPr>
            <a:r>
              <a:rPr lang="en-US" altLang="ru-RU" sz="1800" b="1">
                <a:solidFill>
                  <a:srgbClr val="000066"/>
                </a:solidFill>
              </a:rPr>
              <a:t>49 Departments </a:t>
            </a:r>
          </a:p>
          <a:p>
            <a:pPr eaLnBrk="1" hangingPunct="1">
              <a:lnSpc>
                <a:spcPct val="135000"/>
              </a:lnSpc>
              <a:spcBef>
                <a:spcPct val="0"/>
              </a:spcBef>
              <a:buFontTx/>
              <a:buNone/>
            </a:pPr>
            <a:r>
              <a:rPr lang="en-US" altLang="ru-RU" sz="1800" b="1">
                <a:solidFill>
                  <a:srgbClr val="000066"/>
                </a:solidFill>
              </a:rPr>
              <a:t>8 Institutes:</a:t>
            </a:r>
          </a:p>
          <a:p>
            <a:pPr lvl="1" eaLnBrk="1" hangingPunct="1">
              <a:lnSpc>
                <a:spcPct val="135000"/>
              </a:lnSpc>
              <a:spcBef>
                <a:spcPct val="0"/>
              </a:spcBef>
              <a:buFont typeface="Arial" charset="0"/>
              <a:buChar char="•"/>
            </a:pPr>
            <a:r>
              <a:rPr lang="en-US" altLang="ru-RU" sz="1800" b="1">
                <a:solidFill>
                  <a:srgbClr val="000066"/>
                </a:solidFill>
              </a:rPr>
              <a:t>Technological</a:t>
            </a:r>
          </a:p>
          <a:p>
            <a:pPr lvl="1" eaLnBrk="1" hangingPunct="1">
              <a:lnSpc>
                <a:spcPct val="135000"/>
              </a:lnSpc>
              <a:spcBef>
                <a:spcPct val="0"/>
              </a:spcBef>
              <a:buFont typeface="Arial" charset="0"/>
              <a:buChar char="•"/>
            </a:pPr>
            <a:r>
              <a:rPr lang="en-US" altLang="ru-RU" sz="1800" b="1">
                <a:solidFill>
                  <a:srgbClr val="000066"/>
                </a:solidFill>
              </a:rPr>
              <a:t>Power Engineering, Tool Engineering and Radio Electronics</a:t>
            </a:r>
          </a:p>
          <a:p>
            <a:pPr lvl="1" eaLnBrk="1" hangingPunct="1">
              <a:lnSpc>
                <a:spcPct val="135000"/>
              </a:lnSpc>
              <a:spcBef>
                <a:spcPct val="0"/>
              </a:spcBef>
              <a:buFont typeface="Arial" charset="0"/>
              <a:buChar char="•"/>
            </a:pPr>
            <a:r>
              <a:rPr lang="en-US" altLang="ru-RU" sz="1800" b="1">
                <a:solidFill>
                  <a:srgbClr val="000066"/>
                </a:solidFill>
              </a:rPr>
              <a:t>Automation and Information Technologies</a:t>
            </a:r>
          </a:p>
          <a:p>
            <a:pPr lvl="1" eaLnBrk="1" hangingPunct="1">
              <a:lnSpc>
                <a:spcPct val="135000"/>
              </a:lnSpc>
              <a:spcBef>
                <a:spcPct val="0"/>
              </a:spcBef>
              <a:buFont typeface="Arial" charset="0"/>
              <a:buChar char="•"/>
            </a:pPr>
            <a:r>
              <a:rPr lang="en-US" altLang="ru-RU" sz="1800" b="1">
                <a:solidFill>
                  <a:srgbClr val="000066"/>
                </a:solidFill>
              </a:rPr>
              <a:t>Architecture, Civil Engineering and Transport</a:t>
            </a:r>
          </a:p>
          <a:p>
            <a:pPr lvl="1" eaLnBrk="1" hangingPunct="1">
              <a:lnSpc>
                <a:spcPct val="135000"/>
              </a:lnSpc>
              <a:spcBef>
                <a:spcPct val="0"/>
              </a:spcBef>
              <a:buFont typeface="Arial" charset="0"/>
              <a:buChar char="•"/>
            </a:pPr>
            <a:r>
              <a:rPr lang="en-US" altLang="ru-RU" sz="1800" b="1">
                <a:solidFill>
                  <a:srgbClr val="000066"/>
                </a:solidFill>
              </a:rPr>
              <a:t>Economics and Quality of Life</a:t>
            </a:r>
          </a:p>
          <a:p>
            <a:pPr lvl="1" eaLnBrk="1" hangingPunct="1">
              <a:lnSpc>
                <a:spcPct val="135000"/>
              </a:lnSpc>
              <a:spcBef>
                <a:spcPct val="0"/>
              </a:spcBef>
              <a:buFont typeface="Arial" charset="0"/>
              <a:buChar char="•"/>
            </a:pPr>
            <a:r>
              <a:rPr lang="en-US" altLang="ru-RU" sz="1800" b="1">
                <a:solidFill>
                  <a:srgbClr val="000066"/>
                </a:solidFill>
              </a:rPr>
              <a:t>Law</a:t>
            </a:r>
          </a:p>
          <a:p>
            <a:pPr lvl="1" eaLnBrk="1" hangingPunct="1">
              <a:lnSpc>
                <a:spcPct val="135000"/>
              </a:lnSpc>
              <a:spcBef>
                <a:spcPct val="0"/>
              </a:spcBef>
              <a:buFont typeface="Arial" charset="0"/>
              <a:buChar char="•"/>
            </a:pPr>
            <a:r>
              <a:rPr lang="en-US" altLang="ru-RU" sz="1800" b="1">
                <a:solidFill>
                  <a:srgbClr val="000066"/>
                </a:solidFill>
              </a:rPr>
              <a:t>Study by correspondence</a:t>
            </a:r>
          </a:p>
          <a:p>
            <a:pPr lvl="1" eaLnBrk="1" hangingPunct="1">
              <a:lnSpc>
                <a:spcPct val="135000"/>
              </a:lnSpc>
              <a:spcBef>
                <a:spcPct val="0"/>
              </a:spcBef>
              <a:buFont typeface="Arial" charset="0"/>
              <a:buChar char="•"/>
            </a:pPr>
            <a:r>
              <a:rPr lang="en-US" altLang="ru-RU" sz="1800" b="1">
                <a:solidFill>
                  <a:srgbClr val="000066"/>
                </a:solidFill>
              </a:rPr>
              <a:t>Additional Professional Education</a:t>
            </a:r>
          </a:p>
          <a:p>
            <a:pPr eaLnBrk="1" hangingPunct="1">
              <a:lnSpc>
                <a:spcPct val="135000"/>
              </a:lnSpc>
              <a:spcBef>
                <a:spcPct val="0"/>
              </a:spcBef>
              <a:buFontTx/>
              <a:buNone/>
            </a:pPr>
            <a:r>
              <a:rPr lang="en-US" altLang="ru-RU" sz="1800" b="1">
                <a:solidFill>
                  <a:srgbClr val="000066"/>
                </a:solidFill>
              </a:rPr>
              <a:t>Qualifications:</a:t>
            </a:r>
          </a:p>
          <a:p>
            <a:pPr eaLnBrk="1" hangingPunct="1">
              <a:lnSpc>
                <a:spcPct val="135000"/>
              </a:lnSpc>
              <a:spcBef>
                <a:spcPct val="0"/>
              </a:spcBef>
              <a:buFontTx/>
              <a:buNone/>
            </a:pPr>
            <a:r>
              <a:rPr lang="en-US" altLang="ru-RU" sz="1800" b="1">
                <a:solidFill>
                  <a:srgbClr val="000066"/>
                </a:solidFill>
              </a:rPr>
              <a:t>Specialist, Bachelor, Master, PhD, Doctor</a:t>
            </a:r>
          </a:p>
          <a:p>
            <a:pPr lvl="1" eaLnBrk="1" hangingPunct="1">
              <a:lnSpc>
                <a:spcPct val="135000"/>
              </a:lnSpc>
              <a:spcBef>
                <a:spcPct val="0"/>
              </a:spcBef>
              <a:buFont typeface="Arial" charset="0"/>
              <a:buChar char="•"/>
            </a:pPr>
            <a:endParaRPr lang="ru-RU" altLang="ru-RU" sz="2000">
              <a:solidFill>
                <a:srgbClr val="000066"/>
              </a:solidFill>
            </a:endParaRPr>
          </a:p>
        </p:txBody>
      </p:sp>
      <p:pic>
        <p:nvPicPr>
          <p:cNvPr id="5125" name="Picture 6" descr="IMG_49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32275"/>
            <a:ext cx="39243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p:spPr>
        <p:txBody>
          <a:bodyPr anchor="ctr"/>
          <a:lst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pPr>
              <a:defRPr/>
            </a:pPr>
            <a:r>
              <a:rPr lang="en-US" sz="3100" b="1" dirty="0">
                <a:solidFill>
                  <a:schemeClr val="accent4">
                    <a:lumMod val="90000"/>
                  </a:schemeClr>
                </a:solidFill>
                <a:latin typeface="Arial Rounded MT Bold" pitchFamily="34" charset="0"/>
              </a:rPr>
              <a:t>T</a:t>
            </a:r>
            <a:r>
              <a:rPr lang="en-US" sz="3100" b="1" dirty="0" smtClean="0">
                <a:solidFill>
                  <a:schemeClr val="accent4">
                    <a:lumMod val="90000"/>
                  </a:schemeClr>
                </a:solidFill>
                <a:latin typeface="Arial Rounded MT Bold" pitchFamily="34" charset="0"/>
              </a:rPr>
              <a:t>ambov  State Technical University</a:t>
            </a:r>
            <a:endParaRPr lang="ru-RU" sz="3100" b="1" dirty="0" smtClean="0">
              <a:solidFill>
                <a:schemeClr val="accent4">
                  <a:lumMod val="90000"/>
                </a:schemeClr>
              </a:solidFill>
              <a:latin typeface="Georgia" pitchFamily="18" charset="0"/>
            </a:endParaRPr>
          </a:p>
        </p:txBody>
      </p:sp>
      <p:sp>
        <p:nvSpPr>
          <p:cNvPr id="6148" name="Rectangle 9"/>
          <p:cNvSpPr>
            <a:spLocks noChangeArrowheads="1"/>
          </p:cNvSpPr>
          <p:nvPr/>
        </p:nvSpPr>
        <p:spPr bwMode="auto">
          <a:xfrm>
            <a:off x="395288" y="1670050"/>
            <a:ext cx="830262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endParaRPr lang="en-US" altLang="ru-RU" sz="2400">
              <a:solidFill>
                <a:srgbClr val="000099"/>
              </a:solidFill>
            </a:endParaRPr>
          </a:p>
          <a:p>
            <a:pPr algn="just">
              <a:spcBef>
                <a:spcPct val="0"/>
              </a:spcBef>
              <a:buFontTx/>
              <a:buNone/>
            </a:pPr>
            <a:r>
              <a:rPr lang="en-US" altLang="ru-RU" sz="1800">
                <a:solidFill>
                  <a:srgbClr val="000099"/>
                </a:solidFill>
              </a:rPr>
              <a:t>TSTU is an active participant of TEMPUS programme having received financing for 12 projects on different topics from European Commission. The most recent are: </a:t>
            </a:r>
          </a:p>
          <a:p>
            <a:pPr algn="just">
              <a:spcBef>
                <a:spcPct val="0"/>
              </a:spcBef>
              <a:buFontTx/>
              <a:buNone/>
            </a:pPr>
            <a:r>
              <a:rPr lang="en-US" altLang="ru-RU" sz="1800">
                <a:solidFill>
                  <a:srgbClr val="000099"/>
                </a:solidFill>
              </a:rPr>
              <a:t>“On-line quality assurance of study programmes”</a:t>
            </a:r>
          </a:p>
          <a:p>
            <a:pPr algn="just">
              <a:spcBef>
                <a:spcPct val="0"/>
              </a:spcBef>
              <a:buFontTx/>
              <a:buNone/>
            </a:pPr>
            <a:r>
              <a:rPr lang="en-US" altLang="ru-RU" sz="1800">
                <a:solidFill>
                  <a:srgbClr val="000099"/>
                </a:solidFill>
              </a:rPr>
              <a:t>“LLL Training and Master in Innovative Technologies for Energy Saving and Environmental Control for Russian Universities, involving Stakeholders GREENMA”</a:t>
            </a:r>
          </a:p>
          <a:p>
            <a:pPr algn="just">
              <a:spcBef>
                <a:spcPct val="0"/>
              </a:spcBef>
              <a:buFontTx/>
              <a:buNone/>
            </a:pPr>
            <a:r>
              <a:rPr lang="en-US" altLang="ru-RU" sz="2800" b="1"/>
              <a:t>ON-LINE QUALITY ASSURANCE OF STUDY PROGRAMMES</a:t>
            </a:r>
          </a:p>
          <a:p>
            <a:pPr algn="just">
              <a:spcBef>
                <a:spcPct val="0"/>
              </a:spcBef>
              <a:buFontTx/>
              <a:buNone/>
            </a:pPr>
            <a:r>
              <a:rPr lang="en-US" altLang="ru-RU" sz="2800" b="1">
                <a:solidFill>
                  <a:srgbClr val="000099"/>
                </a:solidFill>
              </a:rPr>
              <a:t>  </a:t>
            </a:r>
          </a:p>
        </p:txBody>
      </p:sp>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7172"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eaLnBrk="0" hangingPunct="0">
              <a:spcBef>
                <a:spcPct val="20000"/>
              </a:spcBef>
              <a:buChar char="•"/>
              <a:defRPr sz="3200">
                <a:solidFill>
                  <a:schemeClr val="tx1"/>
                </a:solidFill>
                <a:latin typeface="Arial" charset="0"/>
              </a:defRPr>
            </a:lvl1pPr>
            <a:lvl2pPr marL="1004888" indent="-285750" eaLnBrk="0" hangingPunct="0">
              <a:spcBef>
                <a:spcPct val="20000"/>
              </a:spcBef>
              <a:buChar char="–"/>
              <a:defRPr sz="2800">
                <a:solidFill>
                  <a:schemeClr val="tx1"/>
                </a:solidFill>
                <a:latin typeface="Arial" charset="0"/>
              </a:defRPr>
            </a:lvl2pPr>
            <a:lvl3pPr marL="1412875" indent="-228600" eaLnBrk="0" hangingPunct="0">
              <a:spcBef>
                <a:spcPct val="20000"/>
              </a:spcBef>
              <a:buChar char="•"/>
              <a:defRPr sz="2400">
                <a:solidFill>
                  <a:schemeClr val="tx1"/>
                </a:solidFill>
                <a:latin typeface="Arial" charset="0"/>
              </a:defRPr>
            </a:lvl3pPr>
            <a:lvl4pPr marL="1820863" indent="-228600" eaLnBrk="0" hangingPunct="0">
              <a:spcBef>
                <a:spcPct val="20000"/>
              </a:spcBef>
              <a:buChar char="–"/>
              <a:defRPr sz="2000">
                <a:solidFill>
                  <a:schemeClr val="tx1"/>
                </a:solidFill>
                <a:latin typeface="Arial" charset="0"/>
              </a:defRPr>
            </a:lvl4pPr>
            <a:lvl5pPr marL="2228850" indent="-228600" eaLnBrk="0" hangingPunct="0">
              <a:spcBef>
                <a:spcPct val="20000"/>
              </a:spcBef>
              <a:buChar char="»"/>
              <a:defRPr sz="2000">
                <a:solidFill>
                  <a:schemeClr val="tx1"/>
                </a:solidFill>
                <a:latin typeface="Arial" charset="0"/>
              </a:defRPr>
            </a:lvl5pPr>
            <a:lvl6pPr marL="2686050" indent="-228600" eaLnBrk="0" fontAlgn="base" hangingPunct="0">
              <a:spcBef>
                <a:spcPct val="20000"/>
              </a:spcBef>
              <a:spcAft>
                <a:spcPct val="0"/>
              </a:spcAft>
              <a:buChar char="»"/>
              <a:defRPr sz="2000">
                <a:solidFill>
                  <a:schemeClr val="tx1"/>
                </a:solidFill>
                <a:latin typeface="Arial" charset="0"/>
              </a:defRPr>
            </a:lvl6pPr>
            <a:lvl7pPr marL="3143250" indent="-228600" eaLnBrk="0" fontAlgn="base" hangingPunct="0">
              <a:spcBef>
                <a:spcPct val="20000"/>
              </a:spcBef>
              <a:spcAft>
                <a:spcPct val="0"/>
              </a:spcAft>
              <a:buChar char="»"/>
              <a:defRPr sz="2000">
                <a:solidFill>
                  <a:schemeClr val="tx1"/>
                </a:solidFill>
                <a:latin typeface="Arial" charset="0"/>
              </a:defRPr>
            </a:lvl7pPr>
            <a:lvl8pPr marL="3600450" indent="-228600" eaLnBrk="0" fontAlgn="base" hangingPunct="0">
              <a:spcBef>
                <a:spcPct val="20000"/>
              </a:spcBef>
              <a:spcAft>
                <a:spcPct val="0"/>
              </a:spcAft>
              <a:buChar char="»"/>
              <a:defRPr sz="2000">
                <a:solidFill>
                  <a:schemeClr val="tx1"/>
                </a:solidFill>
                <a:latin typeface="Arial" charset="0"/>
              </a:defRPr>
            </a:lvl8pPr>
            <a:lvl9pPr marL="405765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000" b="1">
                <a:solidFill>
                  <a:srgbClr val="000099"/>
                </a:solidFill>
              </a:rPr>
              <a:t>Institute of Architecture, Civil Engineering and Transport</a:t>
            </a:r>
          </a:p>
          <a:p>
            <a:pPr eaLnBrk="1" hangingPunct="1">
              <a:spcBef>
                <a:spcPct val="0"/>
              </a:spcBef>
              <a:buFontTx/>
              <a:buNone/>
            </a:pPr>
            <a:endParaRPr lang="en-US" altLang="ru-RU" sz="1800" b="1">
              <a:solidFill>
                <a:srgbClr val="000099"/>
              </a:solidFill>
            </a:endParaRPr>
          </a:p>
          <a:p>
            <a:pPr algn="just" eaLnBrk="1" hangingPunct="1">
              <a:lnSpc>
                <a:spcPct val="150000"/>
              </a:lnSpc>
              <a:spcBef>
                <a:spcPct val="0"/>
              </a:spcBef>
              <a:buFontTx/>
              <a:buNone/>
            </a:pPr>
            <a:r>
              <a:rPr lang="en-US" altLang="ru-RU" sz="1800">
                <a:solidFill>
                  <a:srgbClr val="000099"/>
                </a:solidFill>
              </a:rPr>
              <a:t>Institute is a large university subdivision and has sufficient hardware and staff potential to use for MARUEEB project, 119 teachers are involved in the education process, modern classrooms and laboratories has new equipment. The institute is located  in the main campus of TSTU.  Institutes’ graduates are famous for their outstanding construction and architectural projects not only in the region but also all over Russia. </a:t>
            </a:r>
          </a:p>
          <a:p>
            <a:pPr eaLnBrk="1" hangingPunct="1">
              <a:spcBef>
                <a:spcPct val="0"/>
              </a:spcBef>
              <a:buFontTx/>
              <a:buNone/>
            </a:pPr>
            <a:endParaRPr lang="ru-RU" altLang="ru-RU" sz="1400" b="1">
              <a:solidFill>
                <a:srgbClr val="000099"/>
              </a:solidFill>
            </a:endParaRPr>
          </a:p>
          <a:p>
            <a:pPr eaLnBrk="1" hangingPunct="1">
              <a:spcBef>
                <a:spcPct val="0"/>
              </a:spcBef>
              <a:buFontTx/>
              <a:buNone/>
            </a:pPr>
            <a:endParaRPr lang="ru-RU" altLang="ru-RU" sz="1600">
              <a:solidFill>
                <a:srgbClr val="000099"/>
              </a:solidFill>
            </a:endParaRPr>
          </a:p>
          <a:p>
            <a:pPr eaLnBrk="1" hangingPunct="1">
              <a:spcBef>
                <a:spcPct val="0"/>
              </a:spcBef>
              <a:buFontTx/>
              <a:buNone/>
            </a:pPr>
            <a:endParaRPr lang="ru-RU" altLang="ru-RU" sz="1800" b="1">
              <a:solidFill>
                <a:srgbClr val="000099"/>
              </a:solidFill>
            </a:endParaRPr>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8196"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eaLnBrk="0" hangingPunct="0">
              <a:spcBef>
                <a:spcPct val="20000"/>
              </a:spcBef>
              <a:buChar char="•"/>
              <a:defRPr sz="3200">
                <a:solidFill>
                  <a:schemeClr val="tx1"/>
                </a:solidFill>
                <a:latin typeface="Arial" charset="0"/>
              </a:defRPr>
            </a:lvl1pPr>
            <a:lvl2pPr marL="1004888" indent="-285750" eaLnBrk="0" hangingPunct="0">
              <a:spcBef>
                <a:spcPct val="20000"/>
              </a:spcBef>
              <a:buChar char="–"/>
              <a:defRPr sz="2800">
                <a:solidFill>
                  <a:schemeClr val="tx1"/>
                </a:solidFill>
                <a:latin typeface="Arial" charset="0"/>
              </a:defRPr>
            </a:lvl2pPr>
            <a:lvl3pPr marL="1412875" indent="-228600" eaLnBrk="0" hangingPunct="0">
              <a:spcBef>
                <a:spcPct val="20000"/>
              </a:spcBef>
              <a:buChar char="•"/>
              <a:defRPr sz="2400">
                <a:solidFill>
                  <a:schemeClr val="tx1"/>
                </a:solidFill>
                <a:latin typeface="Arial" charset="0"/>
              </a:defRPr>
            </a:lvl3pPr>
            <a:lvl4pPr marL="1820863" indent="-228600" eaLnBrk="0" hangingPunct="0">
              <a:spcBef>
                <a:spcPct val="20000"/>
              </a:spcBef>
              <a:buChar char="–"/>
              <a:defRPr sz="2000">
                <a:solidFill>
                  <a:schemeClr val="tx1"/>
                </a:solidFill>
                <a:latin typeface="Arial" charset="0"/>
              </a:defRPr>
            </a:lvl4pPr>
            <a:lvl5pPr marL="2228850" indent="-228600" eaLnBrk="0" hangingPunct="0">
              <a:spcBef>
                <a:spcPct val="20000"/>
              </a:spcBef>
              <a:buChar char="»"/>
              <a:defRPr sz="2000">
                <a:solidFill>
                  <a:schemeClr val="tx1"/>
                </a:solidFill>
                <a:latin typeface="Arial" charset="0"/>
              </a:defRPr>
            </a:lvl5pPr>
            <a:lvl6pPr marL="2686050" indent="-228600" eaLnBrk="0" fontAlgn="base" hangingPunct="0">
              <a:spcBef>
                <a:spcPct val="20000"/>
              </a:spcBef>
              <a:spcAft>
                <a:spcPct val="0"/>
              </a:spcAft>
              <a:buChar char="»"/>
              <a:defRPr sz="2000">
                <a:solidFill>
                  <a:schemeClr val="tx1"/>
                </a:solidFill>
                <a:latin typeface="Arial" charset="0"/>
              </a:defRPr>
            </a:lvl6pPr>
            <a:lvl7pPr marL="3143250" indent="-228600" eaLnBrk="0" fontAlgn="base" hangingPunct="0">
              <a:spcBef>
                <a:spcPct val="20000"/>
              </a:spcBef>
              <a:spcAft>
                <a:spcPct val="0"/>
              </a:spcAft>
              <a:buChar char="»"/>
              <a:defRPr sz="2000">
                <a:solidFill>
                  <a:schemeClr val="tx1"/>
                </a:solidFill>
                <a:latin typeface="Arial" charset="0"/>
              </a:defRPr>
            </a:lvl7pPr>
            <a:lvl8pPr marL="3600450" indent="-228600" eaLnBrk="0" fontAlgn="base" hangingPunct="0">
              <a:spcBef>
                <a:spcPct val="20000"/>
              </a:spcBef>
              <a:spcAft>
                <a:spcPct val="0"/>
              </a:spcAft>
              <a:buChar char="»"/>
              <a:defRPr sz="2000">
                <a:solidFill>
                  <a:schemeClr val="tx1"/>
                </a:solidFill>
                <a:latin typeface="Arial" charset="0"/>
              </a:defRPr>
            </a:lvl8pPr>
            <a:lvl9pPr marL="405765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b="1">
                <a:solidFill>
                  <a:srgbClr val="000099"/>
                </a:solidFill>
              </a:rPr>
              <a:t>Institute of Architecture, Civil Engineering and Transport</a:t>
            </a:r>
            <a:r>
              <a:rPr lang="en-US" altLang="ru-RU" sz="1800">
                <a:solidFill>
                  <a:srgbClr val="000099"/>
                </a:solidFill>
              </a:rPr>
              <a:t> (education)</a:t>
            </a:r>
          </a:p>
          <a:p>
            <a:pPr eaLnBrk="1" hangingPunct="1">
              <a:spcBef>
                <a:spcPct val="0"/>
              </a:spcBef>
              <a:buFontTx/>
              <a:buNone/>
            </a:pPr>
            <a:endParaRPr lang="en-US" altLang="ru-RU" sz="1600" b="1">
              <a:solidFill>
                <a:srgbClr val="000099"/>
              </a:solidFill>
            </a:endParaRPr>
          </a:p>
          <a:p>
            <a:pPr eaLnBrk="1" hangingPunct="1">
              <a:spcBef>
                <a:spcPct val="0"/>
              </a:spcBef>
              <a:buFontTx/>
              <a:buNone/>
            </a:pPr>
            <a:r>
              <a:rPr lang="en-US" altLang="ru-RU" sz="1600" b="1">
                <a:solidFill>
                  <a:srgbClr val="000099"/>
                </a:solidFill>
              </a:rPr>
              <a:t>Bachelor Programs - 10 </a:t>
            </a:r>
          </a:p>
          <a:p>
            <a:pPr eaLnBrk="1" hangingPunct="1">
              <a:spcBef>
                <a:spcPct val="0"/>
              </a:spcBef>
              <a:buFontTx/>
              <a:buNone/>
            </a:pPr>
            <a:r>
              <a:rPr lang="en-US" altLang="ru-RU" sz="1600">
                <a:solidFill>
                  <a:srgbClr val="000099"/>
                </a:solidFill>
              </a:rPr>
              <a:t>Architecture, </a:t>
            </a:r>
            <a:r>
              <a:rPr lang="en-US" altLang="ru-RU" sz="1600" b="1">
                <a:solidFill>
                  <a:srgbClr val="000099"/>
                </a:solidFill>
              </a:rPr>
              <a:t>Construction</a:t>
            </a:r>
            <a:r>
              <a:rPr lang="en-US" altLang="ru-RU" sz="1600">
                <a:solidFill>
                  <a:srgbClr val="000099"/>
                </a:solidFill>
              </a:rPr>
              <a:t>, Technology of Transport Processes, Transport Machines and Complexes Maintenance, Agroengineering and others</a:t>
            </a:r>
          </a:p>
          <a:p>
            <a:pPr eaLnBrk="1" hangingPunct="1">
              <a:spcBef>
                <a:spcPct val="0"/>
              </a:spcBef>
              <a:buFontTx/>
              <a:buNone/>
            </a:pPr>
            <a:r>
              <a:rPr lang="en-US" altLang="ru-RU" sz="1600">
                <a:solidFill>
                  <a:srgbClr val="000099"/>
                </a:solidFill>
              </a:rPr>
              <a:t> </a:t>
            </a:r>
          </a:p>
          <a:p>
            <a:pPr eaLnBrk="1" hangingPunct="1">
              <a:spcBef>
                <a:spcPct val="0"/>
              </a:spcBef>
              <a:buFontTx/>
              <a:buNone/>
            </a:pPr>
            <a:r>
              <a:rPr lang="en-US" altLang="ru-RU" sz="1600" b="1">
                <a:solidFill>
                  <a:srgbClr val="000099"/>
                </a:solidFill>
              </a:rPr>
              <a:t>Graduate Programs – 10  </a:t>
            </a:r>
            <a:endParaRPr lang="ru-RU" altLang="ru-RU" sz="1600" b="1">
              <a:solidFill>
                <a:srgbClr val="000099"/>
              </a:solidFill>
            </a:endParaRPr>
          </a:p>
          <a:p>
            <a:pPr eaLnBrk="1" hangingPunct="1">
              <a:spcBef>
                <a:spcPct val="0"/>
              </a:spcBef>
              <a:buFontTx/>
              <a:buNone/>
            </a:pPr>
            <a:r>
              <a:rPr lang="en-US" altLang="ru-RU" sz="1600" b="1">
                <a:solidFill>
                  <a:srgbClr val="000099"/>
                </a:solidFill>
              </a:rPr>
              <a:t>Construction</a:t>
            </a:r>
            <a:r>
              <a:rPr lang="en-US" altLang="ru-RU" sz="1600">
                <a:solidFill>
                  <a:srgbClr val="000099"/>
                </a:solidFill>
              </a:rPr>
              <a:t> of Unique Buildings and Structures</a:t>
            </a:r>
            <a:endParaRPr lang="ru-RU" altLang="ru-RU" sz="1600">
              <a:solidFill>
                <a:srgbClr val="000099"/>
              </a:solidFill>
            </a:endParaRPr>
          </a:p>
          <a:p>
            <a:pPr eaLnBrk="1" hangingPunct="1">
              <a:spcBef>
                <a:spcPct val="0"/>
              </a:spcBef>
              <a:buFontTx/>
              <a:buNone/>
            </a:pPr>
            <a:r>
              <a:rPr lang="en-US" altLang="ru-RU" sz="1600" b="1">
                <a:solidFill>
                  <a:srgbClr val="000099"/>
                </a:solidFill>
              </a:rPr>
              <a:t>Construction, </a:t>
            </a:r>
            <a:r>
              <a:rPr lang="en-US" altLang="ru-RU" sz="1600">
                <a:solidFill>
                  <a:srgbClr val="000099"/>
                </a:solidFill>
              </a:rPr>
              <a:t>Maintenance, Reconstruction and  Covering of Highways, Bridges and Tunnels</a:t>
            </a:r>
            <a:endParaRPr lang="ru-RU" altLang="ru-RU" sz="1600">
              <a:solidFill>
                <a:srgbClr val="000099"/>
              </a:solidFill>
            </a:endParaRPr>
          </a:p>
          <a:p>
            <a:pPr eaLnBrk="1" hangingPunct="1">
              <a:spcBef>
                <a:spcPct val="0"/>
              </a:spcBef>
              <a:buFontTx/>
              <a:buNone/>
            </a:pPr>
            <a:r>
              <a:rPr lang="en-US" altLang="ru-RU" sz="1600" b="1">
                <a:solidFill>
                  <a:srgbClr val="000099"/>
                </a:solidFill>
              </a:rPr>
              <a:t>Construction</a:t>
            </a:r>
            <a:r>
              <a:rPr lang="en-US" altLang="ru-RU" sz="1600">
                <a:solidFill>
                  <a:srgbClr val="000099"/>
                </a:solidFill>
              </a:rPr>
              <a:t>, Maintenance, Reconstruction and  Covering of Highways</a:t>
            </a:r>
          </a:p>
          <a:p>
            <a:pPr eaLnBrk="1" hangingPunct="1">
              <a:spcBef>
                <a:spcPct val="0"/>
              </a:spcBef>
              <a:buFontTx/>
              <a:buNone/>
            </a:pPr>
            <a:r>
              <a:rPr lang="en-US" altLang="ru-RU" sz="1600">
                <a:solidFill>
                  <a:srgbClr val="000099"/>
                </a:solidFill>
              </a:rPr>
              <a:t>Industrial and Civil Engineering, </a:t>
            </a:r>
          </a:p>
          <a:p>
            <a:pPr eaLnBrk="1" hangingPunct="1">
              <a:spcBef>
                <a:spcPct val="0"/>
              </a:spcBef>
              <a:buFontTx/>
              <a:buNone/>
            </a:pPr>
            <a:r>
              <a:rPr lang="en-US" altLang="ru-RU" sz="1600">
                <a:solidFill>
                  <a:srgbClr val="000099"/>
                </a:solidFill>
              </a:rPr>
              <a:t>Urban Construction and Planning </a:t>
            </a:r>
          </a:p>
          <a:p>
            <a:pPr eaLnBrk="1" hangingPunct="1">
              <a:spcBef>
                <a:spcPct val="0"/>
              </a:spcBef>
              <a:buFontTx/>
              <a:buNone/>
            </a:pPr>
            <a:r>
              <a:rPr lang="en-US" altLang="ru-RU" sz="1600">
                <a:solidFill>
                  <a:srgbClr val="000099"/>
                </a:solidFill>
              </a:rPr>
              <a:t>Others</a:t>
            </a:r>
          </a:p>
          <a:p>
            <a:pPr eaLnBrk="1" hangingPunct="1">
              <a:spcBef>
                <a:spcPct val="0"/>
              </a:spcBef>
              <a:buFontTx/>
              <a:buNone/>
            </a:pPr>
            <a:endParaRPr lang="en-US" altLang="ru-RU" sz="1600">
              <a:solidFill>
                <a:srgbClr val="000099"/>
              </a:solidFill>
            </a:endParaRPr>
          </a:p>
          <a:p>
            <a:pPr eaLnBrk="1" hangingPunct="1">
              <a:spcBef>
                <a:spcPct val="0"/>
              </a:spcBef>
              <a:buFontTx/>
              <a:buNone/>
            </a:pPr>
            <a:r>
              <a:rPr lang="en-US" altLang="ru-RU" sz="1600" b="1">
                <a:solidFill>
                  <a:srgbClr val="000099"/>
                </a:solidFill>
              </a:rPr>
              <a:t>Master Programs - 5</a:t>
            </a:r>
          </a:p>
          <a:p>
            <a:pPr eaLnBrk="1" hangingPunct="1">
              <a:spcBef>
                <a:spcPct val="0"/>
              </a:spcBef>
              <a:buFontTx/>
              <a:buNone/>
            </a:pPr>
            <a:r>
              <a:rPr lang="en-US" altLang="ru-RU" sz="1600">
                <a:solidFill>
                  <a:srgbClr val="000099"/>
                </a:solidFill>
              </a:rPr>
              <a:t>Architecture, </a:t>
            </a:r>
            <a:r>
              <a:rPr lang="en-US" altLang="ru-RU" sz="1600" b="1">
                <a:solidFill>
                  <a:srgbClr val="000099"/>
                </a:solidFill>
              </a:rPr>
              <a:t>Construction</a:t>
            </a:r>
            <a:r>
              <a:rPr lang="en-US" altLang="ru-RU" sz="1600">
                <a:solidFill>
                  <a:srgbClr val="000099"/>
                </a:solidFill>
              </a:rPr>
              <a:t>, Technology of Transport Processes and others</a:t>
            </a:r>
          </a:p>
          <a:p>
            <a:pPr eaLnBrk="1" hangingPunct="1">
              <a:spcBef>
                <a:spcPct val="0"/>
              </a:spcBef>
              <a:buFontTx/>
              <a:buNone/>
            </a:pPr>
            <a:endParaRPr lang="ru-RU" altLang="ru-RU" sz="1600" b="1">
              <a:solidFill>
                <a:srgbClr val="000099"/>
              </a:solidFill>
            </a:endParaRPr>
          </a:p>
          <a:p>
            <a:pPr eaLnBrk="1" hangingPunct="1">
              <a:spcBef>
                <a:spcPct val="0"/>
              </a:spcBef>
              <a:buFontTx/>
              <a:buNone/>
            </a:pPr>
            <a:endParaRPr lang="ru-RU" altLang="ru-RU" sz="1600">
              <a:solidFill>
                <a:srgbClr val="000099"/>
              </a:solidFill>
            </a:endParaRPr>
          </a:p>
          <a:p>
            <a:pPr eaLnBrk="1" hangingPunct="1">
              <a:spcBef>
                <a:spcPct val="0"/>
              </a:spcBef>
              <a:buFontTx/>
              <a:buNone/>
            </a:pPr>
            <a:endParaRPr lang="ru-RU" altLang="ru-RU" sz="1800" b="1">
              <a:solidFill>
                <a:srgbClr val="000099"/>
              </a:solidFill>
            </a:endParaRPr>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9220"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eaLnBrk="0" hangingPunct="0">
              <a:spcBef>
                <a:spcPct val="20000"/>
              </a:spcBef>
              <a:buChar char="•"/>
              <a:defRPr sz="3200">
                <a:solidFill>
                  <a:schemeClr val="tx1"/>
                </a:solidFill>
                <a:latin typeface="Arial" charset="0"/>
              </a:defRPr>
            </a:lvl1pPr>
            <a:lvl2pPr marL="1004888" indent="-285750" eaLnBrk="0" hangingPunct="0">
              <a:spcBef>
                <a:spcPct val="20000"/>
              </a:spcBef>
              <a:buChar char="–"/>
              <a:defRPr sz="2800">
                <a:solidFill>
                  <a:schemeClr val="tx1"/>
                </a:solidFill>
                <a:latin typeface="Arial" charset="0"/>
              </a:defRPr>
            </a:lvl2pPr>
            <a:lvl3pPr marL="1412875" indent="-228600" eaLnBrk="0" hangingPunct="0">
              <a:spcBef>
                <a:spcPct val="20000"/>
              </a:spcBef>
              <a:buChar char="•"/>
              <a:defRPr sz="2400">
                <a:solidFill>
                  <a:schemeClr val="tx1"/>
                </a:solidFill>
                <a:latin typeface="Arial" charset="0"/>
              </a:defRPr>
            </a:lvl3pPr>
            <a:lvl4pPr marL="1820863" indent="-228600" eaLnBrk="0" hangingPunct="0">
              <a:spcBef>
                <a:spcPct val="20000"/>
              </a:spcBef>
              <a:buChar char="–"/>
              <a:defRPr sz="2000">
                <a:solidFill>
                  <a:schemeClr val="tx1"/>
                </a:solidFill>
                <a:latin typeface="Arial" charset="0"/>
              </a:defRPr>
            </a:lvl4pPr>
            <a:lvl5pPr marL="2228850" indent="-228600" eaLnBrk="0" hangingPunct="0">
              <a:spcBef>
                <a:spcPct val="20000"/>
              </a:spcBef>
              <a:buChar char="»"/>
              <a:defRPr sz="2000">
                <a:solidFill>
                  <a:schemeClr val="tx1"/>
                </a:solidFill>
                <a:latin typeface="Arial" charset="0"/>
              </a:defRPr>
            </a:lvl5pPr>
            <a:lvl6pPr marL="2686050" indent="-228600" eaLnBrk="0" fontAlgn="base" hangingPunct="0">
              <a:spcBef>
                <a:spcPct val="20000"/>
              </a:spcBef>
              <a:spcAft>
                <a:spcPct val="0"/>
              </a:spcAft>
              <a:buChar char="»"/>
              <a:defRPr sz="2000">
                <a:solidFill>
                  <a:schemeClr val="tx1"/>
                </a:solidFill>
                <a:latin typeface="Arial" charset="0"/>
              </a:defRPr>
            </a:lvl6pPr>
            <a:lvl7pPr marL="3143250" indent="-228600" eaLnBrk="0" fontAlgn="base" hangingPunct="0">
              <a:spcBef>
                <a:spcPct val="20000"/>
              </a:spcBef>
              <a:spcAft>
                <a:spcPct val="0"/>
              </a:spcAft>
              <a:buChar char="»"/>
              <a:defRPr sz="2000">
                <a:solidFill>
                  <a:schemeClr val="tx1"/>
                </a:solidFill>
                <a:latin typeface="Arial" charset="0"/>
              </a:defRPr>
            </a:lvl7pPr>
            <a:lvl8pPr marL="3600450" indent="-228600" eaLnBrk="0" fontAlgn="base" hangingPunct="0">
              <a:spcBef>
                <a:spcPct val="20000"/>
              </a:spcBef>
              <a:spcAft>
                <a:spcPct val="0"/>
              </a:spcAft>
              <a:buChar char="»"/>
              <a:defRPr sz="2000">
                <a:solidFill>
                  <a:schemeClr val="tx1"/>
                </a:solidFill>
                <a:latin typeface="Arial" charset="0"/>
              </a:defRPr>
            </a:lvl8pPr>
            <a:lvl9pPr marL="405765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ru-RU" sz="1800" b="1" dirty="0" smtClean="0">
                <a:solidFill>
                  <a:srgbClr val="000099"/>
                </a:solidFill>
              </a:rPr>
              <a:t>Institute of Architecture, Civil Engineering and Transport</a:t>
            </a:r>
            <a:r>
              <a:rPr lang="en-US" altLang="ru-RU" sz="1800" dirty="0" smtClean="0">
                <a:solidFill>
                  <a:srgbClr val="000099"/>
                </a:solidFill>
              </a:rPr>
              <a:t> (education)</a:t>
            </a:r>
          </a:p>
          <a:p>
            <a:pPr eaLnBrk="1" hangingPunct="1">
              <a:spcBef>
                <a:spcPct val="0"/>
              </a:spcBef>
              <a:buFontTx/>
              <a:buNone/>
              <a:defRPr/>
            </a:pPr>
            <a:endParaRPr lang="en-US" altLang="ru-RU" sz="1600" b="1" dirty="0" smtClean="0">
              <a:solidFill>
                <a:srgbClr val="000099"/>
              </a:solidFill>
            </a:endParaRPr>
          </a:p>
          <a:p>
            <a:pPr eaLnBrk="1" hangingPunct="1">
              <a:spcBef>
                <a:spcPct val="0"/>
              </a:spcBef>
              <a:buFontTx/>
              <a:buNone/>
              <a:defRPr/>
            </a:pPr>
            <a:r>
              <a:rPr lang="en-US" altLang="ru-RU" sz="1800" dirty="0" smtClean="0">
                <a:solidFill>
                  <a:srgbClr val="000099"/>
                </a:solidFill>
              </a:rPr>
              <a:t>In the frames of the above </a:t>
            </a:r>
            <a:r>
              <a:rPr lang="en-US" altLang="ru-RU" sz="1800" dirty="0" err="1" smtClean="0">
                <a:solidFill>
                  <a:srgbClr val="000099"/>
                </a:solidFill>
              </a:rPr>
              <a:t>programmes</a:t>
            </a:r>
            <a:r>
              <a:rPr lang="en-US" altLang="ru-RU" sz="1800" dirty="0" smtClean="0">
                <a:solidFill>
                  <a:srgbClr val="000099"/>
                </a:solidFill>
              </a:rPr>
              <a:t> most subjects taught contain the problems of energy saving  and environment protection  in construction.</a:t>
            </a:r>
          </a:p>
          <a:p>
            <a:pPr eaLnBrk="1" hangingPunct="1">
              <a:spcBef>
                <a:spcPct val="0"/>
              </a:spcBef>
              <a:buFontTx/>
              <a:buNone/>
              <a:defRPr/>
            </a:pPr>
            <a:endParaRPr lang="en-US" altLang="ru-RU" sz="1800" dirty="0" smtClean="0">
              <a:solidFill>
                <a:srgbClr val="000099"/>
              </a:solidFill>
            </a:endParaRPr>
          </a:p>
          <a:p>
            <a:pPr eaLnBrk="1" hangingPunct="1">
              <a:spcBef>
                <a:spcPct val="0"/>
              </a:spcBef>
              <a:buFontTx/>
              <a:buNone/>
              <a:defRPr/>
            </a:pPr>
            <a:r>
              <a:rPr lang="en-US" altLang="ru-RU" sz="1800" dirty="0" smtClean="0">
                <a:solidFill>
                  <a:srgbClr val="000099"/>
                </a:solidFill>
              </a:rPr>
              <a:t>The program in TSTU could be named </a:t>
            </a:r>
          </a:p>
          <a:p>
            <a:pPr marL="701675" indent="-342900" eaLnBrk="1" hangingPunct="1">
              <a:spcBef>
                <a:spcPct val="0"/>
              </a:spcBef>
              <a:buFontTx/>
              <a:buAutoNum type="arabicPeriod"/>
              <a:defRPr/>
            </a:pPr>
            <a:r>
              <a:rPr lang="en-US" altLang="ru-RU" sz="1800" dirty="0" smtClean="0">
                <a:solidFill>
                  <a:srgbClr val="000099"/>
                </a:solidFill>
              </a:rPr>
              <a:t>Design, Construction and Maintenance of Buildings with Passive and Active systems of Energy Saving</a:t>
            </a:r>
          </a:p>
          <a:p>
            <a:pPr eaLnBrk="1" hangingPunct="1">
              <a:spcBef>
                <a:spcPct val="0"/>
              </a:spcBef>
              <a:buFontTx/>
              <a:buNone/>
              <a:defRPr/>
            </a:pPr>
            <a:r>
              <a:rPr lang="en-US" altLang="ru-RU" sz="1800" dirty="0" smtClean="0">
                <a:solidFill>
                  <a:srgbClr val="000099"/>
                </a:solidFill>
              </a:rPr>
              <a:t>2.  Design, Construction and Maintenance of Energy Efficient Buildings </a:t>
            </a:r>
          </a:p>
          <a:p>
            <a:pPr>
              <a:defRPr/>
            </a:pPr>
            <a:r>
              <a:rPr lang="ru-RU" sz="1800" dirty="0" smtClean="0"/>
              <a:t>«Проектирование, строительство и эксплуатация зданий с пассивным</a:t>
            </a:r>
            <a:r>
              <a:rPr lang="ru-RU" sz="1600" b="1" dirty="0" smtClean="0"/>
              <a:t>и и активными системами энергосбережения»</a:t>
            </a:r>
            <a:endParaRPr lang="ru-RU" sz="1600" dirty="0" smtClean="0"/>
          </a:p>
          <a:p>
            <a:pPr>
              <a:defRPr/>
            </a:pPr>
            <a:r>
              <a:rPr lang="ru-RU" sz="1600" dirty="0" smtClean="0"/>
              <a:t>или</a:t>
            </a:r>
          </a:p>
          <a:p>
            <a:pPr>
              <a:defRPr/>
            </a:pPr>
            <a:r>
              <a:rPr lang="ru-RU" sz="1600" b="1" dirty="0" smtClean="0"/>
              <a:t>«Проектирование, строительство и эксплуатация </a:t>
            </a:r>
            <a:r>
              <a:rPr lang="ru-RU" sz="1600" b="1" dirty="0" err="1" smtClean="0"/>
              <a:t>аний</a:t>
            </a:r>
            <a:r>
              <a:rPr lang="ru-RU" sz="1600" b="1" dirty="0" smtClean="0"/>
              <a:t>»</a:t>
            </a:r>
            <a:endParaRPr lang="ru-RU" altLang="ru-RU" sz="1600" dirty="0" smtClean="0">
              <a:solidFill>
                <a:srgbClr val="000099"/>
              </a:solidFill>
            </a:endParaRPr>
          </a:p>
          <a:p>
            <a:pPr eaLnBrk="1" hangingPunct="1">
              <a:spcBef>
                <a:spcPct val="0"/>
              </a:spcBef>
              <a:buFontTx/>
              <a:buNone/>
              <a:defRPr/>
            </a:pPr>
            <a:endParaRPr lang="ru-RU" altLang="ru-RU" sz="1800" b="1" dirty="0" smtClean="0">
              <a:solidFill>
                <a:srgbClr val="000099"/>
              </a:solidFill>
            </a:endParaRPr>
          </a:p>
        </p:txBody>
      </p:sp>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en-US" altLang="ru-RU" sz="3200" smtClean="0">
                <a:solidFill>
                  <a:srgbClr val="555581"/>
                </a:solidFill>
              </a:rPr>
              <a:t/>
            </a:r>
            <a:br>
              <a:rPr lang="en-US" altLang="ru-RU" sz="3200" smtClean="0">
                <a:solidFill>
                  <a:srgbClr val="555581"/>
                </a:solidFill>
              </a:rPr>
            </a:br>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492250"/>
          </a:xfrm>
          <a:prstGeom prst="rect">
            <a:avLst/>
          </a:prstGeom>
          <a:noFill/>
          <a:ln>
            <a:noFill/>
          </a:ln>
          <a:extLst/>
        </p:spPr>
        <p:txBody>
          <a:bodyPr anchor="ctr"/>
          <a:lst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pPr>
              <a:defRPr/>
            </a:pPr>
            <a:r>
              <a:rPr lang="en-US" sz="3100" b="1" dirty="0">
                <a:solidFill>
                  <a:schemeClr val="accent4">
                    <a:lumMod val="90000"/>
                  </a:schemeClr>
                </a:solidFill>
                <a:latin typeface="Arial Rounded MT Bold" pitchFamily="34" charset="0"/>
              </a:rPr>
              <a:t>T</a:t>
            </a:r>
            <a:r>
              <a:rPr lang="en-US" sz="3100" b="1" dirty="0" smtClean="0">
                <a:solidFill>
                  <a:schemeClr val="accent4">
                    <a:lumMod val="90000"/>
                  </a:schemeClr>
                </a:solidFill>
                <a:latin typeface="Arial Rounded MT Bold" pitchFamily="34" charset="0"/>
              </a:rPr>
              <a:t>ambov  State Technical University</a:t>
            </a:r>
            <a:endParaRPr lang="ru-RU" sz="3100" b="1" dirty="0" smtClean="0">
              <a:solidFill>
                <a:schemeClr val="accent4">
                  <a:lumMod val="90000"/>
                </a:schemeClr>
              </a:solidFill>
              <a:latin typeface="Georgia" pitchFamily="18" charset="0"/>
            </a:endParaRPr>
          </a:p>
        </p:txBody>
      </p:sp>
      <p:sp>
        <p:nvSpPr>
          <p:cNvPr id="10244" name="Rectangle 9"/>
          <p:cNvSpPr>
            <a:spLocks noChangeArrowheads="1"/>
          </p:cNvSpPr>
          <p:nvPr/>
        </p:nvSpPr>
        <p:spPr bwMode="auto">
          <a:xfrm>
            <a:off x="323850" y="1670050"/>
            <a:ext cx="51847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912813" indent="-285750" eaLnBrk="0" hangingPunct="0">
              <a:spcBef>
                <a:spcPct val="20000"/>
              </a:spcBef>
              <a:buChar char="–"/>
              <a:defRPr sz="2800">
                <a:solidFill>
                  <a:schemeClr val="tx1"/>
                </a:solidFill>
                <a:latin typeface="Arial" charset="0"/>
              </a:defRPr>
            </a:lvl2pPr>
            <a:lvl3pPr marL="1320800" indent="-228600" eaLnBrk="0" hangingPunct="0">
              <a:spcBef>
                <a:spcPct val="20000"/>
              </a:spcBef>
              <a:buChar char="•"/>
              <a:defRPr sz="2400">
                <a:solidFill>
                  <a:schemeClr val="tx1"/>
                </a:solidFill>
                <a:latin typeface="Arial" charset="0"/>
              </a:defRPr>
            </a:lvl3pPr>
            <a:lvl4pPr marL="1728788" indent="-228600" eaLnBrk="0" hangingPunct="0">
              <a:spcBef>
                <a:spcPct val="20000"/>
              </a:spcBef>
              <a:buChar char="–"/>
              <a:defRPr sz="2000">
                <a:solidFill>
                  <a:schemeClr val="tx1"/>
                </a:solidFill>
                <a:latin typeface="Arial" charset="0"/>
              </a:defRPr>
            </a:lvl4pPr>
            <a:lvl5pPr marL="2136775" indent="-228600" eaLnBrk="0" hangingPunct="0">
              <a:spcBef>
                <a:spcPct val="20000"/>
              </a:spcBef>
              <a:buChar char="»"/>
              <a:defRPr sz="2000">
                <a:solidFill>
                  <a:schemeClr val="tx1"/>
                </a:solidFill>
                <a:latin typeface="Arial" charset="0"/>
              </a:defRPr>
            </a:lvl5pPr>
            <a:lvl6pPr marL="2593975" indent="-228600" eaLnBrk="0" fontAlgn="base" hangingPunct="0">
              <a:spcBef>
                <a:spcPct val="20000"/>
              </a:spcBef>
              <a:spcAft>
                <a:spcPct val="0"/>
              </a:spcAft>
              <a:buChar char="»"/>
              <a:defRPr sz="2000">
                <a:solidFill>
                  <a:schemeClr val="tx1"/>
                </a:solidFill>
                <a:latin typeface="Arial" charset="0"/>
              </a:defRPr>
            </a:lvl6pPr>
            <a:lvl7pPr marL="3051175" indent="-228600" eaLnBrk="0" fontAlgn="base" hangingPunct="0">
              <a:spcBef>
                <a:spcPct val="20000"/>
              </a:spcBef>
              <a:spcAft>
                <a:spcPct val="0"/>
              </a:spcAft>
              <a:buChar char="»"/>
              <a:defRPr sz="2000">
                <a:solidFill>
                  <a:schemeClr val="tx1"/>
                </a:solidFill>
                <a:latin typeface="Arial" charset="0"/>
              </a:defRPr>
            </a:lvl7pPr>
            <a:lvl8pPr marL="3508375" indent="-228600" eaLnBrk="0" fontAlgn="base" hangingPunct="0">
              <a:spcBef>
                <a:spcPct val="20000"/>
              </a:spcBef>
              <a:spcAft>
                <a:spcPct val="0"/>
              </a:spcAft>
              <a:buChar char="»"/>
              <a:defRPr sz="2000">
                <a:solidFill>
                  <a:schemeClr val="tx1"/>
                </a:solidFill>
                <a:latin typeface="Arial" charset="0"/>
              </a:defRPr>
            </a:lvl8pPr>
            <a:lvl9pPr marL="3965575"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b="1">
                <a:solidFill>
                  <a:srgbClr val="000099"/>
                </a:solidFill>
              </a:rPr>
              <a:t>Institute of Architecture, Civil Engineering </a:t>
            </a:r>
          </a:p>
          <a:p>
            <a:pPr eaLnBrk="1" hangingPunct="1">
              <a:spcBef>
                <a:spcPct val="0"/>
              </a:spcBef>
              <a:buFontTx/>
              <a:buNone/>
            </a:pPr>
            <a:r>
              <a:rPr lang="en-US" altLang="ru-RU" sz="1800" b="1">
                <a:solidFill>
                  <a:srgbClr val="000099"/>
                </a:solidFill>
              </a:rPr>
              <a:t>and Transport</a:t>
            </a:r>
            <a:r>
              <a:rPr lang="en-US" altLang="ru-RU" sz="1800">
                <a:solidFill>
                  <a:srgbClr val="000099"/>
                </a:solidFill>
              </a:rPr>
              <a:t> (research)</a:t>
            </a:r>
          </a:p>
          <a:p>
            <a:pPr eaLnBrk="1" hangingPunct="1">
              <a:spcBef>
                <a:spcPct val="0"/>
              </a:spcBef>
              <a:buFontTx/>
              <a:buNone/>
            </a:pPr>
            <a:endParaRPr lang="en-US" altLang="ru-RU" sz="1400">
              <a:solidFill>
                <a:srgbClr val="000099"/>
              </a:solidFill>
            </a:endParaRPr>
          </a:p>
          <a:p>
            <a:pPr eaLnBrk="1" hangingPunct="1">
              <a:spcBef>
                <a:spcPct val="0"/>
              </a:spcBef>
              <a:buFontTx/>
              <a:buNone/>
            </a:pPr>
            <a:endParaRPr lang="en-US" altLang="ru-RU" sz="1800">
              <a:solidFill>
                <a:srgbClr val="000099"/>
              </a:solidFill>
            </a:endParaRPr>
          </a:p>
          <a:p>
            <a:pPr algn="just" eaLnBrk="1" hangingPunct="1">
              <a:spcBef>
                <a:spcPct val="0"/>
              </a:spcBef>
              <a:buFontTx/>
              <a:buNone/>
            </a:pPr>
            <a:r>
              <a:rPr lang="en-US" altLang="ru-RU" sz="1800">
                <a:solidFill>
                  <a:srgbClr val="000099"/>
                </a:solidFill>
              </a:rPr>
              <a:t>The institute conducts research in energy efficiency and energy saving and rational nature management connected with using energy saving systems, development energy efficient building technologies, development energy efficient equipment for fuel production. Development of products with specific construction and heat insulation properties with significant economy of natural resources, power and labour, etc.</a:t>
            </a:r>
          </a:p>
          <a:p>
            <a:pPr eaLnBrk="1" hangingPunct="1">
              <a:spcBef>
                <a:spcPct val="0"/>
              </a:spcBef>
              <a:buFontTx/>
              <a:buNone/>
            </a:pPr>
            <a:r>
              <a:rPr lang="en-US" altLang="ru-RU" sz="1800">
                <a:solidFill>
                  <a:srgbClr val="000099"/>
                </a:solidFill>
              </a:rPr>
              <a:t> </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1557338"/>
            <a:ext cx="36290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5508625" y="1557338"/>
            <a:ext cx="3455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000" b="1">
                <a:solidFill>
                  <a:srgbClr val="F2F2F2"/>
                </a:solidFill>
              </a:rPr>
              <a:t>Restoration  of Merchant M</a:t>
            </a:r>
            <a:r>
              <a:rPr lang="ru-RU" altLang="ru-RU" sz="1000" b="1">
                <a:solidFill>
                  <a:srgbClr val="F2F2F2"/>
                </a:solidFill>
              </a:rPr>
              <a:t>.</a:t>
            </a:r>
            <a:r>
              <a:rPr lang="en-US" altLang="ru-RU" sz="1000" b="1">
                <a:solidFill>
                  <a:srgbClr val="F2F2F2"/>
                </a:solidFill>
              </a:rPr>
              <a:t>L</a:t>
            </a:r>
            <a:r>
              <a:rPr lang="ru-RU" altLang="ru-RU" sz="1000" b="1">
                <a:solidFill>
                  <a:srgbClr val="F2F2F2"/>
                </a:solidFill>
              </a:rPr>
              <a:t>. </a:t>
            </a:r>
            <a:r>
              <a:rPr lang="en-US" altLang="ru-RU" sz="1000" b="1">
                <a:solidFill>
                  <a:srgbClr val="F2F2F2"/>
                </a:solidFill>
              </a:rPr>
              <a:t>Shorshorov’s House</a:t>
            </a:r>
            <a:endParaRPr lang="ru-RU" altLang="ru-RU" sz="1000" b="1">
              <a:solidFill>
                <a:srgbClr val="F2F2F2"/>
              </a:solidFill>
            </a:endParaRPr>
          </a:p>
        </p:txBody>
      </p:sp>
      <p:sp>
        <p:nvSpPr>
          <p:cNvPr id="10248" name="Rectangle 12"/>
          <p:cNvSpPr>
            <a:spLocks noChangeArrowheads="1"/>
          </p:cNvSpPr>
          <p:nvPr/>
        </p:nvSpPr>
        <p:spPr bwMode="auto">
          <a:xfrm>
            <a:off x="5580063" y="3789363"/>
            <a:ext cx="3384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000" b="1">
                <a:solidFill>
                  <a:srgbClr val="F2F2F2"/>
                </a:solidFill>
              </a:rPr>
              <a:t>Restoration of Tambov Regional Concert Hall</a:t>
            </a:r>
            <a:endParaRPr lang="ru-RU" altLang="ru-RU" sz="1000" b="1">
              <a:solidFill>
                <a:srgbClr val="F2F2F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ctrTitle"/>
          </p:nvPr>
        </p:nvSpPr>
        <p:spPr>
          <a:xfrm>
            <a:off x="0" y="1484313"/>
            <a:ext cx="9144000" cy="4537075"/>
          </a:xfrm>
          <a:solidFill>
            <a:schemeClr val="tx1"/>
          </a:solidFill>
        </p:spPr>
        <p:txBody>
          <a:bodyPr/>
          <a:lstStyle/>
          <a:p>
            <a:pPr eaLnBrk="1" hangingPunct="1"/>
            <a:r>
              <a:rPr lang="ru-RU" altLang="ru-RU" sz="3200" smtClean="0">
                <a:solidFill>
                  <a:srgbClr val="555581"/>
                </a:solidFill>
              </a:rPr>
              <a:t/>
            </a:r>
            <a:br>
              <a:rPr lang="ru-RU" altLang="ru-RU" sz="3200" smtClean="0">
                <a:solidFill>
                  <a:srgbClr val="555581"/>
                </a:solidFill>
              </a:rPr>
            </a:br>
            <a:r>
              <a:rPr lang="ru-RU" altLang="ru-RU" sz="3600" smtClean="0"/>
              <a:t/>
            </a:r>
            <a:br>
              <a:rPr lang="ru-RU" altLang="ru-RU" sz="3600" smtClean="0"/>
            </a:br>
            <a:r>
              <a:rPr lang="ru-RU" altLang="ru-RU" sz="3600" smtClean="0"/>
              <a:t/>
            </a:r>
            <a:br>
              <a:rPr lang="ru-RU" altLang="ru-RU" sz="3600" smtClean="0"/>
            </a:br>
            <a:r>
              <a:rPr lang="ru-RU" altLang="ru-RU" sz="2400" smtClean="0">
                <a:solidFill>
                  <a:srgbClr val="805680"/>
                </a:solidFill>
                <a:latin typeface="Georgia" pitchFamily="18" charset="0"/>
              </a:rPr>
              <a:t/>
            </a:r>
            <a:br>
              <a:rPr lang="ru-RU" altLang="ru-RU" sz="2400" smtClean="0">
                <a:solidFill>
                  <a:srgbClr val="805680"/>
                </a:solidFill>
                <a:latin typeface="Georgia" pitchFamily="18" charset="0"/>
              </a:rPr>
            </a:br>
            <a:endParaRPr lang="ru-RU" altLang="ru-RU" sz="2400" smtClean="0">
              <a:solidFill>
                <a:srgbClr val="805680"/>
              </a:solidFill>
              <a:latin typeface="Georgia" pitchFamily="18" charset="0"/>
            </a:endParaRPr>
          </a:p>
        </p:txBody>
      </p:sp>
      <p:sp>
        <p:nvSpPr>
          <p:cNvPr id="4" name="Rectangle 18"/>
          <p:cNvSpPr txBox="1">
            <a:spLocks noChangeArrowheads="1"/>
          </p:cNvSpPr>
          <p:nvPr/>
        </p:nvSpPr>
        <p:spPr bwMode="auto">
          <a:xfrm>
            <a:off x="75565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endParaRPr lang="en-US" altLang="ru-RU" sz="3100" b="1">
              <a:solidFill>
                <a:srgbClr val="C4C4C4"/>
              </a:solidFill>
              <a:latin typeface="Arial Rounded MT Bold" pitchFamily="34" charset="0"/>
            </a:endParaRPr>
          </a:p>
          <a:p>
            <a:pPr algn="r">
              <a:spcBef>
                <a:spcPct val="0"/>
              </a:spcBef>
              <a:buFontTx/>
              <a:buNone/>
            </a:pPr>
            <a:r>
              <a:rPr lang="en-US" altLang="ru-RU" sz="3100" b="1">
                <a:solidFill>
                  <a:srgbClr val="C4C4C4"/>
                </a:solidFill>
                <a:latin typeface="Arial Rounded MT Bold" pitchFamily="34" charset="0"/>
              </a:rPr>
              <a:t>Tambov  State Technical University</a:t>
            </a:r>
            <a:endParaRPr lang="ru-RU" altLang="ru-RU" sz="3100" b="1">
              <a:solidFill>
                <a:srgbClr val="C4C4C4"/>
              </a:solidFill>
              <a:latin typeface="Georgia" pitchFamily="18" charset="0"/>
            </a:endParaRPr>
          </a:p>
        </p:txBody>
      </p:sp>
      <p:sp>
        <p:nvSpPr>
          <p:cNvPr id="29700" name="Rectangle 9"/>
          <p:cNvSpPr>
            <a:spLocks noChangeArrowheads="1"/>
          </p:cNvSpPr>
          <p:nvPr/>
        </p:nvSpPr>
        <p:spPr bwMode="auto">
          <a:xfrm>
            <a:off x="323850" y="1670050"/>
            <a:ext cx="837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9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ru-RU" sz="1800" b="1" dirty="0" smtClean="0">
                <a:solidFill>
                  <a:srgbClr val="000099"/>
                </a:solidFill>
              </a:rPr>
              <a:t>Institute of Architecture, Civil Engineering and Transport</a:t>
            </a:r>
            <a:r>
              <a:rPr lang="en-US" altLang="ru-RU" sz="1800" dirty="0" smtClean="0">
                <a:solidFill>
                  <a:srgbClr val="000099"/>
                </a:solidFill>
              </a:rPr>
              <a:t> </a:t>
            </a:r>
          </a:p>
          <a:p>
            <a:pPr algn="ctr" eaLnBrk="1" hangingPunct="1">
              <a:spcBef>
                <a:spcPct val="0"/>
              </a:spcBef>
              <a:buFontTx/>
              <a:buNone/>
              <a:defRPr/>
            </a:pPr>
            <a:r>
              <a:rPr lang="en-US" altLang="ru-RU" sz="1800" dirty="0" smtClean="0">
                <a:solidFill>
                  <a:srgbClr val="000099"/>
                </a:solidFill>
              </a:rPr>
              <a:t>(International Activities)</a:t>
            </a:r>
          </a:p>
          <a:p>
            <a:pPr marL="536575" indent="3175" eaLnBrk="1" hangingPunct="1">
              <a:spcBef>
                <a:spcPct val="0"/>
              </a:spcBef>
              <a:buFontTx/>
              <a:buNone/>
              <a:defRPr/>
            </a:pPr>
            <a:r>
              <a:rPr lang="en-US" altLang="ru-RU" sz="1600" b="1" dirty="0" smtClean="0">
                <a:solidFill>
                  <a:srgbClr val="000099"/>
                </a:solidFill>
              </a:rPr>
              <a:t>Italy: </a:t>
            </a:r>
            <a:r>
              <a:rPr lang="ru-RU" altLang="ru-RU" sz="1600" dirty="0" err="1" smtClean="0">
                <a:solidFill>
                  <a:srgbClr val="000099"/>
                </a:solidFill>
              </a:rPr>
              <a:t>Romualdo</a:t>
            </a:r>
            <a:r>
              <a:rPr lang="ru-RU" altLang="ru-RU" sz="1600" dirty="0" smtClean="0">
                <a:solidFill>
                  <a:srgbClr val="000099"/>
                </a:solidFill>
              </a:rPr>
              <a:t> </a:t>
            </a:r>
            <a:r>
              <a:rPr lang="ru-RU" altLang="ru-RU" sz="1600" dirty="0" err="1" smtClean="0">
                <a:solidFill>
                  <a:srgbClr val="000099"/>
                </a:solidFill>
              </a:rPr>
              <a:t>Del</a:t>
            </a:r>
            <a:r>
              <a:rPr lang="ru-RU" altLang="ru-RU" sz="1600" dirty="0" smtClean="0">
                <a:solidFill>
                  <a:srgbClr val="000099"/>
                </a:solidFill>
              </a:rPr>
              <a:t> </a:t>
            </a:r>
            <a:r>
              <a:rPr lang="ru-RU" altLang="ru-RU" sz="1600" dirty="0" err="1" smtClean="0">
                <a:solidFill>
                  <a:srgbClr val="000099"/>
                </a:solidFill>
              </a:rPr>
              <a:t>Bianco</a:t>
            </a:r>
            <a:r>
              <a:rPr lang="ru-RU" altLang="ru-RU" sz="1600" dirty="0" smtClean="0">
                <a:solidFill>
                  <a:srgbClr val="000099"/>
                </a:solidFill>
              </a:rPr>
              <a:t> </a:t>
            </a:r>
            <a:r>
              <a:rPr lang="ru-RU" altLang="ru-RU" sz="1600" dirty="0" err="1" smtClean="0">
                <a:solidFill>
                  <a:srgbClr val="000099"/>
                </a:solidFill>
              </a:rPr>
              <a:t>Foundation</a:t>
            </a:r>
            <a:r>
              <a:rPr lang="en-US" altLang="ru-RU" sz="1600" dirty="0" smtClean="0">
                <a:solidFill>
                  <a:srgbClr val="000099"/>
                </a:solidFill>
              </a:rPr>
              <a:t>, c</a:t>
            </a:r>
            <a:r>
              <a:rPr lang="ru-RU" altLang="ru-RU" sz="1600" dirty="0" err="1" smtClean="0">
                <a:solidFill>
                  <a:srgbClr val="000099"/>
                </a:solidFill>
              </a:rPr>
              <a:t>ooperation</a:t>
            </a:r>
            <a:r>
              <a:rPr lang="ru-RU" altLang="ru-RU" sz="1600" dirty="0" smtClean="0">
                <a:solidFill>
                  <a:srgbClr val="000099"/>
                </a:solidFill>
              </a:rPr>
              <a:t> </a:t>
            </a:r>
            <a:r>
              <a:rPr lang="ru-RU" altLang="ru-RU" sz="1600" dirty="0" err="1" smtClean="0">
                <a:solidFill>
                  <a:srgbClr val="000099"/>
                </a:solidFill>
              </a:rPr>
              <a:t>in</a:t>
            </a:r>
            <a:r>
              <a:rPr lang="ru-RU" altLang="ru-RU" sz="1600" dirty="0" smtClean="0">
                <a:solidFill>
                  <a:srgbClr val="000099"/>
                </a:solidFill>
              </a:rPr>
              <a:t> </a:t>
            </a:r>
            <a:r>
              <a:rPr lang="ru-RU" altLang="ru-RU" sz="1600" dirty="0" err="1" smtClean="0">
                <a:solidFill>
                  <a:srgbClr val="000099"/>
                </a:solidFill>
              </a:rPr>
              <a:t>cultur</a:t>
            </a:r>
            <a:r>
              <a:rPr lang="en-US" altLang="ru-RU" sz="1600" dirty="0" smtClean="0">
                <a:solidFill>
                  <a:srgbClr val="000099"/>
                </a:solidFill>
              </a:rPr>
              <a:t>e</a:t>
            </a:r>
            <a:r>
              <a:rPr lang="ru-RU" altLang="ru-RU" sz="1600" dirty="0" smtClean="0">
                <a:solidFill>
                  <a:srgbClr val="000099"/>
                </a:solidFill>
              </a:rPr>
              <a:t> </a:t>
            </a:r>
            <a:r>
              <a:rPr lang="ru-RU" altLang="ru-RU" sz="1600" dirty="0" err="1" smtClean="0">
                <a:solidFill>
                  <a:srgbClr val="000099"/>
                </a:solidFill>
              </a:rPr>
              <a:t>and</a:t>
            </a:r>
            <a:r>
              <a:rPr lang="ru-RU" altLang="ru-RU" sz="1600" dirty="0" smtClean="0">
                <a:solidFill>
                  <a:srgbClr val="000099"/>
                </a:solidFill>
              </a:rPr>
              <a:t> </a:t>
            </a:r>
            <a:r>
              <a:rPr lang="en-US" altLang="ru-RU" sz="1600" dirty="0" smtClean="0">
                <a:solidFill>
                  <a:srgbClr val="000099"/>
                </a:solidFill>
              </a:rPr>
              <a:t>architecture</a:t>
            </a:r>
            <a:r>
              <a:rPr lang="ru-RU" altLang="ru-RU" sz="1600" dirty="0" smtClean="0">
                <a:solidFill>
                  <a:srgbClr val="000099"/>
                </a:solidFill>
              </a:rPr>
              <a:t>.</a:t>
            </a:r>
            <a:endParaRPr lang="en-US" altLang="ru-RU" sz="1600" dirty="0" smtClean="0">
              <a:solidFill>
                <a:srgbClr val="000099"/>
              </a:solidFill>
            </a:endParaRPr>
          </a:p>
          <a:p>
            <a:pPr marL="536575" indent="3175" eaLnBrk="1" hangingPunct="1">
              <a:spcBef>
                <a:spcPct val="0"/>
              </a:spcBef>
              <a:buFontTx/>
              <a:buNone/>
              <a:defRPr/>
            </a:pPr>
            <a:endParaRPr lang="en-US" altLang="ru-RU" sz="800" b="1" dirty="0" smtClean="0">
              <a:solidFill>
                <a:srgbClr val="000099"/>
              </a:solidFill>
            </a:endParaRPr>
          </a:p>
          <a:p>
            <a:pPr marL="536575" indent="3175" eaLnBrk="1" hangingPunct="1">
              <a:spcBef>
                <a:spcPct val="0"/>
              </a:spcBef>
              <a:buFontTx/>
              <a:buNone/>
              <a:defRPr/>
            </a:pPr>
            <a:r>
              <a:rPr lang="en-US" altLang="ru-RU" sz="1600" b="1" dirty="0" smtClean="0">
                <a:solidFill>
                  <a:srgbClr val="000099"/>
                </a:solidFill>
              </a:rPr>
              <a:t>Poland: </a:t>
            </a:r>
            <a:r>
              <a:rPr lang="ru-RU" altLang="ru-RU" sz="1600" dirty="0" err="1" smtClean="0">
                <a:solidFill>
                  <a:srgbClr val="000099"/>
                </a:solidFill>
              </a:rPr>
              <a:t>Bialystok</a:t>
            </a:r>
            <a:r>
              <a:rPr lang="ru-RU" altLang="ru-RU" sz="1600" dirty="0" smtClean="0">
                <a:solidFill>
                  <a:srgbClr val="000099"/>
                </a:solidFill>
              </a:rPr>
              <a:t> </a:t>
            </a:r>
            <a:r>
              <a:rPr lang="ru-RU" altLang="ru-RU" sz="1600" dirty="0" err="1" smtClean="0">
                <a:solidFill>
                  <a:srgbClr val="000099"/>
                </a:solidFill>
              </a:rPr>
              <a:t>Technical</a:t>
            </a:r>
            <a:r>
              <a:rPr lang="ru-RU" altLang="ru-RU" sz="1600" dirty="0" smtClean="0">
                <a:solidFill>
                  <a:srgbClr val="000099"/>
                </a:solidFill>
              </a:rPr>
              <a:t> </a:t>
            </a:r>
            <a:r>
              <a:rPr lang="ru-RU" altLang="ru-RU" sz="1600" dirty="0" err="1" smtClean="0">
                <a:solidFill>
                  <a:srgbClr val="000099"/>
                </a:solidFill>
              </a:rPr>
              <a:t>University</a:t>
            </a:r>
            <a:r>
              <a:rPr lang="en-US" altLang="ru-RU" sz="1600" dirty="0" smtClean="0">
                <a:solidFill>
                  <a:srgbClr val="000099"/>
                </a:solidFill>
              </a:rPr>
              <a:t>, educational and research cooperation, academic exchange</a:t>
            </a:r>
            <a:r>
              <a:rPr lang="ru-RU" altLang="ru-RU" sz="1600" dirty="0" smtClean="0">
                <a:solidFill>
                  <a:srgbClr val="000099"/>
                </a:solidFill>
              </a:rPr>
              <a:t> </a:t>
            </a:r>
            <a:endParaRPr lang="en-US" altLang="ru-RU" sz="1600" dirty="0" smtClean="0">
              <a:solidFill>
                <a:srgbClr val="000099"/>
              </a:solidFill>
            </a:endParaRPr>
          </a:p>
          <a:p>
            <a:pPr marL="536575" indent="3175" eaLnBrk="1" hangingPunct="1">
              <a:spcBef>
                <a:spcPct val="0"/>
              </a:spcBef>
              <a:buFontTx/>
              <a:buNone/>
              <a:defRPr/>
            </a:pPr>
            <a:endParaRPr lang="en-US" altLang="ru-RU" sz="800" dirty="0" smtClean="0">
              <a:solidFill>
                <a:srgbClr val="000099"/>
              </a:solidFill>
            </a:endParaRPr>
          </a:p>
          <a:p>
            <a:pPr marL="536575" indent="3175" eaLnBrk="1" hangingPunct="1">
              <a:spcBef>
                <a:spcPct val="0"/>
              </a:spcBef>
              <a:buFontTx/>
              <a:buNone/>
              <a:defRPr/>
            </a:pPr>
            <a:r>
              <a:rPr lang="en-US" altLang="ru-RU" sz="1600" b="1" dirty="0" smtClean="0">
                <a:solidFill>
                  <a:srgbClr val="000099"/>
                </a:solidFill>
              </a:rPr>
              <a:t>Netherlands: </a:t>
            </a:r>
            <a:r>
              <a:rPr lang="en-US" altLang="ru-RU" sz="1600" dirty="0" smtClean="0">
                <a:solidFill>
                  <a:srgbClr val="000099"/>
                </a:solidFill>
              </a:rPr>
              <a:t>University of Applied Sciences, Networking project “NEPTUNE” (14 partners from different countries)</a:t>
            </a:r>
            <a:endParaRPr lang="ru-RU" altLang="ru-RU" sz="1600" dirty="0" smtClean="0">
              <a:solidFill>
                <a:srgbClr val="000099"/>
              </a:solidFill>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1908175" cy="1241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0" name="Picture 6" descr="D:\Люксембург\S73R37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4078288"/>
            <a:ext cx="36369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D:\Люксембург\IMG_07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078288"/>
            <a:ext cx="37861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0195092">
  <a:themeElements>
    <a:clrScheme name="1019509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fontScheme name="1019509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19509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9509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9509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9509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9509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9509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9509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9509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9509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9509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9509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9509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19509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19509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Template/>
  <TotalTime>4281</TotalTime>
  <Words>586</Words>
  <Application>Microsoft Office PowerPoint</Application>
  <PresentationFormat>Presentazione su schermo (4:3)</PresentationFormat>
  <Paragraphs>105</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Georgia</vt:lpstr>
      <vt:lpstr>Arial Rounded MT Bold</vt:lpstr>
      <vt:lpstr>10195092</vt:lpstr>
      <vt:lpstr>    </vt:lpstr>
      <vt:lpstr>    </vt:lpstr>
      <vt:lpstr>    </vt:lpstr>
      <vt:lpstr>    </vt:lpstr>
      <vt:lpstr>    </vt:lpstr>
      <vt:lpstr>    </vt:lpstr>
      <vt:lpstr>    </vt:lpstr>
      <vt:lpstr>     </vt:lpstr>
      <vt:lpstr>    </vt:lpstr>
      <vt:lpstr>    </vt:lpstr>
      <vt:lpstr>    </vt:lpstr>
      <vt:lpstr>  Thank you for your attention.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языковой подготовки Управление внебюджетного образования ТГТУ</dc:title>
  <dc:creator>Vladimir</dc:creator>
  <cp:lastModifiedBy>unige</cp:lastModifiedBy>
  <cp:revision>231</cp:revision>
  <dcterms:created xsi:type="dcterms:W3CDTF">2010-02-22T19:19:20Z</dcterms:created>
  <dcterms:modified xsi:type="dcterms:W3CDTF">2016-02-22T09:21:37Z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TC101950921049</vt:lpwstr>
  </property>
</Properties>
</file>