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2" r:id="rId2"/>
    <p:sldId id="256" r:id="rId3"/>
    <p:sldId id="258" r:id="rId4"/>
    <p:sldId id="259" r:id="rId5"/>
    <p:sldId id="273" r:id="rId6"/>
    <p:sldId id="274" r:id="rId7"/>
    <p:sldId id="257" r:id="rId8"/>
    <p:sldId id="271" r:id="rId9"/>
    <p:sldId id="260" r:id="rId10"/>
    <p:sldId id="261" r:id="rId11"/>
    <p:sldId id="263" r:id="rId12"/>
    <p:sldId id="276" r:id="rId13"/>
    <p:sldId id="277" r:id="rId14"/>
    <p:sldId id="278" r:id="rId15"/>
    <p:sldId id="279" r:id="rId16"/>
    <p:sldId id="280" r:id="rId17"/>
    <p:sldId id="281" r:id="rId18"/>
    <p:sldId id="282" r:id="rId19"/>
    <p:sldId id="283" r:id="rId20"/>
    <p:sldId id="284" r:id="rId21"/>
    <p:sldId id="262" r:id="rId22"/>
    <p:sldId id="264" r:id="rId23"/>
    <p:sldId id="266" r:id="rId24"/>
    <p:sldId id="270" r:id="rId25"/>
    <p:sldId id="265" r:id="rId26"/>
    <p:sldId id="275" r:id="rId27"/>
    <p:sldId id="269" r:id="rId28"/>
    <p:sldId id="268" r:id="rId29"/>
    <p:sldId id="267"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95" autoAdjust="0"/>
  </p:normalViewPr>
  <p:slideViewPr>
    <p:cSldViewPr>
      <p:cViewPr varScale="1">
        <p:scale>
          <a:sx n="78" d="100"/>
          <a:sy n="78" d="100"/>
        </p:scale>
        <p:origin x="-53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mitrii\Documents\&#1055;&#1088;&#1077;&#1079;&#1077;&#1085;&#1090;&#1072;&#1094;&#1080;&#1080;\17-18%20&#1086;&#1082;&#1090;&#1103;&#1073;&#1088;&#1103;%202014%20&#1052;&#1077;&#1078;&#1076;&#1091;&#1085;&#1072;&#1088;&#1086;&#1076;&#1085;&#1099;&#1081;%20&#1089;&#1086;&#1074;&#1077;&#1090;\&#1044;&#1080;&#1072;&#1075;&#1088;&#1072;&#1084;&#1084;&#109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mitrii\Documents\&#1055;&#1088;&#1077;&#1079;&#1077;&#1085;&#1090;&#1072;&#1094;&#1080;&#1080;\17-18%20&#1086;&#1082;&#1090;&#1103;&#1073;&#1088;&#1103;%202014%20&#1052;&#1077;&#1078;&#1076;&#1091;&#1085;&#1072;&#1088;&#1086;&#1076;&#1085;&#1099;&#1081;%20&#1089;&#1086;&#1074;&#1077;&#1090;\&#1044;&#1080;&#1072;&#1075;&#1088;&#1072;&#1084;&#1084;&#109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135929770394099E-2"/>
          <c:y val="0.29911167020410001"/>
          <c:w val="0.92972814045921204"/>
          <c:h val="0.57795225573701403"/>
        </c:manualLayout>
      </c:layout>
      <c:barChart>
        <c:barDir val="col"/>
        <c:grouping val="clustered"/>
        <c:varyColors val="0"/>
        <c:ser>
          <c:idx val="1"/>
          <c:order val="0"/>
          <c:tx>
            <c:strRef>
              <c:f>'Количество авторов'!$C$2</c:f>
              <c:strCache>
                <c:ptCount val="1"/>
                <c:pt idx="0">
                  <c:v>Доля статей с иностранным участием</c:v>
                </c:pt>
              </c:strCache>
            </c:strRef>
          </c:tx>
          <c:spPr>
            <a:solidFill>
              <a:schemeClr val="tx2"/>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'Количество авторов'!$A$3:$A$5</c:f>
              <c:strCache>
                <c:ptCount val="3"/>
                <c:pt idx="0">
                  <c:v>2012</c:v>
                </c:pt>
                <c:pt idx="1">
                  <c:v>2013</c:v>
                </c:pt>
                <c:pt idx="2">
                  <c:v>2014</c:v>
                </c:pt>
              </c:strCache>
            </c:strRef>
          </c:cat>
          <c:val>
            <c:numRef>
              <c:f>'Количество авторов'!$C$3:$C$5</c:f>
              <c:numCache>
                <c:formatCode>0%</c:formatCode>
                <c:ptCount val="3"/>
                <c:pt idx="0">
                  <c:v>0.18</c:v>
                </c:pt>
                <c:pt idx="1">
                  <c:v>0.23</c:v>
                </c:pt>
                <c:pt idx="2">
                  <c:v>0.25</c:v>
                </c:pt>
              </c:numCache>
            </c:numRef>
          </c:val>
        </c:ser>
        <c:dLbls>
          <c:showLegendKey val="0"/>
          <c:showVal val="0"/>
          <c:showCatName val="0"/>
          <c:showSerName val="0"/>
          <c:showPercent val="0"/>
          <c:showBubbleSize val="0"/>
        </c:dLbls>
        <c:gapWidth val="100"/>
        <c:overlap val="-24"/>
        <c:axId val="634166784"/>
        <c:axId val="623522304"/>
      </c:barChart>
      <c:catAx>
        <c:axId val="6341667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ru-RU"/>
          </a:p>
        </c:txPr>
        <c:crossAx val="623522304"/>
        <c:crosses val="autoZero"/>
        <c:auto val="1"/>
        <c:lblAlgn val="ctr"/>
        <c:lblOffset val="100"/>
        <c:noMultiLvlLbl val="0"/>
      </c:catAx>
      <c:valAx>
        <c:axId val="623522304"/>
        <c:scaling>
          <c:orientation val="minMax"/>
          <c:min val="0.1"/>
        </c:scaling>
        <c:delete val="1"/>
        <c:axPos val="l"/>
        <c:numFmt formatCode="0%" sourceLinked="1"/>
        <c:majorTickMark val="out"/>
        <c:minorTickMark val="none"/>
        <c:tickLblPos val="nextTo"/>
        <c:crossAx val="634166784"/>
        <c:crosses val="autoZero"/>
        <c:crossBetween val="between"/>
      </c:valAx>
      <c:spPr>
        <a:noFill/>
        <a:ln w="25400">
          <a:noFill/>
        </a:ln>
        <a:effectLst/>
      </c:spPr>
    </c:plotArea>
    <c:plotVisOnly val="1"/>
    <c:dispBlanksAs val="gap"/>
    <c:showDLblsOverMax val="0"/>
  </c:chart>
  <c:spPr>
    <a:solidFill>
      <a:schemeClr val="accent1">
        <a:lumMod val="40000"/>
        <a:lumOff val="60000"/>
      </a:schemeClr>
    </a:solidFill>
    <a:ln w="9525" cap="flat" cmpd="sng" algn="ctr">
      <a:solidFill>
        <a:schemeClr val="tx2">
          <a:lumMod val="15000"/>
          <a:lumOff val="85000"/>
        </a:schemeClr>
      </a:solidFill>
      <a:round/>
    </a:ln>
    <a:effectLst/>
  </c:spPr>
  <c:txPr>
    <a:bodyPr/>
    <a:lstStyle/>
    <a:p>
      <a:pPr>
        <a:defRPr sz="1200">
          <a:solidFill>
            <a:schemeClr val="tx1"/>
          </a:solidFill>
          <a:latin typeface="Trebuchet MS" panose="020B0603020202020204" pitchFamily="34" charset="0"/>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90863908203099"/>
          <c:y val="0.19932226631918201"/>
          <c:w val="0.738740975472575"/>
          <c:h val="0.63073594804070798"/>
        </c:manualLayout>
      </c:layout>
      <c:barChart>
        <c:barDir val="col"/>
        <c:grouping val="stacked"/>
        <c:varyColors val="0"/>
        <c:ser>
          <c:idx val="0"/>
          <c:order val="0"/>
          <c:tx>
            <c:strRef>
              <c:f>Лист5!$A$4</c:f>
              <c:strCache>
                <c:ptCount val="1"/>
                <c:pt idx="0">
                  <c:v>из стран ближнего зарубежья</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rebuchet MS" panose="020B0603020202020204" pitchFamily="34" charset="0"/>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Лист5!$B$3:$D$3</c:f>
              <c:strCache>
                <c:ptCount val="3"/>
                <c:pt idx="0">
                  <c:v>2012</c:v>
                </c:pt>
                <c:pt idx="1">
                  <c:v>2013</c:v>
                </c:pt>
                <c:pt idx="2">
                  <c:v>10.2014</c:v>
                </c:pt>
              </c:strCache>
            </c:strRef>
          </c:cat>
          <c:val>
            <c:numRef>
              <c:f>Лист5!$B$4:$D$4</c:f>
              <c:numCache>
                <c:formatCode>General</c:formatCode>
                <c:ptCount val="3"/>
                <c:pt idx="0" formatCode="0.0">
                  <c:v>1.2241932388342061</c:v>
                </c:pt>
                <c:pt idx="1">
                  <c:v>1.7</c:v>
                </c:pt>
                <c:pt idx="2">
                  <c:v>2.2999999999999998</c:v>
                </c:pt>
              </c:numCache>
            </c:numRef>
          </c:val>
        </c:ser>
        <c:ser>
          <c:idx val="1"/>
          <c:order val="1"/>
          <c:tx>
            <c:strRef>
              <c:f>Лист5!$A$5</c:f>
              <c:strCache>
                <c:ptCount val="1"/>
                <c:pt idx="0">
                  <c:v>из стран дальнего зарубежья</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rebuchet MS" panose="020B0603020202020204" pitchFamily="34" charset="0"/>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Лист5!$B$3:$D$3</c:f>
              <c:strCache>
                <c:ptCount val="3"/>
                <c:pt idx="0">
                  <c:v>2012</c:v>
                </c:pt>
                <c:pt idx="1">
                  <c:v>2013</c:v>
                </c:pt>
                <c:pt idx="2">
                  <c:v>10.2014</c:v>
                </c:pt>
              </c:strCache>
            </c:strRef>
          </c:cat>
          <c:val>
            <c:numRef>
              <c:f>Лист5!$B$5:$D$5</c:f>
              <c:numCache>
                <c:formatCode>General</c:formatCode>
                <c:ptCount val="3"/>
                <c:pt idx="0" formatCode="0.0">
                  <c:v>1.5945258919513849</c:v>
                </c:pt>
                <c:pt idx="1">
                  <c:v>1.7</c:v>
                </c:pt>
                <c:pt idx="2">
                  <c:v>1.9</c:v>
                </c:pt>
              </c:numCache>
            </c:numRef>
          </c:val>
        </c:ser>
        <c:dLbls>
          <c:showLegendKey val="0"/>
          <c:showVal val="0"/>
          <c:showCatName val="0"/>
          <c:showSerName val="0"/>
          <c:showPercent val="0"/>
          <c:showBubbleSize val="0"/>
        </c:dLbls>
        <c:gapWidth val="150"/>
        <c:overlap val="100"/>
        <c:axId val="634302464"/>
        <c:axId val="617703104"/>
      </c:barChart>
      <c:catAx>
        <c:axId val="6343024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ru-RU"/>
          </a:p>
        </c:txPr>
        <c:crossAx val="617703104"/>
        <c:crosses val="autoZero"/>
        <c:auto val="1"/>
        <c:lblAlgn val="ctr"/>
        <c:lblOffset val="100"/>
        <c:noMultiLvlLbl val="0"/>
      </c:catAx>
      <c:valAx>
        <c:axId val="617703104"/>
        <c:scaling>
          <c:orientation val="minMax"/>
        </c:scaling>
        <c:delete val="1"/>
        <c:axPos val="l"/>
        <c:numFmt formatCode="0.0" sourceLinked="1"/>
        <c:majorTickMark val="none"/>
        <c:minorTickMark val="none"/>
        <c:tickLblPos val="nextTo"/>
        <c:crossAx val="634302464"/>
        <c:crosses val="autoZero"/>
        <c:crossBetween val="between"/>
      </c:valAx>
      <c:spPr>
        <a:noFill/>
        <a:ln>
          <a:noFill/>
        </a:ln>
        <a:effectLst/>
      </c:spPr>
    </c:plotArea>
    <c:plotVisOnly val="1"/>
    <c:dispBlanksAs val="gap"/>
    <c:showDLblsOverMax val="0"/>
  </c:chart>
  <c:spPr>
    <a:solidFill>
      <a:schemeClr val="accent1">
        <a:lumMod val="40000"/>
        <a:lumOff val="60000"/>
      </a:schemeClr>
    </a:solidFill>
    <a:ln>
      <a:noFill/>
    </a:ln>
    <a:effectLst/>
  </c:spPr>
  <c:txPr>
    <a:bodyPr/>
    <a:lstStyle/>
    <a:p>
      <a:pPr>
        <a:defRPr sz="1200">
          <a:solidFill>
            <a:schemeClr val="tx1"/>
          </a:solidFill>
          <a:latin typeface="Trebuchet MS" panose="020B0603020202020204" pitchFamily="34" charset="0"/>
        </a:defRPr>
      </a:pPr>
      <a:endParaRPr lang="ru-RU"/>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cdr:y>
    </cdr:from>
    <cdr:to>
      <cdr:x>1</cdr:x>
      <cdr:y>0.22193</cdr:y>
    </cdr:to>
    <cdr:sp macro="" textlink="">
      <cdr:nvSpPr>
        <cdr:cNvPr id="2" name="Прямоугольник 1"/>
        <cdr:cNvSpPr>
          <a:spLocks xmlns:a="http://schemas.openxmlformats.org/drawingml/2006/main" noChangeArrowheads="1"/>
        </cdr:cNvSpPr>
      </cdr:nvSpPr>
      <cdr:spPr bwMode="auto">
        <a:xfrm xmlns:a="http://schemas.openxmlformats.org/drawingml/2006/main">
          <a:off x="-5937821" y="-830129"/>
          <a:ext cx="2918271" cy="4794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a:lnSpc>
              <a:spcPct val="90000"/>
            </a:lnSpc>
          </a:pPr>
          <a:r>
            <a:rPr lang="en-US" sz="1400" b="1" dirty="0">
              <a:latin typeface="Trebuchet MS" pitchFamily="34" charset="0"/>
            </a:rPr>
            <a:t>Share of </a:t>
          </a:r>
          <a:r>
            <a:rPr lang="en-US" sz="1400" b="1" dirty="0" err="1">
              <a:latin typeface="Trebuchet MS" pitchFamily="34" charset="0"/>
            </a:rPr>
            <a:t>UrFU</a:t>
          </a:r>
          <a:r>
            <a:rPr lang="en-US" sz="1400" b="1" dirty="0">
              <a:latin typeface="Trebuchet MS" pitchFamily="34" charset="0"/>
            </a:rPr>
            <a:t> publications co-authored by foreign researchers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901F80-880A-43FF-A80E-335D6FF16EFB}" type="datetimeFigureOut">
              <a:rPr lang="ru-RU" smtClean="0"/>
              <a:t>11.02.2016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8E197F-BB26-4AA9-BE5E-3B93A59CB9AF}" type="slidenum">
              <a:rPr lang="ru-RU" smtClean="0"/>
              <a:t>‹#›</a:t>
            </a:fld>
            <a:endParaRPr lang="ru-RU"/>
          </a:p>
        </p:txBody>
      </p:sp>
    </p:spTree>
    <p:extLst>
      <p:ext uri="{BB962C8B-B14F-4D97-AF65-F5344CB8AC3E}">
        <p14:creationId xmlns:p14="http://schemas.microsoft.com/office/powerpoint/2010/main" val="235139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68E197F-BB26-4AA9-BE5E-3B93A59CB9AF}" type="slidenum">
              <a:rPr lang="ru-RU" smtClean="0"/>
              <a:t>4</a:t>
            </a:fld>
            <a:endParaRPr lang="ru-RU"/>
          </a:p>
        </p:txBody>
      </p:sp>
    </p:spTree>
    <p:extLst>
      <p:ext uri="{BB962C8B-B14F-4D97-AF65-F5344CB8AC3E}">
        <p14:creationId xmlns:p14="http://schemas.microsoft.com/office/powerpoint/2010/main" val="278229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68E197F-BB26-4AA9-BE5E-3B93A59CB9AF}" type="slidenum">
              <a:rPr lang="ru-RU" smtClean="0"/>
              <a:t>28</a:t>
            </a:fld>
            <a:endParaRPr lang="ru-RU"/>
          </a:p>
        </p:txBody>
      </p:sp>
    </p:spTree>
    <p:extLst>
      <p:ext uri="{BB962C8B-B14F-4D97-AF65-F5344CB8AC3E}">
        <p14:creationId xmlns:p14="http://schemas.microsoft.com/office/powerpoint/2010/main" val="395191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2DD6E59-F08A-4559-8B30-A0226CA1A6BB}" type="datetimeFigureOut">
              <a:rPr lang="ru-RU" smtClean="0"/>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193657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DD6E59-F08A-4559-8B30-A0226CA1A6BB}" type="datetimeFigureOut">
              <a:rPr lang="ru-RU" smtClean="0"/>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12550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DD6E59-F08A-4559-8B30-A0226CA1A6BB}" type="datetimeFigureOut">
              <a:rPr lang="ru-RU" smtClean="0"/>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61134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DD6E59-F08A-4559-8B30-A0226CA1A6BB}" type="datetimeFigureOut">
              <a:rPr lang="ru-RU" smtClean="0"/>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304202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2DD6E59-F08A-4559-8B30-A0226CA1A6BB}" type="datetimeFigureOut">
              <a:rPr lang="ru-RU" smtClean="0"/>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106408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2DD6E59-F08A-4559-8B30-A0226CA1A6BB}" type="datetimeFigureOut">
              <a:rPr lang="ru-RU" smtClean="0"/>
              <a:t>11.02.2016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9405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2DD6E59-F08A-4559-8B30-A0226CA1A6BB}" type="datetimeFigureOut">
              <a:rPr lang="ru-RU" smtClean="0"/>
              <a:t>11.02.2016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190209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2DD6E59-F08A-4559-8B30-A0226CA1A6BB}" type="datetimeFigureOut">
              <a:rPr lang="ru-RU" smtClean="0"/>
              <a:t>11.02.2016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139876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DD6E59-F08A-4559-8B30-A0226CA1A6BB}" type="datetimeFigureOut">
              <a:rPr lang="ru-RU" smtClean="0"/>
              <a:t>11.02.2016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2659089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2DD6E59-F08A-4559-8B30-A0226CA1A6BB}" type="datetimeFigureOut">
              <a:rPr lang="ru-RU" smtClean="0"/>
              <a:t>11.02.2016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14534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2DD6E59-F08A-4559-8B30-A0226CA1A6BB}" type="datetimeFigureOut">
              <a:rPr lang="ru-RU" smtClean="0"/>
              <a:t>11.02.2016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035B10-52B6-4D36-B7DC-B955F937E632}" type="slidenum">
              <a:rPr lang="ru-RU" smtClean="0"/>
              <a:t>‹#›</a:t>
            </a:fld>
            <a:endParaRPr lang="ru-RU"/>
          </a:p>
        </p:txBody>
      </p:sp>
    </p:spTree>
    <p:extLst>
      <p:ext uri="{BB962C8B-B14F-4D97-AF65-F5344CB8AC3E}">
        <p14:creationId xmlns:p14="http://schemas.microsoft.com/office/powerpoint/2010/main" val="409607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D6E59-F08A-4559-8B30-A0226CA1A6BB}" type="datetimeFigureOut">
              <a:rPr lang="ru-RU" smtClean="0"/>
              <a:t>11.02.2016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35B10-52B6-4D36-B7DC-B955F937E632}" type="slidenum">
              <a:rPr lang="ru-RU" smtClean="0"/>
              <a:t>‹#›</a:t>
            </a:fld>
            <a:endParaRPr lang="ru-RU"/>
          </a:p>
        </p:txBody>
      </p:sp>
    </p:spTree>
    <p:extLst>
      <p:ext uri="{BB962C8B-B14F-4D97-AF65-F5344CB8AC3E}">
        <p14:creationId xmlns:p14="http://schemas.microsoft.com/office/powerpoint/2010/main" val="178455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e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115888"/>
            <a:ext cx="9144000" cy="2976562"/>
          </a:xfrm>
          <a:prstGeom prst="rect">
            <a:avLst/>
          </a:prstGeom>
          <a:noFill/>
          <a:ln w="9525">
            <a:noFill/>
            <a:miter lim="800000"/>
            <a:headEnd/>
            <a:tailEnd/>
          </a:ln>
        </p:spPr>
      </p:pic>
      <p:sp>
        <p:nvSpPr>
          <p:cNvPr id="3" name="Прямоугольник 1"/>
          <p:cNvSpPr>
            <a:spLocks noChangeArrowheads="1"/>
          </p:cNvSpPr>
          <p:nvPr/>
        </p:nvSpPr>
        <p:spPr bwMode="auto">
          <a:xfrm>
            <a:off x="-107950" y="3284984"/>
            <a:ext cx="9251950" cy="2062103"/>
          </a:xfrm>
          <a:prstGeom prst="rect">
            <a:avLst/>
          </a:prstGeom>
          <a:noFill/>
          <a:ln w="9525">
            <a:noFill/>
            <a:miter lim="800000"/>
            <a:headEnd/>
            <a:tailEnd/>
          </a:ln>
        </p:spPr>
        <p:txBody>
          <a:bodyPr>
            <a:spAutoFit/>
          </a:bodyPr>
          <a:lstStyle/>
          <a:p>
            <a:pPr algn="ctr"/>
            <a:r>
              <a:rPr lang="en-US" sz="3200" b="1" dirty="0" smtClean="0">
                <a:solidFill>
                  <a:srgbClr val="C00000"/>
                </a:solidFill>
              </a:rPr>
              <a:t>URAL FEDERAL UNIVERSITY: </a:t>
            </a:r>
          </a:p>
          <a:p>
            <a:pPr algn="ctr"/>
            <a:r>
              <a:rPr lang="en-US" sz="3200" b="1" dirty="0" smtClean="0">
                <a:solidFill>
                  <a:srgbClr val="C00000"/>
                </a:solidFill>
              </a:rPr>
              <a:t>Building a world-class university in the heart </a:t>
            </a:r>
            <a:endParaRPr lang="ru-RU" sz="3200" b="1" dirty="0" smtClean="0">
              <a:solidFill>
                <a:srgbClr val="C00000"/>
              </a:solidFill>
            </a:endParaRPr>
          </a:p>
          <a:p>
            <a:pPr algn="ctr"/>
            <a:r>
              <a:rPr lang="en-US" sz="3200" b="1" dirty="0" smtClean="0">
                <a:solidFill>
                  <a:srgbClr val="C00000"/>
                </a:solidFill>
              </a:rPr>
              <a:t>of Eurasia </a:t>
            </a:r>
            <a:endParaRPr lang="ru-RU" sz="3200" b="1" dirty="0">
              <a:solidFill>
                <a:srgbClr val="C00000"/>
              </a:solidFill>
            </a:endParaRPr>
          </a:p>
          <a:p>
            <a:pPr algn="ctr"/>
            <a:endParaRPr lang="ru-RU" sz="3200" b="1" dirty="0">
              <a:solidFill>
                <a:srgbClr val="C00000"/>
              </a:solidFill>
            </a:endParaRPr>
          </a:p>
        </p:txBody>
      </p:sp>
      <p:sp>
        <p:nvSpPr>
          <p:cNvPr id="4" name="Номер слайда 7"/>
          <p:cNvSpPr>
            <a:spLocks noGrp="1"/>
          </p:cNvSpPr>
          <p:nvPr>
            <p:ph type="sldNum" sz="quarter" idx="12"/>
          </p:nvPr>
        </p:nvSpPr>
        <p:spPr>
          <a:xfrm>
            <a:off x="8748713" y="6597650"/>
            <a:ext cx="387350" cy="260350"/>
          </a:xfrm>
        </p:spPr>
        <p:txBody>
          <a:bodyPr/>
          <a:lstStyle/>
          <a:p>
            <a:pPr>
              <a:defRPr/>
            </a:pPr>
            <a:r>
              <a:rPr lang="ru-RU" dirty="0" smtClean="0"/>
              <a:t> </a:t>
            </a:r>
            <a:endParaRPr lang="ru-RU" dirty="0"/>
          </a:p>
        </p:txBody>
      </p:sp>
      <p:pic>
        <p:nvPicPr>
          <p:cNvPr id="5" name="Picture 2"/>
          <p:cNvPicPr>
            <a:picLocks noChangeAspect="1" noChangeArrowheads="1"/>
          </p:cNvPicPr>
          <p:nvPr/>
        </p:nvPicPr>
        <p:blipFill>
          <a:blip r:embed="rId3"/>
          <a:srcRect/>
          <a:stretch>
            <a:fillRect/>
          </a:stretch>
        </p:blipFill>
        <p:spPr bwMode="auto">
          <a:xfrm>
            <a:off x="4868863" y="1123950"/>
            <a:ext cx="2968625" cy="960438"/>
          </a:xfrm>
          <a:prstGeom prst="rect">
            <a:avLst/>
          </a:prstGeom>
          <a:noFill/>
          <a:ln w="9525">
            <a:noFill/>
            <a:miter lim="800000"/>
            <a:headEnd/>
            <a:tailEnd/>
          </a:ln>
        </p:spPr>
      </p:pic>
    </p:spTree>
    <p:extLst>
      <p:ext uri="{BB962C8B-B14F-4D97-AF65-F5344CB8AC3E}">
        <p14:creationId xmlns:p14="http://schemas.microsoft.com/office/powerpoint/2010/main" val="3661968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88842"/>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 name="Прямая соединительная линия 3"/>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76176" y="583179"/>
            <a:ext cx="7128792" cy="584775"/>
          </a:xfrm>
          <a:prstGeom prst="rect">
            <a:avLst/>
          </a:prstGeom>
        </p:spPr>
        <p:txBody>
          <a:bodyPr wrap="square">
            <a:spAutoFit/>
          </a:bodyPr>
          <a:lstStyle/>
          <a:p>
            <a:pPr algn="ctr"/>
            <a:r>
              <a:rPr lang="en-US" sz="3200" b="1" dirty="0">
                <a:solidFill>
                  <a:srgbClr val="C00000"/>
                </a:solidFill>
              </a:rPr>
              <a:t>Institute of Civil Engineering </a:t>
            </a:r>
            <a:endParaRPr lang="ru-RU" sz="3200" b="1" dirty="0" smtClean="0">
              <a:solidFill>
                <a:srgbClr val="C00000"/>
              </a:solidFill>
            </a:endParaRPr>
          </a:p>
        </p:txBody>
      </p:sp>
      <p:pic>
        <p:nvPicPr>
          <p:cNvPr id="10" name="Picture 3" descr="E:\Pictures\!К юбилею СтИ\ПОСЛЕДНИЕ ФОТО\IMG_27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6"/>
          <a:stretch/>
        </p:blipFill>
        <p:spPr bwMode="auto">
          <a:xfrm>
            <a:off x="236337" y="3933056"/>
            <a:ext cx="3486752" cy="2648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3" descr="C:\Users\User\Desktop\my\Новая папка\DVS_8038.JPG"/>
          <p:cNvPicPr>
            <a:picLocks noChangeAspect="1" noChangeArrowheads="1"/>
          </p:cNvPicPr>
          <p:nvPr/>
        </p:nvPicPr>
        <p:blipFill>
          <a:blip r:embed="rId4" cstate="print"/>
          <a:srcRect/>
          <a:stretch>
            <a:fillRect/>
          </a:stretch>
        </p:blipFill>
        <p:spPr bwMode="auto">
          <a:xfrm>
            <a:off x="262649" y="1484784"/>
            <a:ext cx="3386826" cy="2232248"/>
          </a:xfrm>
          <a:prstGeom prst="rect">
            <a:avLst/>
          </a:prstGeom>
          <a:ln>
            <a:noFill/>
          </a:ln>
          <a:effectLst>
            <a:softEdge rad="112500"/>
          </a:effectLst>
        </p:spPr>
      </p:pic>
      <p:sp>
        <p:nvSpPr>
          <p:cNvPr id="15" name="TextBox 14"/>
          <p:cNvSpPr txBox="1"/>
          <p:nvPr/>
        </p:nvSpPr>
        <p:spPr>
          <a:xfrm>
            <a:off x="3723089" y="1931640"/>
            <a:ext cx="5025375" cy="3108543"/>
          </a:xfrm>
          <a:prstGeom prst="rect">
            <a:avLst/>
          </a:prstGeom>
          <a:noFill/>
        </p:spPr>
        <p:txBody>
          <a:bodyPr wrap="square" rtlCol="0">
            <a:spAutoFit/>
          </a:bodyPr>
          <a:lstStyle/>
          <a:p>
            <a:pPr marL="342900" indent="-342900">
              <a:buFont typeface="Arial" pitchFamily="34" charset="0"/>
              <a:buChar char="•"/>
            </a:pPr>
            <a:r>
              <a:rPr lang="en-US" sz="2000" b="1" dirty="0" smtClean="0">
                <a:solidFill>
                  <a:srgbClr val="002060"/>
                </a:solidFill>
              </a:rPr>
              <a:t> </a:t>
            </a:r>
            <a:r>
              <a:rPr lang="ru-RU" sz="2000" b="1" dirty="0" smtClean="0">
                <a:solidFill>
                  <a:srgbClr val="002060"/>
                </a:solidFill>
              </a:rPr>
              <a:t>5 – </a:t>
            </a:r>
            <a:r>
              <a:rPr lang="en-US" sz="2000" b="1" dirty="0" smtClean="0">
                <a:solidFill>
                  <a:srgbClr val="002060"/>
                </a:solidFill>
              </a:rPr>
              <a:t>Post-graduate Programs (4 years)</a:t>
            </a:r>
          </a:p>
          <a:p>
            <a:pPr marL="342900" indent="-342900">
              <a:buFont typeface="Arial" pitchFamily="34" charset="0"/>
              <a:buChar char="•"/>
            </a:pPr>
            <a:endParaRPr lang="ru-RU" sz="2000" b="1" dirty="0" smtClean="0">
              <a:solidFill>
                <a:srgbClr val="002060"/>
              </a:solidFill>
              <a:effectLst>
                <a:outerShdw blurRad="38100" dist="38100" dir="2700000" algn="tl">
                  <a:srgbClr val="000000">
                    <a:alpha val="43137"/>
                  </a:srgbClr>
                </a:outerShdw>
              </a:effectLst>
            </a:endParaRPr>
          </a:p>
          <a:p>
            <a:pPr marL="342900" indent="-342900">
              <a:buFont typeface="Arial" pitchFamily="34" charset="0"/>
              <a:buChar char="•"/>
            </a:pPr>
            <a:r>
              <a:rPr lang="en-US" sz="2000" b="1" dirty="0" smtClean="0">
                <a:solidFill>
                  <a:srgbClr val="002060"/>
                </a:solidFill>
                <a:effectLst>
                  <a:outerShdw blurRad="38100" dist="38100" dir="2700000" algn="tl">
                    <a:srgbClr val="000000">
                      <a:alpha val="43137"/>
                    </a:srgbClr>
                  </a:outerShdw>
                </a:effectLst>
              </a:rPr>
              <a:t> </a:t>
            </a:r>
            <a:r>
              <a:rPr lang="ru-RU" sz="2000" b="1" dirty="0" smtClean="0">
                <a:solidFill>
                  <a:srgbClr val="002060"/>
                </a:solidFill>
                <a:effectLst>
                  <a:outerShdw blurRad="38100" dist="38100" dir="2700000" algn="tl">
                    <a:srgbClr val="000000">
                      <a:alpha val="43137"/>
                    </a:srgbClr>
                  </a:outerShdw>
                </a:effectLst>
              </a:rPr>
              <a:t>8</a:t>
            </a:r>
            <a:r>
              <a:rPr lang="en-US" sz="2000" b="1" dirty="0" smtClean="0">
                <a:solidFill>
                  <a:srgbClr val="002060"/>
                </a:solidFill>
                <a:effectLst>
                  <a:outerShdw blurRad="38100" dist="38100" dir="2700000" algn="tl">
                    <a:srgbClr val="000000">
                      <a:alpha val="43137"/>
                    </a:srgbClr>
                  </a:outerShdw>
                </a:effectLst>
              </a:rPr>
              <a:t> </a:t>
            </a:r>
            <a:r>
              <a:rPr lang="en-US" sz="2000" b="1" dirty="0">
                <a:solidFill>
                  <a:srgbClr val="002060"/>
                </a:solidFill>
                <a:effectLst>
                  <a:outerShdw blurRad="38100" dist="38100" dir="2700000" algn="tl">
                    <a:srgbClr val="000000">
                      <a:alpha val="43137"/>
                    </a:srgbClr>
                  </a:outerShdw>
                </a:effectLst>
              </a:rPr>
              <a:t>– </a:t>
            </a:r>
            <a:r>
              <a:rPr lang="en-US" sz="2000" b="1" dirty="0">
                <a:solidFill>
                  <a:srgbClr val="002060"/>
                </a:solidFill>
              </a:rPr>
              <a:t>Masters </a:t>
            </a:r>
            <a:r>
              <a:rPr lang="en-US" sz="2000" b="1" dirty="0" smtClean="0">
                <a:solidFill>
                  <a:srgbClr val="002060"/>
                </a:solidFill>
              </a:rPr>
              <a:t>Degree Programs(2 years</a:t>
            </a:r>
            <a:r>
              <a:rPr lang="en-US" sz="2000" b="1" dirty="0">
                <a:solidFill>
                  <a:srgbClr val="002060"/>
                </a:solidFill>
              </a:rPr>
              <a:t>)</a:t>
            </a:r>
            <a:endParaRPr lang="ru-RU" sz="2000" b="1" dirty="0">
              <a:solidFill>
                <a:srgbClr val="002060"/>
              </a:solidFill>
              <a:effectLst>
                <a:outerShdw blurRad="38100" dist="38100" dir="2700000" algn="tl">
                  <a:srgbClr val="000000">
                    <a:alpha val="43137"/>
                  </a:srgbClr>
                </a:outerShdw>
              </a:effectLst>
            </a:endParaRPr>
          </a:p>
          <a:p>
            <a:pPr marL="342900" indent="-342900">
              <a:buFont typeface="Arial" pitchFamily="34" charset="0"/>
              <a:buChar char="•"/>
            </a:pPr>
            <a:endParaRPr lang="ru-RU" sz="2000" b="1" dirty="0">
              <a:solidFill>
                <a:srgbClr val="002060"/>
              </a:solidFill>
            </a:endParaRPr>
          </a:p>
          <a:p>
            <a:pPr marL="342900" indent="-342900">
              <a:buFont typeface="Arial" pitchFamily="34" charset="0"/>
              <a:buChar char="•"/>
            </a:pPr>
            <a:r>
              <a:rPr lang="ru-RU" sz="2000" b="1" dirty="0">
                <a:solidFill>
                  <a:srgbClr val="002060"/>
                </a:solidFill>
                <a:effectLst>
                  <a:outerShdw blurRad="38100" dist="38100" dir="2700000" algn="tl">
                    <a:srgbClr val="000000">
                      <a:alpha val="43137"/>
                    </a:srgbClr>
                  </a:outerShdw>
                </a:effectLst>
              </a:rPr>
              <a:t>11 – </a:t>
            </a:r>
            <a:r>
              <a:rPr lang="en-US" sz="2000" b="1" dirty="0">
                <a:solidFill>
                  <a:srgbClr val="002060"/>
                </a:solidFill>
                <a:effectLst>
                  <a:outerShdw blurRad="38100" dist="38100" dir="2700000" algn="tl">
                    <a:srgbClr val="000000">
                      <a:alpha val="43137"/>
                    </a:srgbClr>
                  </a:outerShdw>
                </a:effectLst>
              </a:rPr>
              <a:t>B</a:t>
            </a:r>
            <a:r>
              <a:rPr lang="en-US" sz="2000" b="1" dirty="0" smtClean="0">
                <a:solidFill>
                  <a:srgbClr val="002060"/>
                </a:solidFill>
              </a:rPr>
              <a:t>achelors  Degree  Programs</a:t>
            </a:r>
            <a:r>
              <a:rPr lang="ru-RU" sz="2000" b="1" dirty="0" smtClean="0">
                <a:solidFill>
                  <a:srgbClr val="002060"/>
                </a:solidFill>
                <a:effectLst>
                  <a:outerShdw blurRad="38100" dist="38100" dir="2700000" algn="tl">
                    <a:srgbClr val="000000">
                      <a:alpha val="43137"/>
                    </a:srgbClr>
                  </a:outerShdw>
                </a:effectLst>
              </a:rPr>
              <a:t> </a:t>
            </a:r>
            <a:r>
              <a:rPr lang="en-US" sz="2000" b="1" dirty="0">
                <a:solidFill>
                  <a:srgbClr val="002060"/>
                </a:solidFill>
              </a:rPr>
              <a:t>(</a:t>
            </a:r>
            <a:r>
              <a:rPr lang="en-US" sz="2000" b="1" dirty="0" smtClean="0">
                <a:solidFill>
                  <a:srgbClr val="002060"/>
                </a:solidFill>
              </a:rPr>
              <a:t>4 years</a:t>
            </a:r>
            <a:r>
              <a:rPr lang="en-US" sz="2000" b="1" dirty="0">
                <a:solidFill>
                  <a:srgbClr val="002060"/>
                </a:solidFill>
              </a:rPr>
              <a:t>)</a:t>
            </a:r>
            <a:endParaRPr lang="ru-RU" sz="2000" b="1" dirty="0">
              <a:solidFill>
                <a:srgbClr val="002060"/>
              </a:solidFill>
              <a:effectLst>
                <a:outerShdw blurRad="38100" dist="38100" dir="2700000" algn="tl">
                  <a:srgbClr val="000000">
                    <a:alpha val="43137"/>
                  </a:srgbClr>
                </a:outerShdw>
              </a:effectLst>
            </a:endParaRPr>
          </a:p>
          <a:p>
            <a:pPr marL="342900" indent="-342900">
              <a:buFont typeface="Arial" pitchFamily="34" charset="0"/>
              <a:buChar char="•"/>
            </a:pPr>
            <a:endParaRPr lang="ru-RU" sz="2000" b="1" dirty="0">
              <a:solidFill>
                <a:srgbClr val="002060"/>
              </a:solidFill>
              <a:effectLst>
                <a:outerShdw blurRad="38100" dist="38100" dir="2700000" algn="tl">
                  <a:srgbClr val="000000">
                    <a:alpha val="43137"/>
                  </a:srgbClr>
                </a:outerShdw>
              </a:effectLst>
            </a:endParaRPr>
          </a:p>
          <a:p>
            <a:pPr marL="342900" indent="-342900">
              <a:buFont typeface="Arial" pitchFamily="34" charset="0"/>
              <a:buChar char="•"/>
            </a:pPr>
            <a:r>
              <a:rPr lang="en-US" sz="2000" b="1" dirty="0" smtClean="0">
                <a:solidFill>
                  <a:srgbClr val="002060"/>
                </a:solidFill>
                <a:effectLst>
                  <a:outerShdw blurRad="38100" dist="38100" dir="2700000" algn="tl">
                    <a:srgbClr val="000000">
                      <a:alpha val="43137"/>
                    </a:srgbClr>
                  </a:outerShdw>
                </a:effectLst>
              </a:rPr>
              <a:t> </a:t>
            </a:r>
            <a:r>
              <a:rPr lang="ru-RU" sz="2000" b="1" dirty="0" smtClean="0">
                <a:solidFill>
                  <a:srgbClr val="002060"/>
                </a:solidFill>
                <a:effectLst>
                  <a:outerShdw blurRad="38100" dist="38100" dir="2700000" algn="tl">
                    <a:srgbClr val="000000">
                      <a:alpha val="43137"/>
                    </a:srgbClr>
                  </a:outerShdw>
                </a:effectLst>
              </a:rPr>
              <a:t>1 </a:t>
            </a:r>
            <a:r>
              <a:rPr lang="ru-RU" sz="2000" b="1" dirty="0">
                <a:solidFill>
                  <a:srgbClr val="002060"/>
                </a:solidFill>
                <a:effectLst>
                  <a:outerShdw blurRad="38100" dist="38100" dir="2700000" algn="tl">
                    <a:srgbClr val="000000">
                      <a:alpha val="43137"/>
                    </a:srgbClr>
                  </a:outerShdw>
                </a:effectLst>
              </a:rPr>
              <a:t>– </a:t>
            </a:r>
            <a:r>
              <a:rPr lang="en-US" sz="2000" b="1" dirty="0">
                <a:solidFill>
                  <a:srgbClr val="002060"/>
                </a:solidFill>
              </a:rPr>
              <a:t>Specialist </a:t>
            </a:r>
            <a:r>
              <a:rPr lang="en-US" sz="2000" b="1" dirty="0" smtClean="0">
                <a:solidFill>
                  <a:srgbClr val="002060"/>
                </a:solidFill>
              </a:rPr>
              <a:t>Degree(6 years</a:t>
            </a:r>
            <a:r>
              <a:rPr lang="en-US" sz="2000" b="1" dirty="0">
                <a:solidFill>
                  <a:srgbClr val="002060"/>
                </a:solidFill>
              </a:rPr>
              <a:t>)</a:t>
            </a:r>
            <a:endParaRPr lang="ru-RU" sz="2000" b="1" dirty="0">
              <a:solidFill>
                <a:srgbClr val="002060"/>
              </a:solidFill>
              <a:effectLst>
                <a:outerShdw blurRad="38100" dist="38100" dir="2700000" algn="tl">
                  <a:srgbClr val="000000">
                    <a:alpha val="43137"/>
                  </a:srgbClr>
                </a:outerShdw>
              </a:effectLst>
            </a:endParaRPr>
          </a:p>
          <a:p>
            <a:pPr marL="342900" indent="-342900">
              <a:buFont typeface="Arial" pitchFamily="34" charset="0"/>
              <a:buChar char="•"/>
            </a:pPr>
            <a:endParaRPr lang="ru-RU" sz="2000" b="1" dirty="0">
              <a:solidFill>
                <a:srgbClr val="002060"/>
              </a:solidFill>
            </a:endParaRPr>
          </a:p>
          <a:p>
            <a:endParaRPr lang="ru-RU" dirty="0">
              <a:solidFill>
                <a:srgbClr val="FFC000"/>
              </a:solidFill>
              <a:effectLst>
                <a:outerShdw blurRad="38100" dist="38100" dir="2700000" algn="tl">
                  <a:srgbClr val="000000">
                    <a:alpha val="43137"/>
                  </a:srgbClr>
                </a:outerShdw>
              </a:effectLst>
              <a:latin typeface="PF Bulletin Sans Pro Medium" panose="02000000000000000000" pitchFamily="2" charset="0"/>
            </a:endParaRPr>
          </a:p>
          <a:p>
            <a:endParaRPr lang="ru-RU" dirty="0"/>
          </a:p>
        </p:txBody>
      </p:sp>
      <p:sp>
        <p:nvSpPr>
          <p:cNvPr id="16" name="TextBox 15"/>
          <p:cNvSpPr txBox="1"/>
          <p:nvPr/>
        </p:nvSpPr>
        <p:spPr>
          <a:xfrm>
            <a:off x="4067944" y="4252746"/>
            <a:ext cx="4752528" cy="1569660"/>
          </a:xfrm>
          <a:prstGeom prst="rect">
            <a:avLst/>
          </a:prstGeom>
          <a:noFill/>
        </p:spPr>
        <p:txBody>
          <a:bodyPr wrap="square" rtlCol="0">
            <a:spAutoFit/>
          </a:bodyPr>
          <a:lstStyle/>
          <a:p>
            <a:r>
              <a:rPr lang="en-US" sz="2400" b="1" dirty="0" smtClean="0">
                <a:solidFill>
                  <a:srgbClr val="0070C0"/>
                </a:solidFill>
                <a:effectLst>
                  <a:outerShdw blurRad="38100" dist="38100" dir="2700000" algn="tl">
                    <a:srgbClr val="000000">
                      <a:alpha val="43137"/>
                    </a:srgbClr>
                  </a:outerShdw>
                </a:effectLst>
              </a:rPr>
              <a:t> </a:t>
            </a:r>
          </a:p>
          <a:p>
            <a:pPr marL="342900" indent="-342900">
              <a:buFont typeface="Arial" pitchFamily="34" charset="0"/>
              <a:buChar char="•"/>
            </a:pPr>
            <a:r>
              <a:rPr lang="ru-RU" sz="2400" b="1" dirty="0" smtClean="0">
                <a:solidFill>
                  <a:srgbClr val="0070C0"/>
                </a:solidFill>
              </a:rPr>
              <a:t>9</a:t>
            </a:r>
            <a:r>
              <a:rPr lang="en-US" sz="2400" b="1" dirty="0" smtClean="0">
                <a:solidFill>
                  <a:srgbClr val="0070C0"/>
                </a:solidFill>
              </a:rPr>
              <a:t>  </a:t>
            </a:r>
            <a:r>
              <a:rPr lang="en-US" sz="2400" b="1" dirty="0">
                <a:solidFill>
                  <a:srgbClr val="0070C0"/>
                </a:solidFill>
              </a:rPr>
              <a:t>multimedia </a:t>
            </a:r>
            <a:r>
              <a:rPr lang="en-US" sz="2400" b="1" dirty="0" smtClean="0">
                <a:solidFill>
                  <a:srgbClr val="0070C0"/>
                </a:solidFill>
              </a:rPr>
              <a:t>auditoriums</a:t>
            </a:r>
          </a:p>
          <a:p>
            <a:pPr marL="342900" indent="-342900">
              <a:buFont typeface="Arial" pitchFamily="34" charset="0"/>
              <a:buChar char="•"/>
            </a:pPr>
            <a:r>
              <a:rPr lang="en-US" sz="2400" b="1" dirty="0" smtClean="0">
                <a:solidFill>
                  <a:srgbClr val="0070C0"/>
                </a:solidFill>
              </a:rPr>
              <a:t>4 </a:t>
            </a:r>
            <a:r>
              <a:rPr lang="en-US" sz="2400" b="1" dirty="0">
                <a:solidFill>
                  <a:srgbClr val="0070C0"/>
                </a:solidFill>
              </a:rPr>
              <a:t>computer </a:t>
            </a:r>
            <a:r>
              <a:rPr lang="en-US" sz="2400" b="1" dirty="0" smtClean="0">
                <a:solidFill>
                  <a:srgbClr val="0070C0"/>
                </a:solidFill>
              </a:rPr>
              <a:t>rooms</a:t>
            </a:r>
          </a:p>
          <a:p>
            <a:pPr marL="342900" indent="-342900">
              <a:buFont typeface="Arial" pitchFamily="34" charset="0"/>
              <a:buChar char="•"/>
            </a:pPr>
            <a:r>
              <a:rPr lang="en-US" sz="2400" b="1" dirty="0" smtClean="0">
                <a:solidFill>
                  <a:srgbClr val="0070C0"/>
                </a:solidFill>
              </a:rPr>
              <a:t>6 </a:t>
            </a:r>
            <a:r>
              <a:rPr lang="en-US" sz="2400" b="1" dirty="0">
                <a:solidFill>
                  <a:srgbClr val="0070C0"/>
                </a:solidFill>
              </a:rPr>
              <a:t>laboratories</a:t>
            </a:r>
            <a:endParaRPr lang="ru-RU" sz="2400" b="1" dirty="0">
              <a:solidFill>
                <a:srgbClr val="0070C0"/>
              </a:solidFill>
            </a:endParaRPr>
          </a:p>
        </p:txBody>
      </p:sp>
      <p:cxnSp>
        <p:nvCxnSpPr>
          <p:cNvPr id="18" name="Прямая соединительная линия 17"/>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476176" y="583179"/>
            <a:ext cx="7128792" cy="584775"/>
          </a:xfrm>
          <a:prstGeom prst="rect">
            <a:avLst/>
          </a:prstGeom>
        </p:spPr>
        <p:txBody>
          <a:bodyPr wrap="square">
            <a:spAutoFit/>
          </a:bodyPr>
          <a:lstStyle/>
          <a:p>
            <a:pPr algn="ctr"/>
            <a:r>
              <a:rPr lang="en-US" sz="3200" b="1" dirty="0">
                <a:solidFill>
                  <a:srgbClr val="C00000"/>
                </a:solidFill>
              </a:rPr>
              <a:t>Institute of Civil Engineering </a:t>
            </a:r>
            <a:endParaRPr lang="ru-RU" sz="3200" b="1" dirty="0" smtClean="0">
              <a:solidFill>
                <a:srgbClr val="C00000"/>
              </a:solidFill>
            </a:endParaRPr>
          </a:p>
        </p:txBody>
      </p:sp>
      <p:pic>
        <p:nvPicPr>
          <p:cNvPr id="24" name="Объект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911754"/>
            <a:ext cx="2908708" cy="1815982"/>
          </a:xfrm>
          <a:prstGeom prst="rect">
            <a:avLst/>
          </a:prstGeom>
        </p:spPr>
      </p:pic>
    </p:spTree>
    <p:extLst>
      <p:ext uri="{BB962C8B-B14F-4D97-AF65-F5344CB8AC3E}">
        <p14:creationId xmlns:p14="http://schemas.microsoft.com/office/powerpoint/2010/main" val="364622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20442"/>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 name="Прямая соединительная линия 2"/>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Прямая соединительная линия 10"/>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Блог.ру - ana-romazanova - Избранное"/>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l="-267" t="2760" r="8586"/>
          <a:stretch/>
        </p:blipFill>
        <p:spPr bwMode="auto">
          <a:xfrm>
            <a:off x="-12879" y="1220442"/>
            <a:ext cx="9125025" cy="579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0" y="1237794"/>
            <a:ext cx="8748464" cy="461665"/>
          </a:xfrm>
          <a:prstGeom prst="rect">
            <a:avLst/>
          </a:prstGeom>
        </p:spPr>
        <p:txBody>
          <a:bodyPr wrap="square">
            <a:spAutoFit/>
          </a:bodyPr>
          <a:lstStyle/>
          <a:p>
            <a:pPr algn="ctr"/>
            <a:r>
              <a:rPr lang="en-US" sz="2400" b="1" dirty="0" smtClean="0">
                <a:solidFill>
                  <a:srgbClr val="C00000"/>
                </a:solidFill>
                <a:effectLst>
                  <a:outerShdw blurRad="38100" dist="38100" dir="2700000" algn="tl">
                    <a:srgbClr val="000000">
                      <a:alpha val="43137"/>
                    </a:srgbClr>
                  </a:outerShdw>
                </a:effectLst>
              </a:rPr>
              <a:t>Building </a:t>
            </a:r>
            <a:r>
              <a:rPr lang="en-US" sz="2400" b="1" dirty="0">
                <a:solidFill>
                  <a:srgbClr val="C00000"/>
                </a:solidFill>
                <a:effectLst>
                  <a:outerShdw blurRad="38100" dist="38100" dir="2700000" algn="tl">
                    <a:srgbClr val="000000">
                      <a:alpha val="43137"/>
                    </a:srgbClr>
                  </a:outerShdw>
                </a:effectLst>
              </a:rPr>
              <a:t>Design </a:t>
            </a:r>
            <a:r>
              <a:rPr lang="en-US" sz="2400" b="1" dirty="0" smtClean="0">
                <a:solidFill>
                  <a:srgbClr val="C00000"/>
                </a:solidFill>
                <a:effectLst>
                  <a:outerShdw blurRad="38100" dist="38100" dir="2700000" algn="tl">
                    <a:srgbClr val="000000">
                      <a:alpha val="43137"/>
                    </a:srgbClr>
                  </a:outerShdw>
                </a:effectLst>
              </a:rPr>
              <a:t>for Sustainable Development</a:t>
            </a:r>
            <a:endParaRPr lang="en-US" sz="24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sp>
        <p:nvSpPr>
          <p:cNvPr id="13" name="TextBox 12"/>
          <p:cNvSpPr txBox="1"/>
          <p:nvPr/>
        </p:nvSpPr>
        <p:spPr>
          <a:xfrm>
            <a:off x="251520" y="1845835"/>
            <a:ext cx="6120680" cy="2308324"/>
          </a:xfrm>
          <a:prstGeom prst="rect">
            <a:avLst/>
          </a:prstGeom>
          <a:noFill/>
        </p:spPr>
        <p:txBody>
          <a:bodyPr wrap="square" rtlCol="0">
            <a:spAutoFit/>
          </a:bodyPr>
          <a:lstStyle/>
          <a:p>
            <a:pPr algn="just"/>
            <a:r>
              <a:rPr lang="en-US" b="1" dirty="0" smtClean="0"/>
              <a:t>The program is interdisciplinary and</a:t>
            </a:r>
            <a:r>
              <a:rPr lang="ru-RU" b="1" dirty="0" smtClean="0"/>
              <a:t> </a:t>
            </a:r>
            <a:r>
              <a:rPr lang="en-US" b="1" dirty="0" smtClean="0"/>
              <a:t>practice-oriented.</a:t>
            </a:r>
            <a:r>
              <a:rPr lang="ru-RU" b="1" dirty="0" smtClean="0"/>
              <a:t> </a:t>
            </a:r>
            <a:r>
              <a:rPr lang="en-US" b="1" dirty="0" smtClean="0"/>
              <a:t>It is targeted on development of applied research</a:t>
            </a:r>
            <a:r>
              <a:rPr lang="en-US" b="1" dirty="0"/>
              <a:t> </a:t>
            </a:r>
            <a:r>
              <a:rPr lang="en-US" b="1" dirty="0" smtClean="0"/>
              <a:t>and creative design based on current demands of</a:t>
            </a:r>
            <a:r>
              <a:rPr lang="ru-RU" b="1" dirty="0" smtClean="0"/>
              <a:t> </a:t>
            </a:r>
            <a:r>
              <a:rPr lang="en-US" b="1" dirty="0" smtClean="0"/>
              <a:t>multi-comfort environment </a:t>
            </a:r>
            <a:r>
              <a:rPr lang="ru-RU" b="1" dirty="0" smtClean="0"/>
              <a:t> </a:t>
            </a:r>
            <a:r>
              <a:rPr lang="en-US" b="1" dirty="0" smtClean="0"/>
              <a:t>using innovative materials and </a:t>
            </a:r>
            <a:r>
              <a:rPr lang="ru-RU" b="1" dirty="0" smtClean="0"/>
              <a:t>«</a:t>
            </a:r>
            <a:r>
              <a:rPr lang="en-US" b="1" dirty="0" smtClean="0"/>
              <a:t>green</a:t>
            </a:r>
            <a:r>
              <a:rPr lang="ru-RU" b="1" dirty="0" smtClean="0"/>
              <a:t>»</a:t>
            </a:r>
            <a:r>
              <a:rPr lang="en-US" b="1" dirty="0" smtClean="0"/>
              <a:t> technologies for sustainable development</a:t>
            </a:r>
            <a:r>
              <a:rPr lang="ru-RU" b="1" dirty="0" smtClean="0"/>
              <a:t>. </a:t>
            </a:r>
            <a:r>
              <a:rPr lang="en-US" b="1" dirty="0" smtClean="0"/>
              <a:t>The program includes designing energy-efficient buildings for resource saving owing to wide utilization of renewable energy sources typical for cities </a:t>
            </a:r>
            <a:r>
              <a:rPr lang="ru-RU" b="1" dirty="0" smtClean="0"/>
              <a:t>(</a:t>
            </a:r>
            <a:r>
              <a:rPr lang="en-US" b="1" dirty="0" smtClean="0"/>
              <a:t>sun, wind</a:t>
            </a:r>
            <a:r>
              <a:rPr lang="ru-RU" b="1" dirty="0" smtClean="0"/>
              <a:t>, </a:t>
            </a:r>
            <a:r>
              <a:rPr lang="en-US" b="1" dirty="0" smtClean="0"/>
              <a:t>geothermal energy</a:t>
            </a:r>
            <a:r>
              <a:rPr lang="ru-RU" b="1" dirty="0" smtClean="0"/>
              <a:t>, </a:t>
            </a:r>
            <a:r>
              <a:rPr lang="en-US" b="1" dirty="0" smtClean="0"/>
              <a:t>biogas</a:t>
            </a:r>
            <a:r>
              <a:rPr lang="ru-RU" b="1" dirty="0" smtClean="0"/>
              <a:t> </a:t>
            </a:r>
            <a:r>
              <a:rPr lang="en-US" b="1" dirty="0" err="1" smtClean="0"/>
              <a:t>etc</a:t>
            </a:r>
            <a:r>
              <a:rPr lang="ru-RU" b="1" dirty="0" smtClean="0"/>
              <a:t>.). </a:t>
            </a:r>
            <a:endParaRPr lang="ru-RU" dirty="0"/>
          </a:p>
        </p:txBody>
      </p:sp>
    </p:spTree>
    <p:extLst>
      <p:ext uri="{BB962C8B-B14F-4D97-AF65-F5344CB8AC3E}">
        <p14:creationId xmlns:p14="http://schemas.microsoft.com/office/powerpoint/2010/main" val="121052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Users\user\Desktop\Междунар деят-ть\люксембург 2013\Стенд Люксембург\Рис. к макету Люксембург\вид3.jpg"/>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780" y="1197946"/>
            <a:ext cx="9168780" cy="5636514"/>
          </a:xfrm>
          <a:prstGeom prst="rect">
            <a:avLst/>
          </a:prstGeom>
          <a:noFill/>
          <a:ln>
            <a:noFill/>
          </a:ln>
        </p:spPr>
      </p:pic>
      <p:sp>
        <p:nvSpPr>
          <p:cNvPr id="4" name="TextBox 3"/>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sp>
        <p:nvSpPr>
          <p:cNvPr id="5" name="TextBox 4"/>
          <p:cNvSpPr txBox="1"/>
          <p:nvPr/>
        </p:nvSpPr>
        <p:spPr>
          <a:xfrm>
            <a:off x="179512" y="1433095"/>
            <a:ext cx="7992888" cy="1439368"/>
          </a:xfrm>
          <a:prstGeom prst="rect">
            <a:avLst/>
          </a:prstGeom>
          <a:noFill/>
        </p:spPr>
        <p:txBody>
          <a:bodyPr wrap="square" rtlCol="0">
            <a:spAutoFit/>
          </a:bodyPr>
          <a:lstStyle/>
          <a:p>
            <a:pPr marL="952500">
              <a:lnSpc>
                <a:spcPct val="115000"/>
              </a:lnSpc>
              <a:spcAft>
                <a:spcPts val="130"/>
              </a:spcAft>
            </a:pPr>
            <a:r>
              <a:rPr lang="en-US" sz="2400" b="1" spc="5" dirty="0" smtClean="0">
                <a:solidFill>
                  <a:srgbClr val="C00000"/>
                </a:solidFill>
                <a:effectLst>
                  <a:outerShdw blurRad="38100" dist="38100" dir="2700000" algn="tl">
                    <a:srgbClr val="000000">
                      <a:alpha val="43137"/>
                    </a:srgbClr>
                  </a:outerShdw>
                </a:effectLst>
              </a:rPr>
              <a:t>Water Disposal and Waste Water Treatment</a:t>
            </a:r>
            <a:endParaRPr lang="ru-RU" sz="2400" b="1" spc="5" dirty="0" smtClean="0">
              <a:solidFill>
                <a:srgbClr val="C00000"/>
              </a:solidFill>
              <a:effectLst>
                <a:outerShdw blurRad="38100" dist="38100" dir="2700000" algn="tl">
                  <a:srgbClr val="000000">
                    <a:alpha val="43137"/>
                  </a:srgbClr>
                </a:outerShdw>
              </a:effectLst>
            </a:endParaRPr>
          </a:p>
          <a:p>
            <a:pPr lvl="0" algn="just">
              <a:lnSpc>
                <a:spcPct val="115000"/>
              </a:lnSpc>
              <a:spcBef>
                <a:spcPts val="900"/>
              </a:spcBef>
              <a:spcAft>
                <a:spcPts val="0"/>
              </a:spcAft>
              <a:buClr>
                <a:srgbClr val="000000"/>
              </a:buClr>
              <a:buSzPts val="800"/>
              <a:tabLst>
                <a:tab pos="923290" algn="l"/>
              </a:tabLst>
            </a:pPr>
            <a:r>
              <a:rPr lang="en-US" sz="2400" b="1" spc="5" dirty="0" smtClean="0">
                <a:solidFill>
                  <a:srgbClr val="C00000"/>
                </a:solidFill>
              </a:rPr>
              <a:t>              </a:t>
            </a:r>
            <a:r>
              <a:rPr lang="en-US" sz="2400" b="1" spc="5" dirty="0" smtClean="0">
                <a:solidFill>
                  <a:srgbClr val="C00000"/>
                </a:solidFill>
                <a:effectLst>
                  <a:outerShdw blurRad="38100" dist="38100" dir="2700000" algn="tl">
                    <a:srgbClr val="000000">
                      <a:alpha val="43137"/>
                    </a:srgbClr>
                  </a:outerShdw>
                </a:effectLst>
              </a:rPr>
              <a:t>Water Supply of Cities and Industrial Facilities</a:t>
            </a:r>
            <a:endParaRPr lang="ru-RU" sz="2400" b="1" spc="5" dirty="0" smtClean="0">
              <a:solidFill>
                <a:srgbClr val="C00000"/>
              </a:solidFill>
              <a:effectLst>
                <a:outerShdw blurRad="38100" dist="38100" dir="2700000" algn="tl">
                  <a:srgbClr val="000000">
                    <a:alpha val="43137"/>
                  </a:srgbClr>
                </a:outerShdw>
              </a:effectLst>
            </a:endParaRPr>
          </a:p>
          <a:p>
            <a:endParaRPr lang="ru-RU" sz="2400" b="1" dirty="0">
              <a:effectLst>
                <a:outerShdw blurRad="38100" dist="38100" dir="2700000" algn="tl">
                  <a:srgbClr val="000000">
                    <a:alpha val="43137"/>
                  </a:srgbClr>
                </a:outerShdw>
              </a:effectLst>
            </a:endParaRPr>
          </a:p>
        </p:txBody>
      </p:sp>
      <p:cxnSp>
        <p:nvCxnSpPr>
          <p:cNvPr id="6" name="Прямая соединительная линия 5"/>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040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84" y="1197946"/>
            <a:ext cx="9144000" cy="566005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967833" y="1362989"/>
            <a:ext cx="5832648" cy="425501"/>
          </a:xfrm>
          <a:prstGeom prst="rect">
            <a:avLst/>
          </a:prstGeom>
          <a:noFill/>
        </p:spPr>
        <p:txBody>
          <a:bodyPr wrap="square" rtlCol="0">
            <a:spAutoFit/>
          </a:bodyPr>
          <a:lstStyle/>
          <a:p>
            <a:pPr lvl="0" algn="just">
              <a:lnSpc>
                <a:spcPct val="115000"/>
              </a:lnSpc>
              <a:spcBef>
                <a:spcPts val="900"/>
              </a:spcBef>
              <a:spcAft>
                <a:spcPts val="0"/>
              </a:spcAft>
              <a:buClr>
                <a:srgbClr val="000000"/>
              </a:buClr>
              <a:buSzPts val="800"/>
              <a:tabLst>
                <a:tab pos="923290" algn="l"/>
              </a:tabLst>
            </a:pPr>
            <a:r>
              <a:rPr lang="en-US" sz="2000" b="1" spc="5" dirty="0" smtClean="0">
                <a:solidFill>
                  <a:srgbClr val="C00000"/>
                </a:solidFill>
              </a:rPr>
              <a:t>Water Disposal </a:t>
            </a:r>
            <a:r>
              <a:rPr lang="en-US" sz="2000" b="1" spc="5" dirty="0">
                <a:solidFill>
                  <a:srgbClr val="C00000"/>
                </a:solidFill>
              </a:rPr>
              <a:t>and </a:t>
            </a:r>
            <a:r>
              <a:rPr lang="en-US" sz="2000" b="1" spc="5" dirty="0" smtClean="0">
                <a:solidFill>
                  <a:srgbClr val="C00000"/>
                </a:solidFill>
              </a:rPr>
              <a:t>Waste Water Treatment</a:t>
            </a:r>
            <a:endParaRPr lang="ru-RU" sz="2000" b="1" spc="5" dirty="0">
              <a:solidFill>
                <a:srgbClr val="C00000"/>
              </a:solidFill>
            </a:endParaRPr>
          </a:p>
        </p:txBody>
      </p:sp>
      <p:sp>
        <p:nvSpPr>
          <p:cNvPr id="4" name="TextBox 3"/>
          <p:cNvSpPr txBox="1"/>
          <p:nvPr/>
        </p:nvSpPr>
        <p:spPr>
          <a:xfrm>
            <a:off x="971600" y="2132856"/>
            <a:ext cx="7128792" cy="3477875"/>
          </a:xfrm>
          <a:prstGeom prst="rect">
            <a:avLst/>
          </a:prstGeom>
          <a:noFill/>
        </p:spPr>
        <p:txBody>
          <a:bodyPr wrap="square" rtlCol="0">
            <a:spAutoFit/>
          </a:bodyPr>
          <a:lstStyle/>
          <a:p>
            <a:pPr algn="just"/>
            <a:r>
              <a:rPr lang="en-US" sz="2000" b="1" spc="5" dirty="0">
                <a:solidFill>
                  <a:srgbClr val="002060"/>
                </a:solidFill>
              </a:rPr>
              <a:t>The </a:t>
            </a:r>
            <a:r>
              <a:rPr lang="ru-RU" sz="2000" b="1" spc="5" dirty="0">
                <a:solidFill>
                  <a:srgbClr val="002060"/>
                </a:solidFill>
              </a:rPr>
              <a:t>Р</a:t>
            </a:r>
            <a:r>
              <a:rPr lang="en-US" sz="2000" b="1" spc="5" dirty="0" err="1" smtClean="0">
                <a:solidFill>
                  <a:srgbClr val="002060"/>
                </a:solidFill>
              </a:rPr>
              <a:t>rogram</a:t>
            </a:r>
            <a:r>
              <a:rPr lang="en-US" sz="2000" b="1" spc="5" dirty="0" smtClean="0">
                <a:solidFill>
                  <a:srgbClr val="002060"/>
                </a:solidFill>
              </a:rPr>
              <a:t> </a:t>
            </a:r>
            <a:r>
              <a:rPr lang="en-US" sz="2000" b="1" spc="5" dirty="0">
                <a:solidFill>
                  <a:srgbClr val="002060"/>
                </a:solidFill>
              </a:rPr>
              <a:t>was developed and professionally accredited as a part of the international project TEMPUS NETWATER and meets the requirements of the European Commission to Master's </a:t>
            </a:r>
            <a:r>
              <a:rPr lang="en-US" sz="2000" b="1" spc="5" dirty="0" smtClean="0">
                <a:solidFill>
                  <a:srgbClr val="002060"/>
                </a:solidFill>
              </a:rPr>
              <a:t>Degree Programs </a:t>
            </a:r>
            <a:r>
              <a:rPr lang="en-US" sz="2000" b="1" spc="5" dirty="0">
                <a:solidFill>
                  <a:srgbClr val="002060"/>
                </a:solidFill>
              </a:rPr>
              <a:t>in the sphere of sustainable water use. Modules cover the essential aspects of waste water disposal (sewerage, treatment) providing an understanding of how these systems work. Special focus is made on innovative membrane technologies of separating water solutions - ultrafiltration, reverse osmosis, and on key skills of applying unique membrane equipment. Our students obtain professional knowledge in the sphere of water ecology and water resources conservation. </a:t>
            </a:r>
            <a:endParaRPr lang="ru-RU" b="1" dirty="0">
              <a:solidFill>
                <a:srgbClr val="002060"/>
              </a:solidFill>
            </a:endParaRPr>
          </a:p>
        </p:txBody>
      </p:sp>
      <p:sp>
        <p:nvSpPr>
          <p:cNvPr id="5" name="TextBox 4"/>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cxnSp>
        <p:nvCxnSpPr>
          <p:cNvPr id="6" name="Прямая соединительная линия 5"/>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60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C:\Users\user\Desktop\Междунар деят-ть\люксембург 2013\Стенд Люксембург\Рис. к макету Люксембург\Доминанта 1.jpg"/>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4637" r="14511" b="6779"/>
          <a:stretch/>
        </p:blipFill>
        <p:spPr bwMode="auto">
          <a:xfrm>
            <a:off x="-2013" y="1197947"/>
            <a:ext cx="9141078" cy="5660054"/>
          </a:xfrm>
          <a:prstGeom prst="rect">
            <a:avLst/>
          </a:prstGeom>
          <a:noFill/>
          <a:ln>
            <a:noFill/>
          </a:ln>
        </p:spPr>
      </p:pic>
      <p:sp>
        <p:nvSpPr>
          <p:cNvPr id="9" name="TextBox 8"/>
          <p:cNvSpPr txBox="1"/>
          <p:nvPr/>
        </p:nvSpPr>
        <p:spPr>
          <a:xfrm>
            <a:off x="-210265" y="1645845"/>
            <a:ext cx="6510457" cy="2959272"/>
          </a:xfrm>
          <a:prstGeom prst="rect">
            <a:avLst/>
          </a:prstGeom>
          <a:noFill/>
        </p:spPr>
        <p:txBody>
          <a:bodyPr wrap="square" rtlCol="0">
            <a:spAutoFit/>
          </a:bodyPr>
          <a:lstStyle/>
          <a:p>
            <a:pPr marL="406400" marR="495300" indent="228600" algn="just">
              <a:lnSpc>
                <a:spcPct val="115000"/>
              </a:lnSpc>
              <a:spcBef>
                <a:spcPts val="900"/>
              </a:spcBef>
              <a:spcAft>
                <a:spcPts val="0"/>
              </a:spcAft>
            </a:pPr>
            <a:r>
              <a:rPr lang="en-US" b="1" spc="5" dirty="0">
                <a:solidFill>
                  <a:srgbClr val="002060"/>
                </a:solidFill>
              </a:rPr>
              <a:t>This </a:t>
            </a:r>
            <a:r>
              <a:rPr lang="en-US" b="1" spc="5" dirty="0" smtClean="0">
                <a:solidFill>
                  <a:srgbClr val="002060"/>
                </a:solidFill>
              </a:rPr>
              <a:t>Program</a:t>
            </a:r>
            <a:r>
              <a:rPr lang="ru-RU" b="1" spc="5" dirty="0" smtClean="0">
                <a:solidFill>
                  <a:srgbClr val="002060"/>
                </a:solidFill>
              </a:rPr>
              <a:t> </a:t>
            </a:r>
            <a:r>
              <a:rPr lang="en-US" b="1" spc="5" dirty="0" smtClean="0">
                <a:solidFill>
                  <a:srgbClr val="002060"/>
                </a:solidFill>
              </a:rPr>
              <a:t>is </a:t>
            </a:r>
            <a:r>
              <a:rPr lang="en-US" b="1" spc="5" dirty="0">
                <a:solidFill>
                  <a:srgbClr val="002060"/>
                </a:solidFill>
              </a:rPr>
              <a:t>ideal if you are an engineering graduate wishing to enhance your capabilities in urban water design, operation and management, or an engineer working in the water industry looking to acquire knowledge, skills and a formal qualification in this area. The </a:t>
            </a:r>
            <a:r>
              <a:rPr lang="en-US" b="1" spc="5" dirty="0" smtClean="0">
                <a:solidFill>
                  <a:srgbClr val="002060"/>
                </a:solidFill>
              </a:rPr>
              <a:t>Program </a:t>
            </a:r>
            <a:r>
              <a:rPr lang="en-US" b="1" spc="5" dirty="0">
                <a:solidFill>
                  <a:srgbClr val="002060"/>
                </a:solidFill>
              </a:rPr>
              <a:t>will open up a wide range of employment opportunities and can act as a foundation for further research in the areas of urban water management and water systems.</a:t>
            </a:r>
            <a:endParaRPr lang="ru-RU" sz="800" b="1" spc="5" dirty="0">
              <a:solidFill>
                <a:srgbClr val="002060"/>
              </a:solidFill>
              <a:latin typeface="Trebuchet MS"/>
              <a:ea typeface="Trebuchet MS"/>
              <a:cs typeface="Trebuchet MS"/>
            </a:endParaRPr>
          </a:p>
        </p:txBody>
      </p:sp>
      <p:sp>
        <p:nvSpPr>
          <p:cNvPr id="3" name="TextBox 2"/>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cxnSp>
        <p:nvCxnSpPr>
          <p:cNvPr id="4" name="Прямая соединительная линия 3"/>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3528" y="1220344"/>
            <a:ext cx="5832648" cy="425501"/>
          </a:xfrm>
          <a:prstGeom prst="rect">
            <a:avLst/>
          </a:prstGeom>
          <a:noFill/>
        </p:spPr>
        <p:txBody>
          <a:bodyPr wrap="square" rtlCol="0">
            <a:spAutoFit/>
          </a:bodyPr>
          <a:lstStyle/>
          <a:p>
            <a:pPr lvl="0" algn="just">
              <a:lnSpc>
                <a:spcPct val="115000"/>
              </a:lnSpc>
              <a:spcBef>
                <a:spcPts val="900"/>
              </a:spcBef>
              <a:spcAft>
                <a:spcPts val="0"/>
              </a:spcAft>
              <a:buClr>
                <a:srgbClr val="000000"/>
              </a:buClr>
              <a:buSzPts val="800"/>
              <a:tabLst>
                <a:tab pos="923290" algn="l"/>
              </a:tabLst>
            </a:pPr>
            <a:r>
              <a:rPr lang="en-US" sz="2000" b="1" spc="5" dirty="0" smtClean="0">
                <a:solidFill>
                  <a:srgbClr val="C00000"/>
                </a:solidFill>
              </a:rPr>
              <a:t>Water Disposal </a:t>
            </a:r>
            <a:r>
              <a:rPr lang="en-US" sz="2000" b="1" spc="5" dirty="0">
                <a:solidFill>
                  <a:srgbClr val="C00000"/>
                </a:solidFill>
              </a:rPr>
              <a:t>and </a:t>
            </a:r>
            <a:r>
              <a:rPr lang="en-US" sz="2000" b="1" spc="5" dirty="0" smtClean="0">
                <a:solidFill>
                  <a:srgbClr val="C00000"/>
                </a:solidFill>
              </a:rPr>
              <a:t>Waste Water Treatment</a:t>
            </a:r>
            <a:endParaRPr lang="ru-RU" sz="2000" b="1" spc="5" dirty="0">
              <a:solidFill>
                <a:srgbClr val="C00000"/>
              </a:solidFill>
            </a:endParaRPr>
          </a:p>
        </p:txBody>
      </p:sp>
    </p:spTree>
    <p:extLst>
      <p:ext uri="{BB962C8B-B14F-4D97-AF65-F5344CB8AC3E}">
        <p14:creationId xmlns:p14="http://schemas.microsoft.com/office/powerpoint/2010/main" val="371850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84" y="1197946"/>
            <a:ext cx="9144000" cy="566005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 name="Прямая соединительная линия 1"/>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87624" y="1362989"/>
            <a:ext cx="5832648" cy="754053"/>
          </a:xfrm>
          <a:prstGeom prst="rect">
            <a:avLst/>
          </a:prstGeom>
          <a:noFill/>
        </p:spPr>
        <p:txBody>
          <a:bodyPr wrap="square" rtlCol="0">
            <a:spAutoFit/>
          </a:bodyPr>
          <a:lstStyle/>
          <a:p>
            <a:pPr lvl="0" algn="just">
              <a:lnSpc>
                <a:spcPct val="115000"/>
              </a:lnSpc>
              <a:spcBef>
                <a:spcPts val="900"/>
              </a:spcBef>
              <a:spcAft>
                <a:spcPts val="0"/>
              </a:spcAft>
              <a:buClr>
                <a:srgbClr val="000000"/>
              </a:buClr>
              <a:buSzPts val="800"/>
              <a:tabLst>
                <a:tab pos="923290" algn="l"/>
              </a:tabLst>
            </a:pPr>
            <a:r>
              <a:rPr lang="en-US" sz="2000" b="1" spc="5" dirty="0">
                <a:solidFill>
                  <a:srgbClr val="C00000"/>
                </a:solidFill>
              </a:rPr>
              <a:t>Water </a:t>
            </a:r>
            <a:r>
              <a:rPr lang="en-US" sz="2000" b="1" spc="5" dirty="0" smtClean="0">
                <a:solidFill>
                  <a:srgbClr val="C00000"/>
                </a:solidFill>
              </a:rPr>
              <a:t>Supply </a:t>
            </a:r>
            <a:r>
              <a:rPr lang="en-US" sz="2000" b="1" spc="5" dirty="0">
                <a:solidFill>
                  <a:srgbClr val="C00000"/>
                </a:solidFill>
              </a:rPr>
              <a:t>of </a:t>
            </a:r>
            <a:r>
              <a:rPr lang="en-US" sz="2000" b="1" spc="5" dirty="0" smtClean="0">
                <a:solidFill>
                  <a:srgbClr val="C00000"/>
                </a:solidFill>
              </a:rPr>
              <a:t>Cities </a:t>
            </a:r>
            <a:r>
              <a:rPr lang="en-US" sz="2000" b="1" spc="5" dirty="0">
                <a:solidFill>
                  <a:srgbClr val="C00000"/>
                </a:solidFill>
              </a:rPr>
              <a:t>and </a:t>
            </a:r>
            <a:r>
              <a:rPr lang="en-US" sz="2000" b="1" spc="5" dirty="0" smtClean="0">
                <a:solidFill>
                  <a:srgbClr val="C00000"/>
                </a:solidFill>
              </a:rPr>
              <a:t>Industrial Facilities</a:t>
            </a:r>
            <a:endParaRPr lang="ru-RU" sz="2000" b="1" spc="5" dirty="0">
              <a:solidFill>
                <a:srgbClr val="C00000"/>
              </a:solidFill>
            </a:endParaRPr>
          </a:p>
          <a:p>
            <a:endParaRPr lang="ru-RU" sz="2000" dirty="0"/>
          </a:p>
        </p:txBody>
      </p:sp>
      <p:sp>
        <p:nvSpPr>
          <p:cNvPr id="6" name="TextBox 5"/>
          <p:cNvSpPr txBox="1"/>
          <p:nvPr/>
        </p:nvSpPr>
        <p:spPr>
          <a:xfrm>
            <a:off x="395536" y="1976447"/>
            <a:ext cx="8208912" cy="3575979"/>
          </a:xfrm>
          <a:prstGeom prst="rect">
            <a:avLst/>
          </a:prstGeom>
          <a:noFill/>
        </p:spPr>
        <p:txBody>
          <a:bodyPr wrap="square" rtlCol="0">
            <a:spAutoFit/>
          </a:bodyPr>
          <a:lstStyle/>
          <a:p>
            <a:pPr marL="508000" marR="406400" indent="215900" algn="just">
              <a:lnSpc>
                <a:spcPct val="115000"/>
              </a:lnSpc>
              <a:spcBef>
                <a:spcPts val="600"/>
              </a:spcBef>
              <a:spcAft>
                <a:spcPts val="3230"/>
              </a:spcAft>
            </a:pPr>
            <a:r>
              <a:rPr lang="en-US" b="1" spc="5" dirty="0">
                <a:solidFill>
                  <a:srgbClr val="002060"/>
                </a:solidFill>
              </a:rPr>
              <a:t>The </a:t>
            </a:r>
            <a:r>
              <a:rPr lang="en-US" b="1" spc="5" dirty="0" smtClean="0">
                <a:solidFill>
                  <a:srgbClr val="002060"/>
                </a:solidFill>
              </a:rPr>
              <a:t>Program </a:t>
            </a:r>
            <a:r>
              <a:rPr lang="en-US" b="1" spc="5" dirty="0">
                <a:solidFill>
                  <a:srgbClr val="002060"/>
                </a:solidFill>
              </a:rPr>
              <a:t>provides in-depth study of modern technologies for drinking water treatment and for treatment of surface and underground water meant for industrial use. Special focus is made on innovative membrane technologies of separating water solutions - ultrafiltration, reverse osmosis, water disinfection. Training and research is done under the guidance of the Department's senior faculty. We also engage for teaching top specialists from large companies of housing and utilities sector, industry, engineering and research organizations who conduct tutorials both in class and on site. Our graduates have experience of applying unique membrane equipment and key skills of engineering and implementing both municipal and industrial water supply systems.</a:t>
            </a:r>
            <a:endParaRPr lang="ru-RU" b="1" spc="5" dirty="0">
              <a:solidFill>
                <a:srgbClr val="002060"/>
              </a:solidFill>
              <a:latin typeface="Trebuchet MS"/>
              <a:ea typeface="Trebuchet MS"/>
              <a:cs typeface="Trebuchet MS"/>
            </a:endParaRPr>
          </a:p>
        </p:txBody>
      </p:sp>
      <p:sp>
        <p:nvSpPr>
          <p:cNvPr id="7" name="TextBox 6"/>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spTree>
    <p:extLst>
      <p:ext uri="{BB962C8B-B14F-4D97-AF65-F5344CB8AC3E}">
        <p14:creationId xmlns:p14="http://schemas.microsoft.com/office/powerpoint/2010/main" val="37082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Прямая соединительная линия 1"/>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pic>
        <p:nvPicPr>
          <p:cNvPr id="5" name="Рисунок 4" descr="C:\Users\user\Desktop\Междунар деят-ть\люксембург 2013\Стенд Люксембург\Рис. к макету Люксембург\fin _View030000.jpg"/>
          <p:cNvPicPr/>
          <p:nvPr/>
        </p:nvPicPr>
        <p:blipFill rotWithShape="1">
          <a:blip r:embed="rId3">
            <a:extLst>
              <a:ext uri="{28A0092B-C50C-407E-A947-70E740481C1C}">
                <a14:useLocalDpi xmlns:a14="http://schemas.microsoft.com/office/drawing/2010/main" val="0"/>
              </a:ext>
            </a:extLst>
          </a:blip>
          <a:srcRect l="8746" t="1108" r="10618" b="39060"/>
          <a:stretch/>
        </p:blipFill>
        <p:spPr bwMode="auto">
          <a:xfrm>
            <a:off x="-4935" y="1197946"/>
            <a:ext cx="9171267" cy="5660054"/>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211153" y="1144640"/>
            <a:ext cx="7992888" cy="3197798"/>
          </a:xfrm>
          <a:prstGeom prst="rect">
            <a:avLst/>
          </a:prstGeom>
          <a:noFill/>
        </p:spPr>
        <p:txBody>
          <a:bodyPr wrap="square" rtlCol="0">
            <a:spAutoFit/>
          </a:bodyPr>
          <a:lstStyle/>
          <a:p>
            <a:pPr lvl="0" algn="just">
              <a:lnSpc>
                <a:spcPct val="115000"/>
              </a:lnSpc>
              <a:spcBef>
                <a:spcPts val="900"/>
              </a:spcBef>
              <a:spcAft>
                <a:spcPts val="0"/>
              </a:spcAft>
              <a:buClr>
                <a:srgbClr val="000000"/>
              </a:buClr>
              <a:buSzPts val="800"/>
              <a:tabLst>
                <a:tab pos="927735" algn="l"/>
              </a:tabLst>
            </a:pPr>
            <a:r>
              <a:rPr lang="en-US" sz="2400" b="1" spc="5" dirty="0" smtClean="0">
                <a:solidFill>
                  <a:srgbClr val="C00000"/>
                </a:solidFill>
                <a:effectLst>
                  <a:outerShdw blurRad="38100" dist="38100" dir="2700000" algn="tl">
                    <a:srgbClr val="000000">
                      <a:alpha val="43137"/>
                    </a:srgbClr>
                  </a:outerShdw>
                </a:effectLst>
              </a:rPr>
              <a:t>Engineering </a:t>
            </a:r>
            <a:r>
              <a:rPr lang="en-US" sz="2400" b="1" spc="5" dirty="0">
                <a:solidFill>
                  <a:srgbClr val="C00000"/>
                </a:solidFill>
                <a:effectLst>
                  <a:outerShdw blurRad="38100" dist="38100" dir="2700000" algn="tl">
                    <a:srgbClr val="000000">
                      <a:alpha val="43137"/>
                    </a:srgbClr>
                  </a:outerShdw>
                </a:effectLst>
              </a:rPr>
              <a:t>and </a:t>
            </a:r>
            <a:r>
              <a:rPr lang="en-US" sz="2400" b="1" spc="5" dirty="0" smtClean="0">
                <a:solidFill>
                  <a:srgbClr val="C00000"/>
                </a:solidFill>
                <a:effectLst>
                  <a:outerShdw blurRad="38100" dist="38100" dir="2700000" algn="tl">
                    <a:srgbClr val="000000">
                      <a:alpha val="43137"/>
                    </a:srgbClr>
                  </a:outerShdw>
                </a:effectLst>
              </a:rPr>
              <a:t>Maintenance </a:t>
            </a:r>
            <a:r>
              <a:rPr lang="en-US" sz="2400" b="1" spc="5" dirty="0">
                <a:solidFill>
                  <a:srgbClr val="C00000"/>
                </a:solidFill>
                <a:effectLst>
                  <a:outerShdw blurRad="38100" dist="38100" dir="2700000" algn="tl">
                    <a:srgbClr val="000000">
                      <a:alpha val="43137"/>
                    </a:srgbClr>
                  </a:outerShdw>
                </a:effectLst>
              </a:rPr>
              <a:t>of </a:t>
            </a:r>
            <a:r>
              <a:rPr lang="en-US" sz="2400" b="1" spc="5" dirty="0" smtClean="0">
                <a:solidFill>
                  <a:srgbClr val="C00000"/>
                </a:solidFill>
                <a:effectLst>
                  <a:outerShdw blurRad="38100" dist="38100" dir="2700000" algn="tl">
                    <a:srgbClr val="000000">
                      <a:alpha val="43137"/>
                    </a:srgbClr>
                  </a:outerShdw>
                </a:effectLst>
              </a:rPr>
              <a:t>Systems </a:t>
            </a:r>
            <a:r>
              <a:rPr lang="en-US" sz="2400" b="1" spc="5" dirty="0">
                <a:solidFill>
                  <a:srgbClr val="C00000"/>
                </a:solidFill>
                <a:effectLst>
                  <a:outerShdw blurRad="38100" dist="38100" dir="2700000" algn="tl">
                    <a:srgbClr val="000000">
                      <a:alpha val="43137"/>
                    </a:srgbClr>
                  </a:outerShdw>
                </a:effectLst>
              </a:rPr>
              <a:t>of </a:t>
            </a:r>
            <a:r>
              <a:rPr lang="en-US" sz="2400" b="1" spc="5" dirty="0" smtClean="0">
                <a:solidFill>
                  <a:srgbClr val="C00000"/>
                </a:solidFill>
                <a:effectLst>
                  <a:outerShdw blurRad="38100" dist="38100" dir="2700000" algn="tl">
                    <a:srgbClr val="000000">
                      <a:alpha val="43137"/>
                    </a:srgbClr>
                  </a:outerShdw>
                </a:effectLst>
              </a:rPr>
              <a:t>Heat </a:t>
            </a:r>
            <a:r>
              <a:rPr lang="en-US" sz="2400" b="1" spc="5" dirty="0">
                <a:solidFill>
                  <a:srgbClr val="C00000"/>
                </a:solidFill>
                <a:effectLst>
                  <a:outerShdw blurRad="38100" dist="38100" dir="2700000" algn="tl">
                    <a:srgbClr val="000000">
                      <a:alpha val="43137"/>
                    </a:srgbClr>
                  </a:outerShdw>
                </a:effectLst>
              </a:rPr>
              <a:t>and </a:t>
            </a:r>
            <a:r>
              <a:rPr lang="en-US" sz="2400" b="1" spc="5" dirty="0" smtClean="0">
                <a:solidFill>
                  <a:srgbClr val="C00000"/>
                </a:solidFill>
                <a:effectLst>
                  <a:outerShdw blurRad="38100" dist="38100" dir="2700000" algn="tl">
                    <a:srgbClr val="000000">
                      <a:alpha val="43137"/>
                    </a:srgbClr>
                  </a:outerShdw>
                </a:effectLst>
              </a:rPr>
              <a:t>Gas Supply</a:t>
            </a:r>
            <a:r>
              <a:rPr lang="en-US" sz="2400" b="1" spc="5" dirty="0">
                <a:solidFill>
                  <a:srgbClr val="C00000"/>
                </a:solidFill>
                <a:effectLst>
                  <a:outerShdw blurRad="38100" dist="38100" dir="2700000" algn="tl">
                    <a:srgbClr val="000000">
                      <a:alpha val="43137"/>
                    </a:srgbClr>
                  </a:outerShdw>
                </a:effectLst>
              </a:rPr>
              <a:t>, </a:t>
            </a:r>
            <a:r>
              <a:rPr lang="en-US" sz="2400" b="1" spc="5" dirty="0" smtClean="0">
                <a:solidFill>
                  <a:srgbClr val="C00000"/>
                </a:solidFill>
                <a:effectLst>
                  <a:outerShdw blurRad="38100" dist="38100" dir="2700000" algn="tl">
                    <a:srgbClr val="000000">
                      <a:alpha val="43137"/>
                    </a:srgbClr>
                  </a:outerShdw>
                </a:effectLst>
              </a:rPr>
              <a:t>Ventilation </a:t>
            </a:r>
            <a:r>
              <a:rPr lang="en-US" sz="2400" b="1" spc="5" dirty="0">
                <a:solidFill>
                  <a:srgbClr val="C00000"/>
                </a:solidFill>
                <a:effectLst>
                  <a:outerShdw blurRad="38100" dist="38100" dir="2700000" algn="tl">
                    <a:srgbClr val="000000">
                      <a:alpha val="43137"/>
                    </a:srgbClr>
                  </a:outerShdw>
                </a:effectLst>
              </a:rPr>
              <a:t>and C</a:t>
            </a:r>
            <a:r>
              <a:rPr lang="en-US" sz="2400" b="1" spc="5" dirty="0" smtClean="0">
                <a:solidFill>
                  <a:srgbClr val="C00000"/>
                </a:solidFill>
                <a:effectLst>
                  <a:outerShdw blurRad="38100" dist="38100" dir="2700000" algn="tl">
                    <a:srgbClr val="000000">
                      <a:alpha val="43137"/>
                    </a:srgbClr>
                  </a:outerShdw>
                </a:effectLst>
              </a:rPr>
              <a:t>onditioning</a:t>
            </a:r>
          </a:p>
          <a:p>
            <a:pPr algn="just">
              <a:lnSpc>
                <a:spcPct val="115000"/>
              </a:lnSpc>
              <a:spcBef>
                <a:spcPts val="900"/>
              </a:spcBef>
              <a:buClr>
                <a:srgbClr val="000000"/>
              </a:buClr>
              <a:buSzPts val="800"/>
              <a:tabLst>
                <a:tab pos="927735" algn="l"/>
              </a:tabLst>
            </a:pPr>
            <a:r>
              <a:rPr lang="ru-RU" sz="2400" b="1" dirty="0" err="1" smtClean="0">
                <a:solidFill>
                  <a:srgbClr val="C00000"/>
                </a:solidFill>
                <a:effectLst>
                  <a:outerShdw blurRad="38100" dist="38100" dir="2700000" algn="tl">
                    <a:srgbClr val="000000">
                      <a:alpha val="43137"/>
                    </a:srgbClr>
                  </a:outerShdw>
                </a:effectLst>
              </a:rPr>
              <a:t>Energy-saving</a:t>
            </a:r>
            <a:r>
              <a:rPr lang="ru-RU" sz="2400" b="1" dirty="0" smtClean="0">
                <a:solidFill>
                  <a:srgbClr val="C00000"/>
                </a:solidFill>
                <a:effectLst>
                  <a:outerShdw blurRad="38100" dist="38100" dir="2700000" algn="tl">
                    <a:srgbClr val="000000">
                      <a:alpha val="43137"/>
                    </a:srgbClr>
                  </a:outerShdw>
                </a:effectLst>
              </a:rPr>
              <a:t> </a:t>
            </a:r>
            <a:r>
              <a:rPr lang="ru-RU" sz="2400" b="1" dirty="0" err="1">
                <a:solidFill>
                  <a:srgbClr val="C00000"/>
                </a:solidFill>
                <a:effectLst>
                  <a:outerShdw blurRad="38100" dist="38100" dir="2700000" algn="tl">
                    <a:srgbClr val="000000">
                      <a:alpha val="43137"/>
                    </a:srgbClr>
                  </a:outerShdw>
                </a:effectLst>
              </a:rPr>
              <a:t>Technologies</a:t>
            </a:r>
            <a:r>
              <a:rPr lang="en-US" sz="2400" b="1" dirty="0">
                <a:solidFill>
                  <a:srgbClr val="C00000"/>
                </a:solidFill>
                <a:effectLst>
                  <a:outerShdw blurRad="38100" dist="38100" dir="2700000" algn="tl">
                    <a:srgbClr val="000000">
                      <a:alpha val="43137"/>
                    </a:srgbClr>
                  </a:outerShdw>
                </a:effectLst>
              </a:rPr>
              <a:t> of</a:t>
            </a:r>
            <a:r>
              <a:rPr lang="ru-RU" sz="2400" b="1" dirty="0">
                <a:solidFill>
                  <a:srgbClr val="C00000"/>
                </a:solidFill>
                <a:effectLst>
                  <a:outerShdw blurRad="38100" dist="38100" dir="2700000" algn="tl">
                    <a:srgbClr val="000000">
                      <a:alpha val="43137"/>
                    </a:srgbClr>
                  </a:outerShdw>
                </a:effectLst>
              </a:rPr>
              <a:t> </a:t>
            </a:r>
            <a:r>
              <a:rPr lang="ru-RU" sz="2400" b="1" dirty="0" err="1">
                <a:solidFill>
                  <a:srgbClr val="C00000"/>
                </a:solidFill>
                <a:effectLst>
                  <a:outerShdw blurRad="38100" dist="38100" dir="2700000" algn="tl">
                    <a:srgbClr val="000000">
                      <a:alpha val="43137"/>
                    </a:srgbClr>
                  </a:outerShdw>
                </a:effectLst>
              </a:rPr>
              <a:t>Microclimate</a:t>
            </a:r>
            <a:r>
              <a:rPr lang="ru-RU" sz="2400" b="1" dirty="0">
                <a:solidFill>
                  <a:srgbClr val="C00000"/>
                </a:solidFill>
                <a:effectLst>
                  <a:outerShdw blurRad="38100" dist="38100" dir="2700000" algn="tl">
                    <a:srgbClr val="000000">
                      <a:alpha val="43137"/>
                    </a:srgbClr>
                  </a:outerShdw>
                </a:effectLst>
              </a:rPr>
              <a:t>. </a:t>
            </a:r>
            <a:r>
              <a:rPr lang="ru-RU" sz="2400" b="1" dirty="0" err="1">
                <a:solidFill>
                  <a:srgbClr val="C00000"/>
                </a:solidFill>
                <a:effectLst>
                  <a:outerShdw blurRad="38100" dist="38100" dir="2700000" algn="tl">
                    <a:srgbClr val="000000">
                      <a:alpha val="43137"/>
                    </a:srgbClr>
                  </a:outerShdw>
                </a:effectLst>
              </a:rPr>
              <a:t>Energy</a:t>
            </a:r>
            <a:r>
              <a:rPr lang="ru-RU" sz="2400" b="1" dirty="0">
                <a:solidFill>
                  <a:srgbClr val="C00000"/>
                </a:solidFill>
                <a:effectLst>
                  <a:outerShdw blurRad="38100" dist="38100" dir="2700000" algn="tl">
                    <a:srgbClr val="000000">
                      <a:alpha val="43137"/>
                    </a:srgbClr>
                  </a:outerShdw>
                </a:effectLst>
              </a:rPr>
              <a:t> </a:t>
            </a:r>
            <a:r>
              <a:rPr lang="ru-RU" sz="2400" b="1" dirty="0" err="1" smtClean="0">
                <a:solidFill>
                  <a:srgbClr val="C00000"/>
                </a:solidFill>
                <a:effectLst>
                  <a:outerShdw blurRad="38100" dist="38100" dir="2700000" algn="tl">
                    <a:srgbClr val="000000">
                      <a:alpha val="43137"/>
                    </a:srgbClr>
                  </a:outerShdw>
                </a:effectLst>
              </a:rPr>
              <a:t>Audit</a:t>
            </a:r>
            <a:r>
              <a:rPr lang="ru-RU" sz="2000" b="1" dirty="0" smtClean="0">
                <a:solidFill>
                  <a:srgbClr val="C00000"/>
                </a:solidFill>
              </a:rPr>
              <a:t>.</a:t>
            </a:r>
            <a:endParaRPr lang="en-US" sz="2000" b="1" dirty="0">
              <a:solidFill>
                <a:srgbClr val="C00000"/>
              </a:solidFill>
            </a:endParaRPr>
          </a:p>
          <a:p>
            <a:pPr marL="342900" lvl="0" indent="-342900" algn="just">
              <a:lnSpc>
                <a:spcPct val="115000"/>
              </a:lnSpc>
              <a:spcBef>
                <a:spcPts val="900"/>
              </a:spcBef>
              <a:spcAft>
                <a:spcPts val="0"/>
              </a:spcAft>
              <a:buClr>
                <a:srgbClr val="000000"/>
              </a:buClr>
              <a:buSzPts val="800"/>
              <a:buFont typeface="Arial"/>
              <a:buChar char="—"/>
              <a:tabLst>
                <a:tab pos="927735" algn="l"/>
              </a:tabLst>
            </a:pPr>
            <a:endParaRPr lang="en-US" sz="2000" b="1" spc="5" dirty="0" smtClean="0">
              <a:solidFill>
                <a:srgbClr val="C00000"/>
              </a:solidFill>
            </a:endParaRPr>
          </a:p>
          <a:p>
            <a:pPr marL="342900" lvl="0" indent="-342900" algn="just">
              <a:lnSpc>
                <a:spcPct val="115000"/>
              </a:lnSpc>
              <a:spcBef>
                <a:spcPts val="900"/>
              </a:spcBef>
              <a:spcAft>
                <a:spcPts val="0"/>
              </a:spcAft>
              <a:buClr>
                <a:srgbClr val="000000"/>
              </a:buClr>
              <a:buSzPts val="800"/>
              <a:buFont typeface="Arial"/>
              <a:buChar char="—"/>
              <a:tabLst>
                <a:tab pos="927735" algn="l"/>
              </a:tabLst>
            </a:pPr>
            <a:endParaRPr lang="en-US" sz="2000" b="1" spc="5" dirty="0" smtClean="0">
              <a:solidFill>
                <a:srgbClr val="C00000"/>
              </a:solidFill>
            </a:endParaRPr>
          </a:p>
          <a:p>
            <a:pPr marL="342900" lvl="0" indent="-342900" algn="just">
              <a:lnSpc>
                <a:spcPct val="115000"/>
              </a:lnSpc>
              <a:spcBef>
                <a:spcPts val="900"/>
              </a:spcBef>
              <a:spcAft>
                <a:spcPts val="0"/>
              </a:spcAft>
              <a:buClr>
                <a:srgbClr val="000000"/>
              </a:buClr>
              <a:buSzPts val="800"/>
              <a:buFont typeface="Arial"/>
              <a:buChar char="—"/>
              <a:tabLst>
                <a:tab pos="927735" algn="l"/>
              </a:tabLst>
            </a:pPr>
            <a:endParaRPr lang="ru-RU" sz="2000" b="1" spc="5" dirty="0">
              <a:solidFill>
                <a:srgbClr val="C00000"/>
              </a:solidFill>
            </a:endParaRPr>
          </a:p>
          <a:p>
            <a:endParaRPr lang="ru-RU" sz="2000" dirty="0"/>
          </a:p>
        </p:txBody>
      </p:sp>
    </p:spTree>
    <p:extLst>
      <p:ext uri="{BB962C8B-B14F-4D97-AF65-F5344CB8AC3E}">
        <p14:creationId xmlns:p14="http://schemas.microsoft.com/office/powerpoint/2010/main" val="2692942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97946"/>
            <a:ext cx="9144000" cy="566005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descr="C:\Users\user\Desktop\Междунар деят-ть\люксембург 2013\Стенд Люксембург\Рис. к макету Люксембург\32.jpg"/>
          <p:cNvPicPr/>
          <p:nvPr/>
        </p:nvPicPr>
        <p:blipFill rotWithShape="1">
          <a:blip r:embed="rId2" cstate="print">
            <a:extLst>
              <a:ext uri="{28A0092B-C50C-407E-A947-70E740481C1C}">
                <a14:useLocalDpi xmlns:a14="http://schemas.microsoft.com/office/drawing/2010/main" val="0"/>
              </a:ext>
            </a:extLst>
          </a:blip>
          <a:srcRect t="24786" b="3221"/>
          <a:stretch/>
        </p:blipFill>
        <p:spPr bwMode="auto">
          <a:xfrm>
            <a:off x="2123728" y="2924944"/>
            <a:ext cx="7054153" cy="4060670"/>
          </a:xfrm>
          <a:prstGeom prst="rect">
            <a:avLst/>
          </a:prstGeom>
          <a:ln>
            <a:noFill/>
          </a:ln>
          <a:effectLst>
            <a:softEdge rad="112500"/>
          </a:effectLst>
        </p:spPr>
      </p:pic>
      <p:sp>
        <p:nvSpPr>
          <p:cNvPr id="4" name="TextBox 3"/>
          <p:cNvSpPr txBox="1"/>
          <p:nvPr/>
        </p:nvSpPr>
        <p:spPr>
          <a:xfrm>
            <a:off x="328104" y="2636911"/>
            <a:ext cx="4891968" cy="2272417"/>
          </a:xfrm>
          <a:prstGeom prst="rect">
            <a:avLst/>
          </a:prstGeom>
          <a:noFill/>
        </p:spPr>
        <p:txBody>
          <a:bodyPr wrap="square" rtlCol="0">
            <a:spAutoFit/>
          </a:bodyPr>
          <a:lstStyle/>
          <a:p>
            <a:pPr marL="12700" marR="12700" indent="215900" algn="just">
              <a:lnSpc>
                <a:spcPct val="115000"/>
              </a:lnSpc>
              <a:spcAft>
                <a:spcPts val="2640"/>
              </a:spcAft>
            </a:pPr>
            <a:r>
              <a:rPr lang="en-US" sz="2000" b="1" spc="5" dirty="0" smtClean="0">
                <a:solidFill>
                  <a:srgbClr val="002060"/>
                </a:solidFill>
              </a:rPr>
              <a:t>sphere </a:t>
            </a:r>
            <a:r>
              <a:rPr lang="en-US" sz="2000" b="1" spc="5" dirty="0">
                <a:solidFill>
                  <a:srgbClr val="002060"/>
                </a:solidFill>
              </a:rPr>
              <a:t>of engineering, construction, </a:t>
            </a:r>
            <a:r>
              <a:rPr lang="en-US" sz="2000" b="1" spc="5" dirty="0" smtClean="0">
                <a:solidFill>
                  <a:srgbClr val="002060"/>
                </a:solidFill>
              </a:rPr>
              <a:t>   and </a:t>
            </a:r>
            <a:r>
              <a:rPr lang="en-US" sz="2000" b="1" spc="5" dirty="0">
                <a:solidFill>
                  <a:srgbClr val="002060"/>
                </a:solidFill>
              </a:rPr>
              <a:t>reconstruction of heat and gas supply, ventilation and conditioning systems in municipal and industrial buildings.</a:t>
            </a:r>
            <a:endParaRPr lang="ru-RU" sz="2000" b="1" spc="5" dirty="0">
              <a:solidFill>
                <a:srgbClr val="002060"/>
              </a:solidFill>
              <a:ea typeface="Trebuchet MS"/>
              <a:cs typeface="Trebuchet MS"/>
            </a:endParaRPr>
          </a:p>
          <a:p>
            <a:pPr indent="-317500" algn="just">
              <a:lnSpc>
                <a:spcPct val="115000"/>
              </a:lnSpc>
              <a:spcBef>
                <a:spcPts val="600"/>
              </a:spcBef>
              <a:spcAft>
                <a:spcPts val="0"/>
              </a:spcAft>
              <a:tabLst>
                <a:tab pos="1016635" algn="l"/>
              </a:tabLst>
            </a:pPr>
            <a:r>
              <a:rPr lang="en-US" sz="2000" b="1" spc="5" dirty="0"/>
              <a:t> </a:t>
            </a:r>
            <a:endParaRPr lang="ru-RU" sz="2000" b="1" spc="5" dirty="0">
              <a:ea typeface="Trebuchet MS"/>
              <a:cs typeface="Trebuchet MS"/>
            </a:endParaRPr>
          </a:p>
        </p:txBody>
      </p:sp>
      <p:sp>
        <p:nvSpPr>
          <p:cNvPr id="5" name="TextBox 4"/>
          <p:cNvSpPr txBox="1"/>
          <p:nvPr/>
        </p:nvSpPr>
        <p:spPr>
          <a:xfrm>
            <a:off x="328104" y="1548126"/>
            <a:ext cx="8640960" cy="1154162"/>
          </a:xfrm>
          <a:prstGeom prst="rect">
            <a:avLst/>
          </a:prstGeom>
          <a:noFill/>
        </p:spPr>
        <p:txBody>
          <a:bodyPr wrap="square" rtlCol="0">
            <a:spAutoFit/>
          </a:bodyPr>
          <a:lstStyle/>
          <a:p>
            <a:pPr marL="12700" marR="12700" indent="215900" algn="just">
              <a:lnSpc>
                <a:spcPct val="115000"/>
              </a:lnSpc>
              <a:spcAft>
                <a:spcPts val="2640"/>
              </a:spcAft>
            </a:pPr>
            <a:r>
              <a:rPr lang="en-US" sz="2000" b="1" spc="5" dirty="0">
                <a:solidFill>
                  <a:srgbClr val="002060"/>
                </a:solidFill>
              </a:rPr>
              <a:t>The </a:t>
            </a:r>
            <a:r>
              <a:rPr lang="en-US" sz="2000" b="1" spc="5" dirty="0" smtClean="0">
                <a:solidFill>
                  <a:srgbClr val="002060"/>
                </a:solidFill>
              </a:rPr>
              <a:t>Programs provide </a:t>
            </a:r>
            <a:r>
              <a:rPr lang="en-US" sz="2000" b="1" spc="5" dirty="0">
                <a:solidFill>
                  <a:srgbClr val="002060"/>
                </a:solidFill>
              </a:rPr>
              <a:t>in-depth knowledge of energy-saving technologies for creating micro-climate in buildings.   Our graduates work in research and development, implement innovative processes and technologies in the </a:t>
            </a:r>
            <a:endParaRPr lang="ru-RU" sz="2000" b="1" spc="5" dirty="0">
              <a:solidFill>
                <a:srgbClr val="002060"/>
              </a:solidFill>
              <a:ea typeface="Trebuchet MS"/>
              <a:cs typeface="Trebuchet MS"/>
            </a:endParaRPr>
          </a:p>
        </p:txBody>
      </p:sp>
      <p:cxnSp>
        <p:nvCxnSpPr>
          <p:cNvPr id="6" name="Прямая соединительная линия 5"/>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spTree>
    <p:extLst>
      <p:ext uri="{BB962C8B-B14F-4D97-AF65-F5344CB8AC3E}">
        <p14:creationId xmlns:p14="http://schemas.microsoft.com/office/powerpoint/2010/main" val="3107429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4584" y="1197946"/>
            <a:ext cx="9144000" cy="566005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 name="Прямая соединительная линия 1"/>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sp>
        <p:nvSpPr>
          <p:cNvPr id="7" name="TextBox 6"/>
          <p:cNvSpPr txBox="1"/>
          <p:nvPr/>
        </p:nvSpPr>
        <p:spPr>
          <a:xfrm>
            <a:off x="107504" y="1167954"/>
            <a:ext cx="6264696" cy="848181"/>
          </a:xfrm>
          <a:prstGeom prst="rect">
            <a:avLst/>
          </a:prstGeom>
          <a:noFill/>
        </p:spPr>
        <p:txBody>
          <a:bodyPr wrap="square" rtlCol="0">
            <a:spAutoFit/>
          </a:bodyPr>
          <a:lstStyle/>
          <a:p>
            <a:pPr lvl="0" algn="ctr">
              <a:lnSpc>
                <a:spcPct val="115000"/>
              </a:lnSpc>
              <a:spcBef>
                <a:spcPts val="900"/>
              </a:spcBef>
              <a:spcAft>
                <a:spcPts val="0"/>
              </a:spcAft>
              <a:buClr>
                <a:srgbClr val="000000"/>
              </a:buClr>
              <a:buSzPts val="800"/>
              <a:tabLst>
                <a:tab pos="925195" algn="l"/>
              </a:tabLst>
            </a:pPr>
            <a:r>
              <a:rPr lang="en-US" sz="2200" b="1" dirty="0" smtClean="0">
                <a:solidFill>
                  <a:srgbClr val="C00000"/>
                </a:solidFill>
                <a:effectLst>
                  <a:outerShdw blurRad="38100" dist="38100" dir="2700000" algn="tl">
                    <a:srgbClr val="000000">
                      <a:alpha val="43137"/>
                    </a:srgbClr>
                  </a:outerShdw>
                </a:effectLst>
              </a:rPr>
              <a:t>Safety and Reliability of Civil Engineering Critical Infrastructures       and Territories</a:t>
            </a:r>
            <a:endParaRPr lang="ru-RU" sz="2200" b="1" dirty="0">
              <a:effectLst>
                <a:outerShdw blurRad="38100" dist="38100" dir="2700000" algn="tl">
                  <a:srgbClr val="000000">
                    <a:alpha val="43137"/>
                  </a:srgbClr>
                </a:outerShdw>
              </a:effectLst>
            </a:endParaRPr>
          </a:p>
        </p:txBody>
      </p:sp>
      <p:sp>
        <p:nvSpPr>
          <p:cNvPr id="11" name="TextBox 10"/>
          <p:cNvSpPr txBox="1"/>
          <p:nvPr/>
        </p:nvSpPr>
        <p:spPr>
          <a:xfrm>
            <a:off x="22105" y="1916832"/>
            <a:ext cx="6350096" cy="3162148"/>
          </a:xfrm>
          <a:prstGeom prst="rect">
            <a:avLst/>
          </a:prstGeom>
          <a:noFill/>
        </p:spPr>
        <p:txBody>
          <a:bodyPr wrap="square" rtlCol="0">
            <a:spAutoFit/>
          </a:bodyPr>
          <a:lstStyle/>
          <a:p>
            <a:pPr algn="just"/>
            <a:r>
              <a:rPr lang="en-US" b="1" dirty="0">
                <a:solidFill>
                  <a:srgbClr val="002060"/>
                </a:solidFill>
              </a:rPr>
              <a:t>Program purpose: Training of high-skilled specialists able to perform a broad scope of professional activities (innovation, survey, design, production-technological, scientific-research, pedagogical, expert, supervision, inspection-auditing and normative-methodical) in the fields of complex safety assurance and stable development of civil engineering critical infrastructures and territories, urban metropolitan complexes at stages of engineering surveys, design, construction, reconstruction and operation of civil engineering objects, using modern design, engineering and intellectual systems.</a:t>
            </a:r>
            <a:endParaRPr lang="ru-RU" b="1" dirty="0">
              <a:solidFill>
                <a:srgbClr val="002060"/>
              </a:solidFill>
            </a:endParaRPr>
          </a:p>
          <a:p>
            <a:pPr marL="12700" marR="12700" indent="215900" algn="just">
              <a:lnSpc>
                <a:spcPct val="115000"/>
              </a:lnSpc>
              <a:spcAft>
                <a:spcPts val="1270"/>
              </a:spcAft>
            </a:pPr>
            <a:endParaRPr lang="ru-RU" dirty="0"/>
          </a:p>
        </p:txBody>
      </p:sp>
      <p:pic>
        <p:nvPicPr>
          <p:cNvPr id="13" name="Рисунок 12"/>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9017" t="53202" r="10426" b="8677"/>
          <a:stretch/>
        </p:blipFill>
        <p:spPr bwMode="auto">
          <a:xfrm>
            <a:off x="6425943" y="4725144"/>
            <a:ext cx="2647948" cy="2065015"/>
          </a:xfrm>
          <a:prstGeom prst="rect">
            <a:avLst/>
          </a:prstGeom>
          <a:noFill/>
          <a:ln>
            <a:noFill/>
          </a:ln>
          <a:extLst>
            <a:ext uri="{53640926-AAD7-44D8-BBD7-CCE9431645EC}">
              <a14:shadowObscured xmlns:a14="http://schemas.microsoft.com/office/drawing/2010/main"/>
            </a:ext>
          </a:extLst>
        </p:spPr>
      </p:pic>
      <p:pic>
        <p:nvPicPr>
          <p:cNvPr id="14" name="Рисунок 13"/>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8062" r="17867" b="48076"/>
          <a:stretch/>
        </p:blipFill>
        <p:spPr bwMode="auto">
          <a:xfrm>
            <a:off x="107504" y="4725144"/>
            <a:ext cx="6192688" cy="2065015"/>
          </a:xfrm>
          <a:prstGeom prst="rect">
            <a:avLst/>
          </a:prstGeom>
          <a:ln>
            <a:noFill/>
          </a:ln>
          <a:effectLst>
            <a:softEdge rad="112500"/>
          </a:effectLst>
          <a:extLst>
            <a:ext uri="{53640926-AAD7-44D8-BBD7-CCE9431645EC}">
              <a14:shadowObscured xmlns:a14="http://schemas.microsoft.com/office/drawing/2010/main"/>
            </a:ext>
          </a:extLst>
        </p:spPr>
      </p:pic>
      <p:pic>
        <p:nvPicPr>
          <p:cNvPr id="15" name="Рисунок 14"/>
          <p:cNvPicPr/>
          <p:nvPr/>
        </p:nvPicPr>
        <p:blipFill rotWithShape="1">
          <a:blip r:embed="rId5" cstate="print"/>
          <a:srcRect t="28339" r="24667"/>
          <a:stretch/>
        </p:blipFill>
        <p:spPr bwMode="auto">
          <a:xfrm>
            <a:off x="6372202" y="1192880"/>
            <a:ext cx="2647948" cy="3532264"/>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19706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728" y="1167954"/>
            <a:ext cx="9144000" cy="5682037"/>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637448" y="2708920"/>
            <a:ext cx="7822984" cy="3416320"/>
          </a:xfrm>
          <a:prstGeom prst="rect">
            <a:avLst/>
          </a:prstGeom>
          <a:noFill/>
        </p:spPr>
        <p:txBody>
          <a:bodyPr wrap="square" rtlCol="0">
            <a:spAutoFit/>
          </a:bodyPr>
          <a:lstStyle/>
          <a:p>
            <a:r>
              <a:rPr lang="en-US" b="1" dirty="0">
                <a:solidFill>
                  <a:srgbClr val="002060"/>
                </a:solidFill>
              </a:rPr>
              <a:t>The main specifics of the program is its systemic approach, based on the latest leading edge scientific and practical achievements  in the field of  construction safety, stability against loads and fractures, reduction vulnerability of modern housing and multi-functional high-rise complexes, objects of high social significance and mass accumulation of people (stadiums, hotels, railway stations, airports), strategically important infrastructures of power engineering systems (electrical transmission lines, pipelines), modern systems of safety control of certain objects</a:t>
            </a:r>
            <a:r>
              <a:rPr lang="en-US" b="1" dirty="0" smtClean="0">
                <a:solidFill>
                  <a:srgbClr val="002060"/>
                </a:solidFill>
              </a:rPr>
              <a:t>.</a:t>
            </a:r>
          </a:p>
          <a:p>
            <a:r>
              <a:rPr lang="en-US" b="1" dirty="0">
                <a:solidFill>
                  <a:srgbClr val="002060"/>
                </a:solidFill>
              </a:rPr>
              <a:t>The program is flexible allowing entering alterations and addenda into subjects by taking into account their actual character and demands of various industries. </a:t>
            </a:r>
            <a:endParaRPr lang="ru-RU" b="1" dirty="0">
              <a:solidFill>
                <a:srgbClr val="002060"/>
              </a:solidFill>
            </a:endParaRPr>
          </a:p>
          <a:p>
            <a:endParaRPr lang="ru-RU" b="1" dirty="0">
              <a:solidFill>
                <a:srgbClr val="002060"/>
              </a:solidFill>
            </a:endParaRPr>
          </a:p>
          <a:p>
            <a:endParaRPr lang="ru-RU" b="1" dirty="0">
              <a:solidFill>
                <a:srgbClr val="002060"/>
              </a:solidFill>
            </a:endParaRPr>
          </a:p>
        </p:txBody>
      </p:sp>
      <p:cxnSp>
        <p:nvCxnSpPr>
          <p:cNvPr id="4" name="Прямая соединительная линия 3"/>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sp>
        <p:nvSpPr>
          <p:cNvPr id="7" name="TextBox 6"/>
          <p:cNvSpPr txBox="1"/>
          <p:nvPr/>
        </p:nvSpPr>
        <p:spPr>
          <a:xfrm>
            <a:off x="827584" y="1585692"/>
            <a:ext cx="6264696" cy="941796"/>
          </a:xfrm>
          <a:prstGeom prst="rect">
            <a:avLst/>
          </a:prstGeom>
          <a:noFill/>
        </p:spPr>
        <p:txBody>
          <a:bodyPr wrap="square" rtlCol="0">
            <a:spAutoFit/>
          </a:bodyPr>
          <a:lstStyle/>
          <a:p>
            <a:pPr lvl="0" algn="just">
              <a:lnSpc>
                <a:spcPct val="115000"/>
              </a:lnSpc>
              <a:spcBef>
                <a:spcPts val="900"/>
              </a:spcBef>
              <a:spcAft>
                <a:spcPts val="0"/>
              </a:spcAft>
              <a:buClr>
                <a:srgbClr val="000000"/>
              </a:buClr>
              <a:buSzPts val="800"/>
              <a:tabLst>
                <a:tab pos="925195" algn="l"/>
              </a:tabLst>
            </a:pPr>
            <a:r>
              <a:rPr lang="en-US" sz="2400" b="1" dirty="0" smtClean="0">
                <a:solidFill>
                  <a:srgbClr val="C00000"/>
                </a:solidFill>
                <a:effectLst>
                  <a:outerShdw blurRad="38100" dist="38100" dir="2700000" algn="tl">
                    <a:srgbClr val="000000">
                      <a:alpha val="43137"/>
                    </a:srgbClr>
                  </a:outerShdw>
                </a:effectLst>
              </a:rPr>
              <a:t>Safety and Reliability of Civil Engineering Critical Infrastructures       and Territories</a:t>
            </a:r>
            <a:endParaRPr lang="ru-RU"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483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8104" y="729474"/>
            <a:ext cx="9144000" cy="6128526"/>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E:\фотографии\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05" y="1987182"/>
            <a:ext cx="5566403" cy="4810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560" y="729474"/>
            <a:ext cx="6087639" cy="1077218"/>
          </a:xfrm>
          <a:prstGeom prst="rect">
            <a:avLst/>
          </a:prstGeom>
          <a:noFill/>
        </p:spPr>
        <p:txBody>
          <a:bodyPr wrap="square" rtlCol="0">
            <a:spAutoFit/>
          </a:bodyPr>
          <a:lstStyle/>
          <a:p>
            <a:pPr algn="ctr"/>
            <a:r>
              <a:rPr lang="en-US" sz="2800" b="1" dirty="0" smtClean="0">
                <a:solidFill>
                  <a:srgbClr val="C00000"/>
                </a:solidFill>
              </a:rPr>
              <a:t>Ural Federal University</a:t>
            </a:r>
          </a:p>
          <a:p>
            <a:pPr algn="ctr"/>
            <a:r>
              <a:rPr lang="en-US" b="1" dirty="0" smtClean="0">
                <a:solidFill>
                  <a:srgbClr val="C00000"/>
                </a:solidFill>
              </a:rPr>
              <a:t>named after   the first  President of Russia </a:t>
            </a:r>
          </a:p>
          <a:p>
            <a:pPr algn="ctr"/>
            <a:r>
              <a:rPr lang="en-US" b="1" dirty="0" smtClean="0">
                <a:solidFill>
                  <a:srgbClr val="C00000"/>
                </a:solidFill>
              </a:rPr>
              <a:t>B. N. Yeltsin</a:t>
            </a:r>
            <a:endParaRPr lang="ru-RU" b="1" dirty="0">
              <a:solidFill>
                <a:srgbClr val="C00000"/>
              </a:solidFill>
            </a:endParaRPr>
          </a:p>
        </p:txBody>
      </p:sp>
      <p:sp>
        <p:nvSpPr>
          <p:cNvPr id="12" name="TextBox 11"/>
          <p:cNvSpPr txBox="1"/>
          <p:nvPr/>
        </p:nvSpPr>
        <p:spPr>
          <a:xfrm>
            <a:off x="5681408" y="1860835"/>
            <a:ext cx="3281904" cy="4650504"/>
          </a:xfrm>
          <a:prstGeom prst="rect">
            <a:avLst/>
          </a:prstGeom>
          <a:noFill/>
        </p:spPr>
        <p:txBody>
          <a:bodyPr wrap="square" rtlCol="0">
            <a:spAutoFit/>
          </a:bodyPr>
          <a:lstStyle/>
          <a:p>
            <a:pPr marL="285750" indent="-285750" algn="ctr">
              <a:buFont typeface="Arial" pitchFamily="34" charset="0"/>
              <a:buChar char="•"/>
            </a:pPr>
            <a:endParaRPr lang="ru-RU" b="1" dirty="0" smtClean="0">
              <a:solidFill>
                <a:srgbClr val="C00000"/>
              </a:solidFill>
            </a:endParaRPr>
          </a:p>
          <a:p>
            <a:pPr marL="285750" indent="-285750">
              <a:lnSpc>
                <a:spcPct val="150000"/>
              </a:lnSpc>
              <a:buFont typeface="Wingdings" pitchFamily="2" charset="2"/>
              <a:buChar char="Ø"/>
            </a:pPr>
            <a:r>
              <a:rPr lang="en-US" b="1" dirty="0" smtClean="0">
                <a:solidFill>
                  <a:srgbClr val="002060"/>
                </a:solidFill>
              </a:rPr>
              <a:t>1</a:t>
            </a:r>
            <a:r>
              <a:rPr lang="ru-RU" b="1" dirty="0" smtClean="0">
                <a:solidFill>
                  <a:srgbClr val="002060"/>
                </a:solidFill>
              </a:rPr>
              <a:t>8</a:t>
            </a:r>
            <a:r>
              <a:rPr lang="en-US" b="1" dirty="0" smtClean="0">
                <a:solidFill>
                  <a:srgbClr val="002060"/>
                </a:solidFill>
              </a:rPr>
              <a:t> Institutes</a:t>
            </a:r>
            <a:endParaRPr lang="ru-RU" b="1" dirty="0" smtClean="0">
              <a:solidFill>
                <a:srgbClr val="002060"/>
              </a:solidFill>
            </a:endParaRPr>
          </a:p>
          <a:p>
            <a:pPr marL="285750" indent="-285750">
              <a:lnSpc>
                <a:spcPct val="150000"/>
              </a:lnSpc>
              <a:buFont typeface="Wingdings" pitchFamily="2" charset="2"/>
              <a:buChar char="Ø"/>
            </a:pPr>
            <a:r>
              <a:rPr lang="ru-RU" b="1" dirty="0" smtClean="0">
                <a:solidFill>
                  <a:srgbClr val="002060"/>
                </a:solidFill>
              </a:rPr>
              <a:t>256 </a:t>
            </a:r>
            <a:r>
              <a:rPr lang="en-US" b="1" dirty="0" smtClean="0">
                <a:solidFill>
                  <a:srgbClr val="002060"/>
                </a:solidFill>
              </a:rPr>
              <a:t>Departments</a:t>
            </a:r>
            <a:endParaRPr lang="ru-RU" b="1" dirty="0" smtClean="0">
              <a:solidFill>
                <a:srgbClr val="002060"/>
              </a:solidFill>
            </a:endParaRPr>
          </a:p>
          <a:p>
            <a:pPr marL="285750" indent="-285750" algn="just">
              <a:lnSpc>
                <a:spcPct val="90000"/>
              </a:lnSpc>
              <a:spcBef>
                <a:spcPts val="0"/>
              </a:spcBef>
              <a:spcAft>
                <a:spcPts val="300"/>
              </a:spcAft>
              <a:buFont typeface="Wingdings" pitchFamily="2" charset="2"/>
              <a:buChar char="Ø"/>
              <a:defRPr/>
            </a:pPr>
            <a:r>
              <a:rPr lang="en-US" b="1" dirty="0">
                <a:solidFill>
                  <a:srgbClr val="002060"/>
                </a:solidFill>
              </a:rPr>
              <a:t>30 000+ students from </a:t>
            </a:r>
            <a:r>
              <a:rPr lang="ru-RU" b="1" dirty="0">
                <a:solidFill>
                  <a:srgbClr val="002060"/>
                </a:solidFill>
              </a:rPr>
              <a:t>80</a:t>
            </a:r>
            <a:r>
              <a:rPr lang="en-US" b="1" dirty="0">
                <a:solidFill>
                  <a:srgbClr val="002060"/>
                </a:solidFill>
              </a:rPr>
              <a:t> countries of the world </a:t>
            </a:r>
          </a:p>
          <a:p>
            <a:pPr marL="285750" indent="-285750" algn="just">
              <a:lnSpc>
                <a:spcPct val="90000"/>
              </a:lnSpc>
              <a:spcBef>
                <a:spcPts val="0"/>
              </a:spcBef>
              <a:spcAft>
                <a:spcPts val="300"/>
              </a:spcAft>
              <a:buFont typeface="Wingdings" pitchFamily="2" charset="2"/>
              <a:buChar char="Ø"/>
              <a:defRPr/>
            </a:pPr>
            <a:r>
              <a:rPr lang="en-US" b="1" dirty="0">
                <a:solidFill>
                  <a:srgbClr val="002060"/>
                </a:solidFill>
              </a:rPr>
              <a:t>2 000+ faculty members </a:t>
            </a:r>
          </a:p>
          <a:p>
            <a:pPr marL="285750" indent="-285750" algn="just">
              <a:lnSpc>
                <a:spcPct val="90000"/>
              </a:lnSpc>
              <a:spcBef>
                <a:spcPts val="0"/>
              </a:spcBef>
              <a:spcAft>
                <a:spcPts val="300"/>
              </a:spcAft>
              <a:buFont typeface="Wingdings" pitchFamily="2" charset="2"/>
              <a:buChar char="Ø"/>
              <a:defRPr/>
            </a:pPr>
            <a:r>
              <a:rPr lang="en-US" b="1" dirty="0">
                <a:solidFill>
                  <a:srgbClr val="002060"/>
                </a:solidFill>
              </a:rPr>
              <a:t>350+ Bachelor, Master and PhD programs </a:t>
            </a:r>
          </a:p>
          <a:p>
            <a:pPr marL="285750" indent="-285750" algn="just">
              <a:lnSpc>
                <a:spcPct val="90000"/>
              </a:lnSpc>
              <a:spcBef>
                <a:spcPts val="0"/>
              </a:spcBef>
              <a:spcAft>
                <a:spcPts val="300"/>
              </a:spcAft>
              <a:buFont typeface="Wingdings" pitchFamily="2" charset="2"/>
              <a:buChar char="Ø"/>
              <a:defRPr/>
            </a:pPr>
            <a:r>
              <a:rPr lang="en-US" b="1" dirty="0">
                <a:solidFill>
                  <a:srgbClr val="002060"/>
                </a:solidFill>
                <a:ea typeface="Verdana" pitchFamily="34" charset="0"/>
                <a:cs typeface="Verdana" pitchFamily="34" charset="0"/>
              </a:rPr>
              <a:t>According to </a:t>
            </a:r>
            <a:r>
              <a:rPr lang="en-US" b="1" i="1" dirty="0">
                <a:solidFill>
                  <a:srgbClr val="002060"/>
                </a:solidFill>
                <a:ea typeface="Verdana" pitchFamily="34" charset="0"/>
                <a:cs typeface="Verdana" pitchFamily="34" charset="0"/>
              </a:rPr>
              <a:t>Scopus</a:t>
            </a:r>
            <a:r>
              <a:rPr lang="en-US" b="1" dirty="0">
                <a:solidFill>
                  <a:srgbClr val="002060"/>
                </a:solidFill>
                <a:ea typeface="Verdana" pitchFamily="34" charset="0"/>
                <a:cs typeface="Verdana" pitchFamily="34" charset="0"/>
              </a:rPr>
              <a:t> indicators, </a:t>
            </a:r>
            <a:r>
              <a:rPr lang="en-US" b="1" dirty="0" err="1">
                <a:solidFill>
                  <a:srgbClr val="002060"/>
                </a:solidFill>
                <a:ea typeface="Verdana" pitchFamily="34" charset="0"/>
                <a:cs typeface="Verdana" pitchFamily="34" charset="0"/>
              </a:rPr>
              <a:t>UrFU</a:t>
            </a:r>
            <a:r>
              <a:rPr lang="en-US" b="1" dirty="0">
                <a:solidFill>
                  <a:srgbClr val="002060"/>
                </a:solidFill>
                <a:ea typeface="Verdana" pitchFamily="34" charset="0"/>
                <a:cs typeface="Verdana" pitchFamily="34" charset="0"/>
              </a:rPr>
              <a:t> is among world leaders in </a:t>
            </a:r>
            <a:r>
              <a:rPr lang="ru-RU" b="1" dirty="0">
                <a:solidFill>
                  <a:srgbClr val="002060"/>
                </a:solidFill>
                <a:ea typeface="Verdana" pitchFamily="34" charset="0"/>
                <a:cs typeface="Verdana" pitchFamily="34" charset="0"/>
              </a:rPr>
              <a:t>29 </a:t>
            </a:r>
            <a:r>
              <a:rPr lang="en-US" b="1" dirty="0">
                <a:solidFill>
                  <a:srgbClr val="002060"/>
                </a:solidFill>
                <a:ea typeface="Verdana" pitchFamily="34" charset="0"/>
                <a:cs typeface="Verdana" pitchFamily="34" charset="0"/>
              </a:rPr>
              <a:t>research competencies, mainly connected with mathematics, physics and chemistry</a:t>
            </a:r>
            <a:endParaRPr lang="ru-RU" b="1" dirty="0">
              <a:solidFill>
                <a:srgbClr val="002060"/>
              </a:solidFill>
              <a:ea typeface="Verdana" pitchFamily="34" charset="0"/>
              <a:cs typeface="Verdana" pitchFamily="34" charset="0"/>
            </a:endParaRPr>
          </a:p>
          <a:p>
            <a:pPr marL="285750" indent="-285750">
              <a:buFont typeface="Wingdings" pitchFamily="2" charset="2"/>
              <a:buChar char="Ø"/>
            </a:pPr>
            <a:endParaRPr lang="ru-RU" b="1" dirty="0" smtClean="0">
              <a:solidFill>
                <a:srgbClr val="002060"/>
              </a:solidFill>
            </a:endParaRPr>
          </a:p>
          <a:p>
            <a:pPr marL="285750" indent="-285750">
              <a:buFont typeface="Wingdings" pitchFamily="2" charset="2"/>
              <a:buChar char="Ø"/>
            </a:pPr>
            <a:endParaRPr lang="ru-RU" b="1" dirty="0">
              <a:solidFill>
                <a:srgbClr val="C00000"/>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6206"/>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a:spLocks noChangeArrowheads="1"/>
          </p:cNvSpPr>
          <p:nvPr/>
        </p:nvSpPr>
        <p:spPr bwMode="auto">
          <a:xfrm>
            <a:off x="7280274" y="126206"/>
            <a:ext cx="1396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dirty="0">
                <a:solidFill>
                  <a:srgbClr val="C00000"/>
                </a:solidFill>
              </a:rPr>
              <a:t>www.urfu.ru</a:t>
            </a:r>
            <a:endParaRPr lang="en-US" b="1" dirty="0">
              <a:solidFill>
                <a:srgbClr val="C00000"/>
              </a:solidFill>
            </a:endParaRPr>
          </a:p>
        </p:txBody>
      </p:sp>
      <p:sp>
        <p:nvSpPr>
          <p:cNvPr id="16" name="Заголовок 1"/>
          <p:cNvSpPr txBox="1">
            <a:spLocks/>
          </p:cNvSpPr>
          <p:nvPr/>
        </p:nvSpPr>
        <p:spPr>
          <a:xfrm>
            <a:off x="41789" y="4581128"/>
            <a:ext cx="91440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7200" dirty="0">
              <a:solidFill>
                <a:srgbClr val="FF0000"/>
              </a:solidFill>
              <a:effectLst>
                <a:outerShdw blurRad="38100" dist="38100" dir="2700000" algn="tl">
                  <a:srgbClr val="000000">
                    <a:alpha val="43137"/>
                  </a:srgbClr>
                </a:outerShdw>
              </a:effectLst>
              <a:latin typeface="PF Bulletin Sans Pro Medium" panose="02000000000000000000" pitchFamily="2" charset="0"/>
            </a:endParaRPr>
          </a:p>
        </p:txBody>
      </p:sp>
    </p:spTree>
    <p:extLst>
      <p:ext uri="{BB962C8B-B14F-4D97-AF65-F5344CB8AC3E}">
        <p14:creationId xmlns:p14="http://schemas.microsoft.com/office/powerpoint/2010/main" val="19665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84" y="1197946"/>
            <a:ext cx="9144000" cy="566005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 name="Прямая соединительная линия 2"/>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31640" y="294322"/>
            <a:ext cx="4824536" cy="1138773"/>
          </a:xfrm>
          <a:prstGeom prst="rect">
            <a:avLst/>
          </a:prstGeom>
          <a:noFill/>
        </p:spPr>
        <p:txBody>
          <a:bodyPr wrap="square" rtlCol="0">
            <a:spAutoFit/>
          </a:bodyPr>
          <a:lstStyle/>
          <a:p>
            <a:r>
              <a:rPr lang="en-US" sz="3200" b="1" dirty="0" smtClean="0">
                <a:solidFill>
                  <a:srgbClr val="C00000"/>
                </a:solidFill>
              </a:rPr>
              <a:t>Master’s Degree Programs         </a:t>
            </a:r>
            <a:r>
              <a:rPr lang="en-US" sz="2000" b="1" spc="5" dirty="0" smtClean="0">
                <a:solidFill>
                  <a:srgbClr val="C00000"/>
                </a:solidFill>
              </a:rPr>
              <a:t>Full-time Duration </a:t>
            </a:r>
            <a:r>
              <a:rPr lang="en-US" sz="2000" b="1" spc="5" dirty="0">
                <a:solidFill>
                  <a:srgbClr val="C00000"/>
                </a:solidFill>
              </a:rPr>
              <a:t>of study: 2 years</a:t>
            </a:r>
            <a:endParaRPr lang="ru-RU" sz="2000" b="1" spc="5" dirty="0">
              <a:solidFill>
                <a:srgbClr val="C00000"/>
              </a:solidFill>
              <a:latin typeface="Trebuchet MS"/>
              <a:ea typeface="Trebuchet MS"/>
              <a:cs typeface="Trebuchet MS"/>
            </a:endParaRPr>
          </a:p>
          <a:p>
            <a:r>
              <a:rPr lang="en-US" sz="1600" b="1" dirty="0" smtClean="0">
                <a:solidFill>
                  <a:srgbClr val="C00000"/>
                </a:solidFill>
              </a:rPr>
              <a:t>  </a:t>
            </a:r>
            <a:endParaRPr lang="ru-RU" sz="1600" b="1" dirty="0">
              <a:solidFill>
                <a:srgbClr val="C00000"/>
              </a:solidFill>
            </a:endParaRPr>
          </a:p>
        </p:txBody>
      </p:sp>
      <p:sp>
        <p:nvSpPr>
          <p:cNvPr id="6" name="TextBox 5"/>
          <p:cNvSpPr txBox="1"/>
          <p:nvPr/>
        </p:nvSpPr>
        <p:spPr>
          <a:xfrm>
            <a:off x="755575" y="1340052"/>
            <a:ext cx="7776865" cy="425501"/>
          </a:xfrm>
          <a:prstGeom prst="rect">
            <a:avLst/>
          </a:prstGeom>
          <a:noFill/>
        </p:spPr>
        <p:txBody>
          <a:bodyPr wrap="square" rtlCol="0">
            <a:spAutoFit/>
          </a:bodyPr>
          <a:lstStyle/>
          <a:p>
            <a:pPr lvl="0">
              <a:lnSpc>
                <a:spcPct val="115000"/>
              </a:lnSpc>
              <a:spcBef>
                <a:spcPts val="900"/>
              </a:spcBef>
              <a:spcAft>
                <a:spcPts val="0"/>
              </a:spcAft>
              <a:buClr>
                <a:srgbClr val="000000"/>
              </a:buClr>
              <a:buSzPts val="800"/>
              <a:tabLst>
                <a:tab pos="925195" algn="l"/>
              </a:tabLst>
            </a:pPr>
            <a:r>
              <a:rPr lang="en-US" sz="2000" b="1" dirty="0" smtClean="0">
                <a:solidFill>
                  <a:srgbClr val="C00000"/>
                </a:solidFill>
                <a:effectLst>
                  <a:outerShdw blurRad="38100" dist="38100" dir="2700000" algn="tl">
                    <a:srgbClr val="000000">
                      <a:alpha val="43137"/>
                    </a:srgbClr>
                  </a:outerShdw>
                </a:effectLst>
              </a:rPr>
              <a:t>Some courses concerning Green Technologies and Energy Saving:</a:t>
            </a:r>
            <a:endParaRPr lang="ru-RU" sz="2000" b="1" dirty="0">
              <a:solidFill>
                <a:srgbClr val="C00000"/>
              </a:solidFill>
              <a:effectLst>
                <a:outerShdw blurRad="38100" dist="38100" dir="2700000" algn="tl">
                  <a:srgbClr val="000000">
                    <a:alpha val="43137"/>
                  </a:srgbClr>
                </a:outerShdw>
              </a:effectLst>
            </a:endParaRPr>
          </a:p>
        </p:txBody>
      </p:sp>
      <p:pic>
        <p:nvPicPr>
          <p:cNvPr id="11" name="Picture 11"/>
          <p:cNvPicPr>
            <a:picLocks noChangeAspect="1" noChangeArrowheads="1"/>
          </p:cNvPicPr>
          <p:nvPr/>
        </p:nvPicPr>
        <p:blipFill rotWithShape="1">
          <a:blip r:embed="rId3" cstate="print"/>
          <a:srcRect t="27214"/>
          <a:stretch/>
        </p:blipFill>
        <p:spPr bwMode="auto">
          <a:xfrm>
            <a:off x="2843808" y="4797152"/>
            <a:ext cx="3769780" cy="1902504"/>
          </a:xfrm>
          <a:prstGeom prst="rect">
            <a:avLst/>
          </a:prstGeom>
          <a:ln>
            <a:noFill/>
          </a:ln>
          <a:effectLst>
            <a:softEdge rad="112500"/>
          </a:effectLst>
        </p:spPr>
      </p:pic>
      <p:sp>
        <p:nvSpPr>
          <p:cNvPr id="12" name="TextBox 11"/>
          <p:cNvSpPr txBox="1"/>
          <p:nvPr/>
        </p:nvSpPr>
        <p:spPr>
          <a:xfrm>
            <a:off x="598912" y="1862152"/>
            <a:ext cx="8259569" cy="3434786"/>
          </a:xfrm>
          <a:prstGeom prst="rect">
            <a:avLst/>
          </a:prstGeom>
          <a:noFill/>
        </p:spPr>
        <p:txBody>
          <a:bodyPr wrap="square" rtlCol="0">
            <a:spAutoFit/>
          </a:bodyPr>
          <a:lstStyle/>
          <a:p>
            <a:pPr lvl="0">
              <a:spcBef>
                <a:spcPts val="900"/>
              </a:spcBef>
              <a:spcAft>
                <a:spcPts val="0"/>
              </a:spcAft>
              <a:buClr>
                <a:srgbClr val="000000"/>
              </a:buClr>
              <a:buSzPts val="800"/>
              <a:tabLst>
                <a:tab pos="925195" algn="l"/>
              </a:tabLst>
            </a:pPr>
            <a:r>
              <a:rPr lang="ru-RU" b="1" dirty="0" smtClean="0">
                <a:solidFill>
                  <a:srgbClr val="002060"/>
                </a:solidFill>
              </a:rPr>
              <a:t>1. </a:t>
            </a:r>
            <a:r>
              <a:rPr lang="en-US" b="1" dirty="0" smtClean="0">
                <a:solidFill>
                  <a:srgbClr val="002060"/>
                </a:solidFill>
              </a:rPr>
              <a:t>Development </a:t>
            </a:r>
            <a:r>
              <a:rPr lang="en-US" b="1" dirty="0">
                <a:solidFill>
                  <a:srgbClr val="002060"/>
                </a:solidFill>
              </a:rPr>
              <a:t>of architectural typology of low-rise energy efficient </a:t>
            </a:r>
            <a:r>
              <a:rPr lang="en-US" b="1" dirty="0" smtClean="0">
                <a:solidFill>
                  <a:srgbClr val="002060"/>
                </a:solidFill>
              </a:rPr>
              <a:t>buildings</a:t>
            </a:r>
            <a:r>
              <a:rPr lang="ru-RU" b="1" dirty="0" smtClean="0">
                <a:solidFill>
                  <a:srgbClr val="002060"/>
                </a:solidFill>
              </a:rPr>
              <a:t>;</a:t>
            </a:r>
          </a:p>
          <a:p>
            <a:pPr lvl="0">
              <a:spcBef>
                <a:spcPts val="900"/>
              </a:spcBef>
              <a:spcAft>
                <a:spcPts val="0"/>
              </a:spcAft>
              <a:buClr>
                <a:srgbClr val="000000"/>
              </a:buClr>
              <a:buSzPts val="800"/>
              <a:tabLst>
                <a:tab pos="925195" algn="l"/>
              </a:tabLst>
            </a:pPr>
            <a:r>
              <a:rPr lang="ru-RU" b="1" dirty="0" smtClean="0">
                <a:solidFill>
                  <a:srgbClr val="002060"/>
                </a:solidFill>
              </a:rPr>
              <a:t>2. </a:t>
            </a:r>
            <a:r>
              <a:rPr lang="en-US" b="1" dirty="0">
                <a:solidFill>
                  <a:srgbClr val="002060"/>
                </a:solidFill>
              </a:rPr>
              <a:t>Innovative </a:t>
            </a:r>
            <a:r>
              <a:rPr lang="ru-RU" b="1" dirty="0">
                <a:solidFill>
                  <a:srgbClr val="002060"/>
                </a:solidFill>
              </a:rPr>
              <a:t>с</a:t>
            </a:r>
            <a:r>
              <a:rPr lang="en-US" b="1" dirty="0" err="1">
                <a:solidFill>
                  <a:srgbClr val="002060"/>
                </a:solidFill>
              </a:rPr>
              <a:t>onstruction</a:t>
            </a:r>
            <a:r>
              <a:rPr lang="en-US" b="1" dirty="0">
                <a:solidFill>
                  <a:srgbClr val="002060"/>
                </a:solidFill>
              </a:rPr>
              <a:t> </a:t>
            </a:r>
            <a:r>
              <a:rPr lang="en-US" b="1" dirty="0" smtClean="0">
                <a:solidFill>
                  <a:srgbClr val="002060"/>
                </a:solidFill>
              </a:rPr>
              <a:t>materials</a:t>
            </a:r>
            <a:r>
              <a:rPr lang="ru-RU" b="1" dirty="0" smtClean="0">
                <a:solidFill>
                  <a:srgbClr val="002060"/>
                </a:solidFill>
              </a:rPr>
              <a:t>;</a:t>
            </a:r>
          </a:p>
          <a:p>
            <a:pPr lvl="0">
              <a:spcBef>
                <a:spcPts val="900"/>
              </a:spcBef>
              <a:spcAft>
                <a:spcPts val="0"/>
              </a:spcAft>
              <a:buClr>
                <a:srgbClr val="000000"/>
              </a:buClr>
              <a:buSzPts val="800"/>
              <a:tabLst>
                <a:tab pos="925195" algn="l"/>
              </a:tabLst>
            </a:pPr>
            <a:r>
              <a:rPr lang="ru-RU" b="1" dirty="0" smtClean="0">
                <a:solidFill>
                  <a:srgbClr val="002060"/>
                </a:solidFill>
              </a:rPr>
              <a:t>3. </a:t>
            </a:r>
            <a:r>
              <a:rPr lang="en-US" b="1" dirty="0">
                <a:solidFill>
                  <a:srgbClr val="002060"/>
                </a:solidFill>
              </a:rPr>
              <a:t>Development of architectural typology of multistory energy efficient residential and public </a:t>
            </a:r>
            <a:r>
              <a:rPr lang="en-US" b="1" dirty="0" smtClean="0">
                <a:solidFill>
                  <a:srgbClr val="002060"/>
                </a:solidFill>
              </a:rPr>
              <a:t>buildings</a:t>
            </a:r>
            <a:r>
              <a:rPr lang="ru-RU" b="1" dirty="0" smtClean="0">
                <a:solidFill>
                  <a:srgbClr val="002060"/>
                </a:solidFill>
              </a:rPr>
              <a:t>;</a:t>
            </a:r>
          </a:p>
          <a:p>
            <a:pPr lvl="0">
              <a:spcBef>
                <a:spcPts val="900"/>
              </a:spcBef>
              <a:spcAft>
                <a:spcPts val="0"/>
              </a:spcAft>
              <a:buClr>
                <a:srgbClr val="000000"/>
              </a:buClr>
              <a:buSzPts val="800"/>
              <a:tabLst>
                <a:tab pos="925195" algn="l"/>
              </a:tabLst>
            </a:pPr>
            <a:r>
              <a:rPr lang="ru-RU" b="1" dirty="0" smtClean="0">
                <a:solidFill>
                  <a:srgbClr val="002060"/>
                </a:solidFill>
              </a:rPr>
              <a:t>4. </a:t>
            </a:r>
            <a:r>
              <a:rPr lang="en-US" b="1" dirty="0" smtClean="0">
                <a:solidFill>
                  <a:srgbClr val="002060"/>
                </a:solidFill>
              </a:rPr>
              <a:t>Design </a:t>
            </a:r>
            <a:r>
              <a:rPr lang="en-US" b="1" dirty="0">
                <a:solidFill>
                  <a:srgbClr val="002060"/>
                </a:solidFill>
              </a:rPr>
              <a:t>of long-span and high-rise buildings (skyscrapers</a:t>
            </a:r>
            <a:r>
              <a:rPr lang="en-US" b="1" dirty="0" smtClean="0">
                <a:solidFill>
                  <a:srgbClr val="002060"/>
                </a:solidFill>
              </a:rPr>
              <a:t>)</a:t>
            </a:r>
            <a:r>
              <a:rPr lang="ru-RU" b="1" dirty="0" smtClean="0">
                <a:solidFill>
                  <a:srgbClr val="002060"/>
                </a:solidFill>
              </a:rPr>
              <a:t>;</a:t>
            </a:r>
          </a:p>
          <a:p>
            <a:pPr lvl="0">
              <a:spcBef>
                <a:spcPts val="900"/>
              </a:spcBef>
              <a:spcAft>
                <a:spcPts val="0"/>
              </a:spcAft>
              <a:buClr>
                <a:srgbClr val="000000"/>
              </a:buClr>
              <a:buSzPts val="800"/>
              <a:tabLst>
                <a:tab pos="925195" algn="l"/>
              </a:tabLst>
            </a:pPr>
            <a:r>
              <a:rPr lang="ru-RU" b="1" dirty="0" smtClean="0">
                <a:solidFill>
                  <a:srgbClr val="002060"/>
                </a:solidFill>
              </a:rPr>
              <a:t>5. </a:t>
            </a:r>
            <a:r>
              <a:rPr lang="en-US" b="1" dirty="0" smtClean="0">
                <a:solidFill>
                  <a:srgbClr val="002060"/>
                </a:solidFill>
              </a:rPr>
              <a:t>Ecology </a:t>
            </a:r>
            <a:r>
              <a:rPr lang="en-US" b="1" dirty="0">
                <a:solidFill>
                  <a:srgbClr val="002060"/>
                </a:solidFill>
              </a:rPr>
              <a:t>and transformation of urban </a:t>
            </a:r>
            <a:r>
              <a:rPr lang="en-US" b="1" dirty="0" smtClean="0">
                <a:solidFill>
                  <a:srgbClr val="002060"/>
                </a:solidFill>
              </a:rPr>
              <a:t>realm</a:t>
            </a:r>
            <a:r>
              <a:rPr lang="ru-RU" b="1" dirty="0" smtClean="0">
                <a:solidFill>
                  <a:srgbClr val="002060"/>
                </a:solidFill>
              </a:rPr>
              <a:t>;</a:t>
            </a:r>
          </a:p>
          <a:p>
            <a:pPr lvl="0">
              <a:spcBef>
                <a:spcPts val="900"/>
              </a:spcBef>
              <a:spcAft>
                <a:spcPts val="0"/>
              </a:spcAft>
              <a:buClr>
                <a:srgbClr val="000000"/>
              </a:buClr>
              <a:buSzPts val="800"/>
              <a:tabLst>
                <a:tab pos="925195" algn="l"/>
              </a:tabLst>
            </a:pPr>
            <a:r>
              <a:rPr lang="ru-RU" b="1" dirty="0" smtClean="0">
                <a:solidFill>
                  <a:srgbClr val="002060"/>
                </a:solidFill>
              </a:rPr>
              <a:t>6. </a:t>
            </a:r>
            <a:r>
              <a:rPr lang="en-US" b="1" dirty="0">
                <a:solidFill>
                  <a:srgbClr val="002060"/>
                </a:solidFill>
              </a:rPr>
              <a:t>Conceptual architectural </a:t>
            </a:r>
            <a:r>
              <a:rPr lang="en-US" b="1" dirty="0" smtClean="0">
                <a:solidFill>
                  <a:srgbClr val="002060"/>
                </a:solidFill>
              </a:rPr>
              <a:t>design</a:t>
            </a:r>
            <a:endParaRPr lang="ru-RU" b="1" dirty="0" smtClean="0">
              <a:solidFill>
                <a:srgbClr val="002060"/>
              </a:solidFill>
            </a:endParaRPr>
          </a:p>
          <a:p>
            <a:pPr lvl="0">
              <a:spcBef>
                <a:spcPts val="900"/>
              </a:spcBef>
              <a:spcAft>
                <a:spcPts val="0"/>
              </a:spcAft>
              <a:buClr>
                <a:srgbClr val="000000"/>
              </a:buClr>
              <a:buSzPts val="800"/>
              <a:tabLst>
                <a:tab pos="925195" algn="l"/>
              </a:tabLst>
            </a:pPr>
            <a:r>
              <a:rPr lang="ru-RU" b="1" dirty="0" smtClean="0">
                <a:solidFill>
                  <a:srgbClr val="002060"/>
                </a:solidFill>
              </a:rPr>
              <a:t>7. </a:t>
            </a:r>
            <a:r>
              <a:rPr lang="en-US" b="1" dirty="0">
                <a:solidFill>
                  <a:srgbClr val="002060"/>
                </a:solidFill>
              </a:rPr>
              <a:t>Regional resilience and strategic preparedness of critical infrastructures</a:t>
            </a:r>
            <a:endParaRPr lang="ru-RU" b="1" dirty="0" smtClean="0">
              <a:solidFill>
                <a:srgbClr val="002060"/>
              </a:solidFill>
            </a:endParaRPr>
          </a:p>
          <a:p>
            <a:pPr lvl="0">
              <a:lnSpc>
                <a:spcPct val="115000"/>
              </a:lnSpc>
              <a:spcBef>
                <a:spcPts val="900"/>
              </a:spcBef>
              <a:spcAft>
                <a:spcPts val="0"/>
              </a:spcAft>
              <a:buClr>
                <a:srgbClr val="000000"/>
              </a:buClr>
              <a:buSzPts val="800"/>
              <a:tabLst>
                <a:tab pos="925195" algn="l"/>
              </a:tabLst>
            </a:pPr>
            <a:r>
              <a:rPr lang="en-US" b="1" dirty="0" smtClean="0">
                <a:solidFill>
                  <a:srgbClr val="002060"/>
                </a:solidFill>
              </a:rPr>
              <a:t> </a:t>
            </a:r>
            <a:endParaRPr lang="ru-RU" b="1" dirty="0">
              <a:solidFill>
                <a:srgbClr val="002060"/>
              </a:solidFill>
            </a:endParaRPr>
          </a:p>
        </p:txBody>
      </p:sp>
    </p:spTree>
    <p:extLst>
      <p:ext uri="{BB962C8B-B14F-4D97-AF65-F5344CB8AC3E}">
        <p14:creationId xmlns:p14="http://schemas.microsoft.com/office/powerpoint/2010/main" val="257639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20442"/>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 name="Прямая соединительная линия 2"/>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76176" y="583179"/>
            <a:ext cx="7128792" cy="584775"/>
          </a:xfrm>
          <a:prstGeom prst="rect">
            <a:avLst/>
          </a:prstGeom>
        </p:spPr>
        <p:txBody>
          <a:bodyPr wrap="square">
            <a:spAutoFit/>
          </a:bodyPr>
          <a:lstStyle/>
          <a:p>
            <a:pPr algn="ctr"/>
            <a:r>
              <a:rPr lang="en-US" sz="3200" b="1" dirty="0" smtClean="0">
                <a:solidFill>
                  <a:srgbClr val="C00000"/>
                </a:solidFill>
                <a:effectLst>
                  <a:outerShdw blurRad="38100" dist="38100" dir="2700000" algn="tl">
                    <a:srgbClr val="000000">
                      <a:alpha val="43137"/>
                    </a:srgbClr>
                  </a:outerShdw>
                </a:effectLst>
              </a:rPr>
              <a:t>Laboratories</a:t>
            </a:r>
            <a:endParaRPr lang="ru-RU" sz="3200" b="1" dirty="0" smtClean="0">
              <a:solidFill>
                <a:srgbClr val="C00000"/>
              </a:solidFill>
            </a:endParaRPr>
          </a:p>
        </p:txBody>
      </p:sp>
      <p:sp>
        <p:nvSpPr>
          <p:cNvPr id="8" name="Прямоугольник 7"/>
          <p:cNvSpPr/>
          <p:nvPr/>
        </p:nvSpPr>
        <p:spPr>
          <a:xfrm>
            <a:off x="179512" y="1337149"/>
            <a:ext cx="6342570" cy="830997"/>
          </a:xfrm>
          <a:prstGeom prst="rect">
            <a:avLst/>
          </a:prstGeom>
        </p:spPr>
        <p:txBody>
          <a:bodyPr wrap="square">
            <a:spAutoFit/>
          </a:bodyPr>
          <a:lstStyle/>
          <a:p>
            <a:pPr algn="ctr"/>
            <a:r>
              <a:rPr lang="en-US" sz="2400" b="1" dirty="0" smtClean="0">
                <a:solidFill>
                  <a:srgbClr val="002060"/>
                </a:solidFill>
                <a:effectLst>
                  <a:outerShdw blurRad="38100" dist="38100" dir="2700000" algn="tl">
                    <a:srgbClr val="000000">
                      <a:alpha val="43137"/>
                    </a:srgbClr>
                  </a:outerShdw>
                </a:effectLst>
              </a:rPr>
              <a:t>Laboratory</a:t>
            </a:r>
            <a:r>
              <a:rPr lang="ru-RU" sz="2400" b="1" dirty="0" smtClean="0">
                <a:solidFill>
                  <a:srgbClr val="002060"/>
                </a:solidFill>
                <a:effectLst>
                  <a:outerShdw blurRad="38100" dist="38100" dir="2700000" algn="tl">
                    <a:srgbClr val="000000">
                      <a:alpha val="43137"/>
                    </a:srgbClr>
                  </a:outerShdw>
                </a:effectLst>
              </a:rPr>
              <a:t> </a:t>
            </a:r>
            <a:r>
              <a:rPr lang="en-US" sz="2400" b="1" dirty="0" smtClean="0">
                <a:solidFill>
                  <a:srgbClr val="002060"/>
                </a:solidFill>
                <a:effectLst>
                  <a:outerShdw blurRad="38100" dist="38100" dir="2700000" algn="tl">
                    <a:srgbClr val="000000">
                      <a:alpha val="43137"/>
                    </a:srgbClr>
                  </a:outerShdw>
                </a:effectLst>
              </a:rPr>
              <a:t>of hydro-</a:t>
            </a:r>
            <a:r>
              <a:rPr lang="en-US" sz="2400" b="1" dirty="0" err="1" smtClean="0">
                <a:solidFill>
                  <a:srgbClr val="002060"/>
                </a:solidFill>
                <a:effectLst>
                  <a:outerShdw blurRad="38100" dist="38100" dir="2700000" algn="tl">
                    <a:srgbClr val="000000">
                      <a:alpha val="43137"/>
                    </a:srgbClr>
                  </a:outerShdw>
                </a:effectLst>
              </a:rPr>
              <a:t>pneumodrive</a:t>
            </a:r>
            <a:r>
              <a:rPr lang="en-US" sz="2400" b="1" dirty="0" smtClean="0">
                <a:solidFill>
                  <a:srgbClr val="002060"/>
                </a:solidFill>
                <a:effectLst>
                  <a:outerShdw blurRad="38100" dist="38100" dir="2700000" algn="tl">
                    <a:srgbClr val="000000">
                      <a:alpha val="43137"/>
                    </a:srgbClr>
                  </a:outerShdw>
                </a:effectLst>
              </a:rPr>
              <a:t> </a:t>
            </a:r>
          </a:p>
          <a:p>
            <a:pPr algn="ctr"/>
            <a:r>
              <a:rPr lang="en-US" sz="2400" b="1" dirty="0" smtClean="0">
                <a:solidFill>
                  <a:srgbClr val="002060"/>
                </a:solidFill>
                <a:effectLst>
                  <a:outerShdw blurRad="38100" dist="38100" dir="2700000" algn="tl">
                    <a:srgbClr val="000000">
                      <a:alpha val="43137"/>
                    </a:srgbClr>
                  </a:outerShdw>
                </a:effectLst>
              </a:rPr>
              <a:t>and </a:t>
            </a:r>
            <a:r>
              <a:rPr lang="en-US" sz="2400" b="1" dirty="0">
                <a:solidFill>
                  <a:srgbClr val="002060"/>
                </a:solidFill>
                <a:effectLst>
                  <a:outerShdw blurRad="38100" dist="38100" dir="2700000" algn="tl">
                    <a:srgbClr val="000000">
                      <a:alpha val="43137"/>
                    </a:srgbClr>
                  </a:outerShdw>
                </a:effectLst>
              </a:rPr>
              <a:t>automation systems</a:t>
            </a:r>
            <a:endParaRPr lang="ru-RU" sz="2400" b="1" dirty="0">
              <a:solidFill>
                <a:srgbClr val="002060"/>
              </a:solidFill>
              <a:effectLst>
                <a:outerShdw blurRad="38100" dist="38100" dir="2700000" algn="tl">
                  <a:srgbClr val="000000">
                    <a:alpha val="43137"/>
                  </a:srgbClr>
                </a:outerShdw>
              </a:effectLst>
            </a:endParaRPr>
          </a:p>
        </p:txBody>
      </p:sp>
      <p:pic>
        <p:nvPicPr>
          <p:cNvPr id="12" name="Picture 1" descr="E:\Pictures\!К юбилею СтИ\IMG_0118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2082" y="4951342"/>
            <a:ext cx="2413428" cy="19039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Объект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039314"/>
            <a:ext cx="3022376" cy="1815982"/>
          </a:xfrm>
          <a:prstGeom prst="rect">
            <a:avLst/>
          </a:prstGeom>
          <a:ln>
            <a:noFill/>
          </a:ln>
          <a:effectLst>
            <a:softEdge rad="112500"/>
          </a:effectLst>
        </p:spPr>
      </p:pic>
      <p:pic>
        <p:nvPicPr>
          <p:cNvPr id="2050" name="Рисунок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1888" y="4951342"/>
            <a:ext cx="3170312" cy="19039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794" y="1361281"/>
            <a:ext cx="2413428" cy="22178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pic>
      <p:pic>
        <p:nvPicPr>
          <p:cNvPr id="2053" name="Рисунок 20"/>
          <p:cNvPicPr>
            <a:picLocks noChangeAspect="1"/>
          </p:cNvPicPr>
          <p:nvPr/>
        </p:nvPicPr>
        <p:blipFill>
          <a:blip r:embed="rId7" cstate="print">
            <a:extLst>
              <a:ext uri="{28A0092B-C50C-407E-A947-70E740481C1C}">
                <a14:useLocalDpi xmlns:a14="http://schemas.microsoft.com/office/drawing/2010/main" val="0"/>
              </a:ext>
            </a:extLst>
          </a:blip>
          <a:srcRect r="12508"/>
          <a:stretch>
            <a:fillRect/>
          </a:stretch>
        </p:blipFill>
        <p:spPr bwMode="auto">
          <a:xfrm>
            <a:off x="6588124" y="3716338"/>
            <a:ext cx="2347385" cy="8647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45516" y="2286461"/>
            <a:ext cx="6342570" cy="2585323"/>
          </a:xfrm>
          <a:prstGeom prst="rect">
            <a:avLst/>
          </a:prstGeom>
          <a:noFill/>
        </p:spPr>
        <p:txBody>
          <a:bodyPr wrap="square" rtlCol="0">
            <a:spAutoFit/>
          </a:bodyPr>
          <a:lstStyle/>
          <a:p>
            <a:pPr algn="just"/>
            <a:r>
              <a:rPr lang="en-US" b="1" dirty="0" smtClean="0">
                <a:solidFill>
                  <a:srgbClr val="002060"/>
                </a:solidFill>
              </a:rPr>
              <a:t>The laboratory is equipped with special-purpose test benches by</a:t>
            </a:r>
            <a:r>
              <a:rPr lang="ru-RU" b="1" dirty="0" smtClean="0">
                <a:solidFill>
                  <a:srgbClr val="002060"/>
                </a:solidFill>
              </a:rPr>
              <a:t> </a:t>
            </a:r>
            <a:r>
              <a:rPr lang="ru-RU" b="1" dirty="0" err="1">
                <a:solidFill>
                  <a:srgbClr val="002060"/>
                </a:solidFill>
              </a:rPr>
              <a:t>Festo</a:t>
            </a:r>
            <a:r>
              <a:rPr lang="ru-RU" b="1" dirty="0">
                <a:solidFill>
                  <a:srgbClr val="002060"/>
                </a:solidFill>
              </a:rPr>
              <a:t> </a:t>
            </a:r>
            <a:r>
              <a:rPr lang="en-US" b="1" dirty="0" smtClean="0">
                <a:solidFill>
                  <a:srgbClr val="002060"/>
                </a:solidFill>
              </a:rPr>
              <a:t>with </a:t>
            </a:r>
            <a:r>
              <a:rPr lang="ru-RU" b="1" dirty="0" err="1" smtClean="0">
                <a:solidFill>
                  <a:srgbClr val="002060"/>
                </a:solidFill>
              </a:rPr>
              <a:t>Siemens</a:t>
            </a:r>
            <a:r>
              <a:rPr lang="ru-RU" b="1" dirty="0" smtClean="0">
                <a:solidFill>
                  <a:srgbClr val="002060"/>
                </a:solidFill>
              </a:rPr>
              <a:t> </a:t>
            </a:r>
            <a:r>
              <a:rPr lang="en-US" b="1" dirty="0" smtClean="0">
                <a:solidFill>
                  <a:srgbClr val="002060"/>
                </a:solidFill>
              </a:rPr>
              <a:t>controllers for studying basic designs of </a:t>
            </a:r>
            <a:r>
              <a:rPr lang="ru-RU" b="1" dirty="0" smtClean="0">
                <a:solidFill>
                  <a:srgbClr val="002060"/>
                </a:solidFill>
              </a:rPr>
              <a:t> </a:t>
            </a:r>
            <a:r>
              <a:rPr lang="en-US" b="1" dirty="0" smtClean="0">
                <a:solidFill>
                  <a:srgbClr val="002060"/>
                </a:solidFill>
              </a:rPr>
              <a:t>automation devices</a:t>
            </a:r>
            <a:r>
              <a:rPr lang="ru-RU" b="1" dirty="0" smtClean="0">
                <a:solidFill>
                  <a:srgbClr val="002060"/>
                </a:solidFill>
              </a:rPr>
              <a:t>. </a:t>
            </a:r>
            <a:r>
              <a:rPr lang="en-US" b="1" dirty="0" smtClean="0">
                <a:solidFill>
                  <a:srgbClr val="002060"/>
                </a:solidFill>
              </a:rPr>
              <a:t>They allow studying conventional contact-relay and </a:t>
            </a:r>
            <a:r>
              <a:rPr lang="en-US" b="1" dirty="0">
                <a:solidFill>
                  <a:srgbClr val="002060"/>
                </a:solidFill>
              </a:rPr>
              <a:t>analog automation </a:t>
            </a:r>
            <a:r>
              <a:rPr lang="en-US" b="1" dirty="0" smtClean="0">
                <a:solidFill>
                  <a:srgbClr val="002060"/>
                </a:solidFill>
              </a:rPr>
              <a:t>devices as well as systems with </a:t>
            </a:r>
            <a:r>
              <a:rPr lang="en-US" b="1" dirty="0" err="1" smtClean="0">
                <a:solidFill>
                  <a:srgbClr val="002060"/>
                </a:solidFill>
              </a:rPr>
              <a:t>microbased</a:t>
            </a:r>
            <a:r>
              <a:rPr lang="en-US" b="1" dirty="0" smtClean="0">
                <a:solidFill>
                  <a:srgbClr val="002060"/>
                </a:solidFill>
              </a:rPr>
              <a:t> control</a:t>
            </a:r>
            <a:r>
              <a:rPr lang="ru-RU" b="1" dirty="0" smtClean="0">
                <a:solidFill>
                  <a:srgbClr val="002060"/>
                </a:solidFill>
              </a:rPr>
              <a:t>.</a:t>
            </a:r>
            <a:r>
              <a:rPr lang="ru-RU" b="1" dirty="0">
                <a:solidFill>
                  <a:srgbClr val="002060"/>
                </a:solidFill>
              </a:rPr>
              <a:t> </a:t>
            </a:r>
          </a:p>
          <a:p>
            <a:pPr algn="just"/>
            <a:r>
              <a:rPr lang="en-US" b="1" dirty="0" smtClean="0">
                <a:solidFill>
                  <a:srgbClr val="002060"/>
                </a:solidFill>
              </a:rPr>
              <a:t>Equipment not only used for maintaining desired room climate but allows to save considerable amount of energy </a:t>
            </a:r>
            <a:r>
              <a:rPr lang="ru-RU" b="1" dirty="0" smtClean="0">
                <a:solidFill>
                  <a:srgbClr val="002060"/>
                </a:solidFill>
              </a:rPr>
              <a:t>(</a:t>
            </a:r>
            <a:r>
              <a:rPr lang="en-US" b="1" dirty="0" smtClean="0">
                <a:solidFill>
                  <a:srgbClr val="002060"/>
                </a:solidFill>
              </a:rPr>
              <a:t>electric and thermal energy</a:t>
            </a:r>
            <a:r>
              <a:rPr lang="ru-RU" b="1" dirty="0" smtClean="0">
                <a:solidFill>
                  <a:srgbClr val="002060"/>
                </a:solidFill>
              </a:rPr>
              <a:t>).</a:t>
            </a:r>
            <a:endParaRPr lang="ru-RU" b="1" dirty="0">
              <a:solidFill>
                <a:srgbClr val="002060"/>
              </a:solidFill>
            </a:endParaRPr>
          </a:p>
          <a:p>
            <a:pPr algn="just"/>
            <a:endParaRPr lang="ru-RU" dirty="0"/>
          </a:p>
        </p:txBody>
      </p:sp>
    </p:spTree>
    <p:extLst>
      <p:ext uri="{BB962C8B-B14F-4D97-AF65-F5344CB8AC3E}">
        <p14:creationId xmlns:p14="http://schemas.microsoft.com/office/powerpoint/2010/main" val="402896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295" y="1192092"/>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 name="Прямая соединительная линия 2"/>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476176" y="583179"/>
            <a:ext cx="7128792" cy="584775"/>
          </a:xfrm>
          <a:prstGeom prst="rect">
            <a:avLst/>
          </a:prstGeom>
        </p:spPr>
        <p:txBody>
          <a:bodyPr wrap="square">
            <a:spAutoFit/>
          </a:bodyPr>
          <a:lstStyle/>
          <a:p>
            <a:pPr algn="ctr"/>
            <a:r>
              <a:rPr lang="en-US" sz="3200" b="1" dirty="0">
                <a:solidFill>
                  <a:srgbClr val="C00000"/>
                </a:solidFill>
                <a:effectLst>
                  <a:outerShdw blurRad="38100" dist="38100" dir="2700000" algn="tl">
                    <a:srgbClr val="000000">
                      <a:alpha val="43137"/>
                    </a:srgbClr>
                  </a:outerShdw>
                </a:effectLst>
              </a:rPr>
              <a:t>Laboratories</a:t>
            </a:r>
            <a:endParaRPr lang="ru-RU" sz="3200" b="1" dirty="0">
              <a:solidFill>
                <a:srgbClr val="C00000"/>
              </a:solidFill>
            </a:endParaRPr>
          </a:p>
        </p:txBody>
      </p:sp>
      <p:sp>
        <p:nvSpPr>
          <p:cNvPr id="5" name="Прямоугольник 4"/>
          <p:cNvSpPr/>
          <p:nvPr/>
        </p:nvSpPr>
        <p:spPr>
          <a:xfrm>
            <a:off x="2387319" y="1238307"/>
            <a:ext cx="4053883" cy="461665"/>
          </a:xfrm>
          <a:prstGeom prst="rect">
            <a:avLst/>
          </a:prstGeom>
        </p:spPr>
        <p:txBody>
          <a:bodyPr wrap="square">
            <a:spAutoFit/>
          </a:bodyPr>
          <a:lstStyle/>
          <a:p>
            <a:pPr algn="ctr"/>
            <a:r>
              <a:rPr lang="en-US" sz="2400" b="1" dirty="0" smtClean="0">
                <a:solidFill>
                  <a:srgbClr val="002060"/>
                </a:solidFill>
                <a:effectLst>
                  <a:outerShdw blurRad="38100" dist="38100" dir="2700000" algn="tl">
                    <a:srgbClr val="000000">
                      <a:alpha val="43137"/>
                    </a:srgbClr>
                  </a:outerShdw>
                </a:effectLst>
              </a:rPr>
              <a:t>Water treatment Laboratory</a:t>
            </a:r>
            <a:endParaRPr lang="ru-RU" sz="2400" b="1" dirty="0">
              <a:solidFill>
                <a:srgbClr val="002060"/>
              </a:solidFill>
            </a:endParaRPr>
          </a:p>
        </p:txBody>
      </p:sp>
      <p:pic>
        <p:nvPicPr>
          <p:cNvPr id="10" name="Picture 4" descr="IMG_24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096" y="1298786"/>
            <a:ext cx="1880608" cy="2820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descr="IMG_244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12" t="903" r="2628" b="-903"/>
          <a:stretch/>
        </p:blipFill>
        <p:spPr>
          <a:xfrm>
            <a:off x="42521" y="4144214"/>
            <a:ext cx="1849758" cy="27137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descr="DSC0032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975"/>
          <a:stretch/>
        </p:blipFill>
        <p:spPr>
          <a:xfrm>
            <a:off x="6823517" y="4119698"/>
            <a:ext cx="2122468" cy="26207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6" descr="DSC0032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047"/>
          <a:stretch/>
        </p:blipFill>
        <p:spPr>
          <a:xfrm>
            <a:off x="6876256" y="1314401"/>
            <a:ext cx="2119114" cy="2513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821125" y="1626896"/>
            <a:ext cx="5200001" cy="646331"/>
          </a:xfrm>
          <a:prstGeom prst="rect">
            <a:avLst/>
          </a:prstGeom>
          <a:noFill/>
        </p:spPr>
        <p:txBody>
          <a:bodyPr wrap="square" rtlCol="0">
            <a:spAutoFit/>
          </a:bodyPr>
          <a:lstStyle/>
          <a:p>
            <a:r>
              <a:rPr lang="en-US" b="1" i="1" dirty="0">
                <a:solidFill>
                  <a:srgbClr val="002060"/>
                </a:solidFill>
              </a:rPr>
              <a:t>M</a:t>
            </a:r>
            <a:r>
              <a:rPr lang="en-US" b="1" i="1" dirty="0" smtClean="0">
                <a:solidFill>
                  <a:srgbClr val="002060"/>
                </a:solidFill>
              </a:rPr>
              <a:t>embrane water processing and</a:t>
            </a:r>
            <a:r>
              <a:rPr lang="ru-RU" b="1" i="1" dirty="0" smtClean="0">
                <a:solidFill>
                  <a:srgbClr val="002060"/>
                </a:solidFill>
              </a:rPr>
              <a:t> </a:t>
            </a:r>
            <a:r>
              <a:rPr lang="en-US" b="1" i="1" dirty="0" smtClean="0">
                <a:solidFill>
                  <a:srgbClr val="002060"/>
                </a:solidFill>
              </a:rPr>
              <a:t>waste-water treatment research laboratory is equipped with</a:t>
            </a:r>
            <a:r>
              <a:rPr lang="ru-RU" b="1" i="1" dirty="0" smtClean="0">
                <a:solidFill>
                  <a:srgbClr val="002060"/>
                </a:solidFill>
              </a:rPr>
              <a:t>:</a:t>
            </a:r>
            <a:endParaRPr lang="ru-RU" b="1" i="1" dirty="0">
              <a:solidFill>
                <a:srgbClr val="002060"/>
              </a:solidFill>
            </a:endParaRPr>
          </a:p>
        </p:txBody>
      </p:sp>
      <p:sp>
        <p:nvSpPr>
          <p:cNvPr id="17" name="TextBox 16"/>
          <p:cNvSpPr txBox="1"/>
          <p:nvPr/>
        </p:nvSpPr>
        <p:spPr>
          <a:xfrm>
            <a:off x="1885807" y="2289631"/>
            <a:ext cx="4900161" cy="4278094"/>
          </a:xfrm>
          <a:prstGeom prst="rect">
            <a:avLst/>
          </a:prstGeom>
          <a:noFill/>
        </p:spPr>
        <p:txBody>
          <a:bodyPr wrap="square" rtlCol="0">
            <a:spAutoFit/>
          </a:bodyPr>
          <a:lstStyle/>
          <a:p>
            <a:pPr marL="285750" indent="-285750">
              <a:buFontTx/>
              <a:buChar char="-"/>
            </a:pPr>
            <a:r>
              <a:rPr lang="en-US" sz="1700" b="1" dirty="0" err="1" smtClean="0">
                <a:solidFill>
                  <a:srgbClr val="002060"/>
                </a:solidFill>
              </a:rPr>
              <a:t>semiindustrial</a:t>
            </a:r>
            <a:r>
              <a:rPr lang="en-US" sz="1700" b="1" dirty="0" smtClean="0">
                <a:solidFill>
                  <a:srgbClr val="002060"/>
                </a:solidFill>
              </a:rPr>
              <a:t> low-pressure reverse osmosis plant</a:t>
            </a:r>
            <a:r>
              <a:rPr lang="ru-RU" sz="1700" b="1" dirty="0" smtClean="0">
                <a:solidFill>
                  <a:srgbClr val="002060"/>
                </a:solidFill>
              </a:rPr>
              <a:t>;</a:t>
            </a:r>
            <a:endParaRPr lang="en-US" sz="1700" b="1" dirty="0">
              <a:solidFill>
                <a:srgbClr val="002060"/>
              </a:solidFill>
            </a:endParaRPr>
          </a:p>
          <a:p>
            <a:pPr marL="285750" indent="-285750">
              <a:buFontTx/>
              <a:buChar char="-"/>
            </a:pPr>
            <a:r>
              <a:rPr lang="en-US" sz="1700" b="1" dirty="0" err="1" smtClean="0">
                <a:solidFill>
                  <a:srgbClr val="002060"/>
                </a:solidFill>
              </a:rPr>
              <a:t>semiindustrial</a:t>
            </a:r>
            <a:r>
              <a:rPr lang="en-US" sz="1700" b="1" dirty="0" smtClean="0">
                <a:solidFill>
                  <a:srgbClr val="002060"/>
                </a:solidFill>
              </a:rPr>
              <a:t> high-pressure </a:t>
            </a:r>
            <a:r>
              <a:rPr lang="en-US" sz="1700" b="1" dirty="0">
                <a:solidFill>
                  <a:srgbClr val="002060"/>
                </a:solidFill>
              </a:rPr>
              <a:t>reverse osmosis plant</a:t>
            </a:r>
            <a:r>
              <a:rPr lang="ru-RU" sz="1700" b="1" dirty="0">
                <a:solidFill>
                  <a:srgbClr val="002060"/>
                </a:solidFill>
              </a:rPr>
              <a:t>; </a:t>
            </a:r>
            <a:endParaRPr lang="en-US" sz="1700" b="1" dirty="0">
              <a:solidFill>
                <a:srgbClr val="002060"/>
              </a:solidFill>
            </a:endParaRPr>
          </a:p>
          <a:p>
            <a:pPr marL="285750" indent="-285750">
              <a:buFontTx/>
              <a:buChar char="-"/>
            </a:pPr>
            <a:r>
              <a:rPr lang="en-US" sz="1700" b="1" dirty="0" smtClean="0">
                <a:solidFill>
                  <a:srgbClr val="002060"/>
                </a:solidFill>
              </a:rPr>
              <a:t>laboratory benches for studying </a:t>
            </a:r>
            <a:r>
              <a:rPr lang="en-US" sz="1700" b="1" dirty="0" err="1" smtClean="0">
                <a:solidFill>
                  <a:srgbClr val="002060"/>
                </a:solidFill>
              </a:rPr>
              <a:t>nano</a:t>
            </a:r>
            <a:r>
              <a:rPr lang="en-US" sz="1700" b="1" dirty="0" smtClean="0">
                <a:solidFill>
                  <a:srgbClr val="002060"/>
                </a:solidFill>
              </a:rPr>
              <a:t>- and ultrafiltration processes</a:t>
            </a:r>
            <a:r>
              <a:rPr lang="en-US" sz="1700" b="1" dirty="0">
                <a:solidFill>
                  <a:srgbClr val="002060"/>
                </a:solidFill>
              </a:rPr>
              <a:t> </a:t>
            </a:r>
            <a:r>
              <a:rPr lang="en-US" sz="1700" b="1" dirty="0" smtClean="0">
                <a:solidFill>
                  <a:srgbClr val="002060"/>
                </a:solidFill>
              </a:rPr>
              <a:t>using roll</a:t>
            </a:r>
            <a:r>
              <a:rPr lang="ru-RU" sz="1700" b="1" dirty="0" smtClean="0">
                <a:solidFill>
                  <a:srgbClr val="002060"/>
                </a:solidFill>
              </a:rPr>
              <a:t> </a:t>
            </a:r>
            <a:r>
              <a:rPr lang="en-US" sz="1700" b="1" dirty="0" smtClean="0">
                <a:solidFill>
                  <a:srgbClr val="002060"/>
                </a:solidFill>
              </a:rPr>
              <a:t>diaphragm elements</a:t>
            </a:r>
            <a:r>
              <a:rPr lang="ru-RU" sz="1700" b="1" dirty="0" smtClean="0">
                <a:solidFill>
                  <a:srgbClr val="002060"/>
                </a:solidFill>
              </a:rPr>
              <a:t>;</a:t>
            </a:r>
            <a:endParaRPr lang="en-US" sz="1700" b="1" dirty="0">
              <a:solidFill>
                <a:srgbClr val="002060"/>
              </a:solidFill>
            </a:endParaRPr>
          </a:p>
          <a:p>
            <a:pPr marL="285750" indent="-285750">
              <a:buFontTx/>
              <a:buChar char="-"/>
            </a:pPr>
            <a:r>
              <a:rPr lang="en-US" sz="1700" b="1" dirty="0">
                <a:solidFill>
                  <a:srgbClr val="002060"/>
                </a:solidFill>
              </a:rPr>
              <a:t>t</a:t>
            </a:r>
            <a:r>
              <a:rPr lang="en-US" sz="1700" b="1" dirty="0" smtClean="0">
                <a:solidFill>
                  <a:srgbClr val="002060"/>
                </a:solidFill>
              </a:rPr>
              <a:t>est bench for studying coagulation and clarification processes of water solutions</a:t>
            </a:r>
            <a:r>
              <a:rPr lang="ru-RU" sz="1700" b="1" dirty="0" smtClean="0">
                <a:solidFill>
                  <a:srgbClr val="002060"/>
                </a:solidFill>
              </a:rPr>
              <a:t>;</a:t>
            </a:r>
            <a:endParaRPr lang="en-US" sz="1700" b="1" dirty="0">
              <a:solidFill>
                <a:srgbClr val="002060"/>
              </a:solidFill>
            </a:endParaRPr>
          </a:p>
          <a:p>
            <a:pPr marL="285750" indent="-285750">
              <a:buFontTx/>
              <a:buChar char="-"/>
            </a:pPr>
            <a:r>
              <a:rPr lang="en-US" sz="1700" b="1" dirty="0" smtClean="0">
                <a:solidFill>
                  <a:srgbClr val="002060"/>
                </a:solidFill>
              </a:rPr>
              <a:t>test </a:t>
            </a:r>
            <a:r>
              <a:rPr lang="en-US" sz="1700" b="1" dirty="0">
                <a:solidFill>
                  <a:srgbClr val="002060"/>
                </a:solidFill>
              </a:rPr>
              <a:t>bench for studying </a:t>
            </a:r>
            <a:r>
              <a:rPr lang="en-US" sz="1700" b="1" dirty="0" smtClean="0">
                <a:solidFill>
                  <a:srgbClr val="002060"/>
                </a:solidFill>
              </a:rPr>
              <a:t>sludge dewatering processes</a:t>
            </a:r>
            <a:r>
              <a:rPr lang="ru-RU" sz="1700" b="1" dirty="0" smtClean="0">
                <a:solidFill>
                  <a:srgbClr val="002060"/>
                </a:solidFill>
              </a:rPr>
              <a:t>;</a:t>
            </a:r>
            <a:endParaRPr lang="en-US" sz="1700" b="1" dirty="0">
              <a:solidFill>
                <a:srgbClr val="002060"/>
              </a:solidFill>
            </a:endParaRPr>
          </a:p>
          <a:p>
            <a:pPr marL="285750" indent="-285750">
              <a:buFontTx/>
              <a:buChar char="-"/>
            </a:pPr>
            <a:r>
              <a:rPr lang="en-US" sz="1700" b="1" dirty="0" smtClean="0">
                <a:solidFill>
                  <a:srgbClr val="002060"/>
                </a:solidFill>
              </a:rPr>
              <a:t>laboratory-scale plants </a:t>
            </a:r>
            <a:r>
              <a:rPr lang="ru-RU" sz="1700" b="1" dirty="0" smtClean="0">
                <a:solidFill>
                  <a:srgbClr val="002060"/>
                </a:solidFill>
              </a:rPr>
              <a:t>– </a:t>
            </a:r>
            <a:r>
              <a:rPr lang="en-US" sz="1700" b="1" dirty="0">
                <a:solidFill>
                  <a:srgbClr val="002060"/>
                </a:solidFill>
              </a:rPr>
              <a:t>columns for studying</a:t>
            </a:r>
            <a:r>
              <a:rPr lang="ru-RU" sz="1700" b="1" dirty="0" smtClean="0">
                <a:solidFill>
                  <a:srgbClr val="002060"/>
                </a:solidFill>
              </a:rPr>
              <a:t> </a:t>
            </a:r>
            <a:r>
              <a:rPr lang="en-US" sz="1700" b="1" dirty="0" smtClean="0">
                <a:solidFill>
                  <a:srgbClr val="002060"/>
                </a:solidFill>
              </a:rPr>
              <a:t>ion exchange and sorption processes;</a:t>
            </a:r>
            <a:endParaRPr lang="en-US" sz="1700" b="1" dirty="0">
              <a:solidFill>
                <a:srgbClr val="002060"/>
              </a:solidFill>
            </a:endParaRPr>
          </a:p>
          <a:p>
            <a:pPr marL="285750" indent="-285750">
              <a:buFontTx/>
              <a:buChar char="-"/>
            </a:pPr>
            <a:r>
              <a:rPr lang="en-US" sz="1700" b="1" dirty="0" smtClean="0">
                <a:solidFill>
                  <a:srgbClr val="002060"/>
                </a:solidFill>
              </a:rPr>
              <a:t>analytic equipment</a:t>
            </a:r>
            <a:r>
              <a:rPr lang="ru-RU" sz="1700" b="1" dirty="0" smtClean="0">
                <a:solidFill>
                  <a:srgbClr val="002060"/>
                </a:solidFill>
              </a:rPr>
              <a:t> </a:t>
            </a:r>
            <a:r>
              <a:rPr lang="ru-RU" sz="1700" b="1" dirty="0">
                <a:solidFill>
                  <a:srgbClr val="002060"/>
                </a:solidFill>
              </a:rPr>
              <a:t>-  </a:t>
            </a:r>
            <a:r>
              <a:rPr lang="en-US" sz="1700" b="1" dirty="0" smtClean="0">
                <a:solidFill>
                  <a:srgbClr val="002060"/>
                </a:solidFill>
              </a:rPr>
              <a:t>calorimeter</a:t>
            </a:r>
            <a:r>
              <a:rPr lang="ru-RU" sz="1700" b="1" dirty="0" smtClean="0">
                <a:solidFill>
                  <a:srgbClr val="002060"/>
                </a:solidFill>
              </a:rPr>
              <a:t>,  </a:t>
            </a:r>
            <a:r>
              <a:rPr lang="en-US" sz="1700" b="1" dirty="0" smtClean="0">
                <a:solidFill>
                  <a:srgbClr val="002060"/>
                </a:solidFill>
              </a:rPr>
              <a:t>pH indicator</a:t>
            </a:r>
            <a:r>
              <a:rPr lang="ru-RU" sz="1700" b="1" dirty="0" smtClean="0">
                <a:solidFill>
                  <a:srgbClr val="002060"/>
                </a:solidFill>
              </a:rPr>
              <a:t>, </a:t>
            </a:r>
            <a:r>
              <a:rPr lang="en-US" sz="1700" b="1" dirty="0" err="1" smtClean="0">
                <a:solidFill>
                  <a:srgbClr val="002060"/>
                </a:solidFill>
              </a:rPr>
              <a:t>conductometers</a:t>
            </a:r>
            <a:r>
              <a:rPr lang="ru-RU" sz="1700" b="1" dirty="0" smtClean="0">
                <a:solidFill>
                  <a:srgbClr val="002060"/>
                </a:solidFill>
              </a:rPr>
              <a:t>, </a:t>
            </a:r>
            <a:r>
              <a:rPr lang="en-US" sz="1700" b="1" dirty="0" smtClean="0">
                <a:solidFill>
                  <a:srgbClr val="002060"/>
                </a:solidFill>
              </a:rPr>
              <a:t>magnetic stirrers</a:t>
            </a:r>
            <a:r>
              <a:rPr lang="ru-RU" sz="1700" b="1" dirty="0" smtClean="0">
                <a:solidFill>
                  <a:srgbClr val="002060"/>
                </a:solidFill>
              </a:rPr>
              <a:t>, </a:t>
            </a:r>
            <a:r>
              <a:rPr lang="en-US" sz="1700" b="1" dirty="0" smtClean="0">
                <a:solidFill>
                  <a:srgbClr val="002060"/>
                </a:solidFill>
              </a:rPr>
              <a:t>electronic scales.</a:t>
            </a:r>
            <a:endParaRPr lang="ru-RU" sz="1700" b="1" dirty="0">
              <a:solidFill>
                <a:srgbClr val="002060"/>
              </a:solidFill>
              <a:effectLst/>
            </a:endParaRPr>
          </a:p>
        </p:txBody>
      </p:sp>
    </p:spTree>
    <p:extLst>
      <p:ext uri="{BB962C8B-B14F-4D97-AF65-F5344CB8AC3E}">
        <p14:creationId xmlns:p14="http://schemas.microsoft.com/office/powerpoint/2010/main" val="2873656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25" y="1220868"/>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cxnSp>
        <p:nvCxnSpPr>
          <p:cNvPr id="3" name="Прямая соединительная линия 2"/>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476176" y="583179"/>
            <a:ext cx="7128792" cy="584775"/>
          </a:xfrm>
          <a:prstGeom prst="rect">
            <a:avLst/>
          </a:prstGeom>
        </p:spPr>
        <p:txBody>
          <a:bodyPr wrap="square">
            <a:spAutoFit/>
          </a:bodyPr>
          <a:lstStyle/>
          <a:p>
            <a:pPr algn="ctr"/>
            <a:r>
              <a:rPr lang="en-US" sz="3200" b="1" dirty="0">
                <a:solidFill>
                  <a:srgbClr val="C00000"/>
                </a:solidFill>
                <a:effectLst>
                  <a:outerShdw blurRad="38100" dist="38100" dir="2700000" algn="tl">
                    <a:srgbClr val="000000">
                      <a:alpha val="43137"/>
                    </a:srgbClr>
                  </a:outerShdw>
                </a:effectLst>
              </a:rPr>
              <a:t>Laboratories</a:t>
            </a:r>
            <a:endParaRPr lang="ru-RU" sz="3200" b="1" dirty="0">
              <a:solidFill>
                <a:srgbClr val="C00000"/>
              </a:solidFill>
            </a:endParaRPr>
          </a:p>
        </p:txBody>
      </p:sp>
      <p:sp>
        <p:nvSpPr>
          <p:cNvPr id="5" name="Прямоугольник 4"/>
          <p:cNvSpPr/>
          <p:nvPr/>
        </p:nvSpPr>
        <p:spPr>
          <a:xfrm>
            <a:off x="289445" y="1331213"/>
            <a:ext cx="8563122" cy="461665"/>
          </a:xfrm>
          <a:prstGeom prst="rect">
            <a:avLst/>
          </a:prstGeom>
        </p:spPr>
        <p:txBody>
          <a:bodyPr wrap="square">
            <a:spAutoFit/>
          </a:bodyPr>
          <a:lstStyle/>
          <a:p>
            <a:pPr algn="ctr"/>
            <a:r>
              <a:rPr lang="en-US" sz="2400" b="1" dirty="0" smtClean="0">
                <a:solidFill>
                  <a:srgbClr val="002060"/>
                </a:solidFill>
                <a:effectLst>
                  <a:outerShdw blurRad="38100" dist="38100" dir="2700000" algn="tl">
                    <a:srgbClr val="000000">
                      <a:alpha val="43137"/>
                    </a:srgbClr>
                  </a:outerShdw>
                </a:effectLst>
              </a:rPr>
              <a:t>Laboratory  of  Systems </a:t>
            </a:r>
            <a:r>
              <a:rPr lang="en-US" sz="2400" b="1" dirty="0">
                <a:solidFill>
                  <a:srgbClr val="002060"/>
                </a:solidFill>
                <a:effectLst>
                  <a:outerShdw blurRad="38100" dist="38100" dir="2700000" algn="tl">
                    <a:srgbClr val="000000">
                      <a:alpha val="43137"/>
                    </a:srgbClr>
                  </a:outerShdw>
                </a:effectLst>
              </a:rPr>
              <a:t>of Heat and Gas </a:t>
            </a:r>
            <a:r>
              <a:rPr lang="en-US" sz="2400" b="1" dirty="0" smtClean="0">
                <a:solidFill>
                  <a:srgbClr val="002060"/>
                </a:solidFill>
                <a:effectLst>
                  <a:outerShdw blurRad="38100" dist="38100" dir="2700000" algn="tl">
                    <a:srgbClr val="000000">
                      <a:alpha val="43137"/>
                    </a:srgbClr>
                  </a:outerShdw>
                </a:effectLst>
              </a:rPr>
              <a:t>Supply and Ventilation</a:t>
            </a:r>
            <a:endParaRPr lang="ru-RU" sz="2400" b="1" dirty="0">
              <a:solidFill>
                <a:srgbClr val="00206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Users\user\Desktop\Новые рекламные проспекты\ТГВ\Морозов АЮ.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2422" y="4246244"/>
            <a:ext cx="3600388" cy="26209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C:\Users\user\Desktop\Новые рекламные проспекты\ТГВ\Устьянцев ПВ.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565"/>
          <a:stretch/>
        </p:blipFill>
        <p:spPr bwMode="auto">
          <a:xfrm>
            <a:off x="317293" y="4237068"/>
            <a:ext cx="3920709" cy="26300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23346" y="1869903"/>
            <a:ext cx="8529221" cy="2031325"/>
          </a:xfrm>
          <a:prstGeom prst="rect">
            <a:avLst/>
          </a:prstGeom>
        </p:spPr>
        <p:txBody>
          <a:bodyPr wrap="square">
            <a:spAutoFit/>
          </a:bodyPr>
          <a:lstStyle/>
          <a:p>
            <a:pPr algn="just"/>
            <a:r>
              <a:rPr lang="en-US" sz="1600" b="1" dirty="0" smtClean="0">
                <a:solidFill>
                  <a:srgbClr val="002060"/>
                </a:solidFill>
              </a:rPr>
              <a:t>1.</a:t>
            </a:r>
            <a:r>
              <a:rPr lang="ru-RU" sz="1600" b="1" dirty="0" smtClean="0">
                <a:solidFill>
                  <a:srgbClr val="002060"/>
                </a:solidFill>
              </a:rPr>
              <a:t> </a:t>
            </a:r>
            <a:r>
              <a:rPr lang="en-US" b="1" dirty="0" smtClean="0">
                <a:solidFill>
                  <a:srgbClr val="002060"/>
                </a:solidFill>
              </a:rPr>
              <a:t>Educational and research complex </a:t>
            </a:r>
            <a:r>
              <a:rPr lang="ru-RU" b="1" dirty="0" smtClean="0">
                <a:solidFill>
                  <a:srgbClr val="002060"/>
                </a:solidFill>
              </a:rPr>
              <a:t>“</a:t>
            </a:r>
            <a:r>
              <a:rPr lang="en-US" b="1" dirty="0" smtClean="0">
                <a:solidFill>
                  <a:srgbClr val="002060"/>
                </a:solidFill>
              </a:rPr>
              <a:t>Energy stability of heat supply systems</a:t>
            </a:r>
            <a:r>
              <a:rPr lang="ru-RU" b="1" dirty="0" smtClean="0">
                <a:solidFill>
                  <a:srgbClr val="002060"/>
                </a:solidFill>
              </a:rPr>
              <a:t>".</a:t>
            </a:r>
            <a:endParaRPr lang="ru-RU" b="1" dirty="0">
              <a:solidFill>
                <a:srgbClr val="002060"/>
              </a:solidFill>
            </a:endParaRPr>
          </a:p>
          <a:p>
            <a:pPr algn="just"/>
            <a:r>
              <a:rPr lang="en-US" b="1" dirty="0" smtClean="0">
                <a:solidFill>
                  <a:srgbClr val="002060"/>
                </a:solidFill>
              </a:rPr>
              <a:t>Complex allows studying</a:t>
            </a:r>
            <a:r>
              <a:rPr lang="ru-RU" b="1" dirty="0" smtClean="0">
                <a:solidFill>
                  <a:srgbClr val="002060"/>
                </a:solidFill>
              </a:rPr>
              <a:t> </a:t>
            </a:r>
            <a:r>
              <a:rPr lang="en-US" b="1" dirty="0" smtClean="0">
                <a:solidFill>
                  <a:srgbClr val="002060"/>
                </a:solidFill>
              </a:rPr>
              <a:t>hydraulic control for various options of interconnections of consumers to heating systems and investigating hydraulic stability and reliability of heating systems</a:t>
            </a:r>
            <a:r>
              <a:rPr lang="ru-RU" b="1" dirty="0" smtClean="0">
                <a:solidFill>
                  <a:srgbClr val="002060"/>
                </a:solidFill>
              </a:rPr>
              <a:t> </a:t>
            </a:r>
            <a:r>
              <a:rPr lang="en-US" b="1" dirty="0" smtClean="0">
                <a:solidFill>
                  <a:srgbClr val="002060"/>
                </a:solidFill>
              </a:rPr>
              <a:t>as well as drawing </a:t>
            </a:r>
            <a:r>
              <a:rPr lang="en-US" b="1" dirty="0" err="1" smtClean="0">
                <a:solidFill>
                  <a:srgbClr val="002060"/>
                </a:solidFill>
              </a:rPr>
              <a:t>piezometric</a:t>
            </a:r>
            <a:r>
              <a:rPr lang="en-US" b="1" dirty="0" smtClean="0">
                <a:solidFill>
                  <a:srgbClr val="002060"/>
                </a:solidFill>
              </a:rPr>
              <a:t> diagrams</a:t>
            </a:r>
            <a:r>
              <a:rPr lang="ru-RU" b="1" dirty="0" smtClean="0">
                <a:solidFill>
                  <a:srgbClr val="002060"/>
                </a:solidFill>
              </a:rPr>
              <a:t>.</a:t>
            </a:r>
            <a:endParaRPr lang="ru-RU" b="1" dirty="0">
              <a:solidFill>
                <a:srgbClr val="002060"/>
              </a:solidFill>
            </a:endParaRPr>
          </a:p>
          <a:p>
            <a:pPr algn="just"/>
            <a:r>
              <a:rPr lang="ru-RU" b="1" dirty="0">
                <a:solidFill>
                  <a:srgbClr val="002060"/>
                </a:solidFill>
              </a:rPr>
              <a:t>2. </a:t>
            </a:r>
            <a:r>
              <a:rPr lang="en-US" b="1" dirty="0" smtClean="0">
                <a:solidFill>
                  <a:srgbClr val="002060"/>
                </a:solidFill>
              </a:rPr>
              <a:t>Suite of equipment</a:t>
            </a:r>
            <a:r>
              <a:rPr lang="ru-RU" b="1" dirty="0" smtClean="0">
                <a:solidFill>
                  <a:srgbClr val="002060"/>
                </a:solidFill>
              </a:rPr>
              <a:t> «</a:t>
            </a:r>
            <a:r>
              <a:rPr lang="en-US" b="1" dirty="0" smtClean="0">
                <a:solidFill>
                  <a:srgbClr val="002060"/>
                </a:solidFill>
              </a:rPr>
              <a:t>Vent systems</a:t>
            </a:r>
            <a:r>
              <a:rPr lang="ru-RU" b="1" dirty="0" smtClean="0">
                <a:solidFill>
                  <a:srgbClr val="002060"/>
                </a:solidFill>
              </a:rPr>
              <a:t>» </a:t>
            </a:r>
            <a:r>
              <a:rPr lang="en-US" b="1" dirty="0" smtClean="0">
                <a:solidFill>
                  <a:srgbClr val="002060"/>
                </a:solidFill>
              </a:rPr>
              <a:t>enables to</a:t>
            </a:r>
            <a:r>
              <a:rPr lang="ru-RU" b="1" dirty="0" smtClean="0">
                <a:solidFill>
                  <a:srgbClr val="002060"/>
                </a:solidFill>
              </a:rPr>
              <a:t> </a:t>
            </a:r>
            <a:r>
              <a:rPr lang="en-US" b="1" dirty="0" smtClean="0">
                <a:solidFill>
                  <a:srgbClr val="002060"/>
                </a:solidFill>
              </a:rPr>
              <a:t>determine heat rating of heating units</a:t>
            </a:r>
            <a:r>
              <a:rPr lang="ru-RU" b="1" dirty="0" smtClean="0">
                <a:solidFill>
                  <a:srgbClr val="002060"/>
                </a:solidFill>
              </a:rPr>
              <a:t>,</a:t>
            </a:r>
            <a:r>
              <a:rPr lang="en-US" b="1" dirty="0" smtClean="0">
                <a:solidFill>
                  <a:srgbClr val="002060"/>
                </a:solidFill>
              </a:rPr>
              <a:t> drag of ducts with round and rectangular section</a:t>
            </a:r>
            <a:r>
              <a:rPr lang="ru-RU" b="1" dirty="0" smtClean="0">
                <a:solidFill>
                  <a:srgbClr val="002060"/>
                </a:solidFill>
              </a:rPr>
              <a:t>, </a:t>
            </a:r>
            <a:r>
              <a:rPr lang="en-US" b="1" dirty="0" smtClean="0">
                <a:solidFill>
                  <a:srgbClr val="002060"/>
                </a:solidFill>
              </a:rPr>
              <a:t>flexible ducts</a:t>
            </a:r>
            <a:r>
              <a:rPr lang="ru-RU" b="1" dirty="0" smtClean="0">
                <a:solidFill>
                  <a:srgbClr val="002060"/>
                </a:solidFill>
              </a:rPr>
              <a:t>,</a:t>
            </a:r>
            <a:r>
              <a:rPr lang="en-US" b="1" dirty="0" smtClean="0">
                <a:solidFill>
                  <a:srgbClr val="002060"/>
                </a:solidFill>
              </a:rPr>
              <a:t> investigate characteristics of control valve</a:t>
            </a:r>
            <a:r>
              <a:rPr lang="ru-RU" b="1" dirty="0" smtClean="0">
                <a:solidFill>
                  <a:srgbClr val="002060"/>
                </a:solidFill>
              </a:rPr>
              <a:t>, </a:t>
            </a:r>
            <a:r>
              <a:rPr lang="en-US" b="1" dirty="0" smtClean="0">
                <a:solidFill>
                  <a:srgbClr val="002060"/>
                </a:solidFill>
              </a:rPr>
              <a:t>along with air (chest) diffuser</a:t>
            </a:r>
            <a:r>
              <a:rPr lang="ru-RU" b="1" dirty="0" smtClean="0">
                <a:solidFill>
                  <a:srgbClr val="002060"/>
                </a:solidFill>
              </a:rPr>
              <a:t>.</a:t>
            </a:r>
            <a:endParaRPr lang="ru-RU" b="1" dirty="0">
              <a:solidFill>
                <a:srgbClr val="002060"/>
              </a:solidFill>
              <a:effectLst/>
            </a:endParaRPr>
          </a:p>
        </p:txBody>
      </p:sp>
    </p:spTree>
    <p:extLst>
      <p:ext uri="{BB962C8B-B14F-4D97-AF65-F5344CB8AC3E}">
        <p14:creationId xmlns:p14="http://schemas.microsoft.com/office/powerpoint/2010/main" val="1249606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233402"/>
            <a:ext cx="9176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rgbClr val="002060"/>
              </a:solidFill>
              <a:effectLst>
                <a:outerShdw blurRad="38100" dist="38100" dir="2700000" algn="tl">
                  <a:srgbClr val="000000">
                    <a:alpha val="43137"/>
                  </a:srgbClr>
                </a:outerShdw>
              </a:effectLst>
            </a:endParaRPr>
          </a:p>
        </p:txBody>
      </p:sp>
      <p:cxnSp>
        <p:nvCxnSpPr>
          <p:cNvPr id="3" name="Прямая соединительная линия 2"/>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476176" y="583179"/>
            <a:ext cx="7128792" cy="584775"/>
          </a:xfrm>
          <a:prstGeom prst="rect">
            <a:avLst/>
          </a:prstGeom>
        </p:spPr>
        <p:txBody>
          <a:bodyPr wrap="square">
            <a:spAutoFit/>
          </a:bodyPr>
          <a:lstStyle/>
          <a:p>
            <a:pPr algn="ctr"/>
            <a:r>
              <a:rPr lang="en-US" sz="3200" b="1" dirty="0">
                <a:solidFill>
                  <a:srgbClr val="C00000"/>
                </a:solidFill>
                <a:effectLst>
                  <a:outerShdw blurRad="38100" dist="38100" dir="2700000" algn="tl">
                    <a:srgbClr val="000000">
                      <a:alpha val="43137"/>
                    </a:srgbClr>
                  </a:outerShdw>
                </a:effectLst>
              </a:rPr>
              <a:t>Laboratories</a:t>
            </a:r>
            <a:endParaRPr lang="ru-RU" sz="3200" b="1" dirty="0">
              <a:solidFill>
                <a:srgbClr val="C00000"/>
              </a:solidFill>
            </a:endParaRPr>
          </a:p>
        </p:txBody>
      </p:sp>
      <p:sp>
        <p:nvSpPr>
          <p:cNvPr id="5" name="Прямоугольник 4"/>
          <p:cNvSpPr/>
          <p:nvPr/>
        </p:nvSpPr>
        <p:spPr>
          <a:xfrm>
            <a:off x="4949788" y="2132856"/>
            <a:ext cx="2952328" cy="461665"/>
          </a:xfrm>
          <a:prstGeom prst="rect">
            <a:avLst/>
          </a:prstGeom>
        </p:spPr>
        <p:txBody>
          <a:bodyPr wrap="square">
            <a:spAutoFit/>
          </a:bodyPr>
          <a:lstStyle/>
          <a:p>
            <a:pPr algn="ctr"/>
            <a:endParaRPr lang="ru-RU" sz="2400" b="1" dirty="0">
              <a:solidFill>
                <a:srgbClr val="00206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411760" y="1944738"/>
            <a:ext cx="6382840" cy="5146024"/>
          </a:xfrm>
          <a:prstGeom prst="rect">
            <a:avLst/>
          </a:prstGeom>
          <a:noFill/>
        </p:spPr>
        <p:txBody>
          <a:bodyPr wrap="square" rtlCol="0">
            <a:spAutoFit/>
          </a:bodyPr>
          <a:lstStyle/>
          <a:p>
            <a:pPr lvl="0" algn="just">
              <a:lnSpc>
                <a:spcPct val="115000"/>
              </a:lnSpc>
              <a:spcBef>
                <a:spcPts val="900"/>
              </a:spcBef>
              <a:spcAft>
                <a:spcPts val="0"/>
              </a:spcAft>
              <a:buClr>
                <a:srgbClr val="000000"/>
              </a:buClr>
              <a:buSzPts val="800"/>
              <a:tabLst>
                <a:tab pos="925195" algn="l"/>
              </a:tabLst>
            </a:pPr>
            <a:r>
              <a:rPr lang="en-US" sz="2000" b="1" i="1" dirty="0" smtClean="0">
                <a:solidFill>
                  <a:srgbClr val="002060"/>
                </a:solidFill>
              </a:rPr>
              <a:t>Research and Educational Centre of Competences </a:t>
            </a:r>
          </a:p>
          <a:p>
            <a:pPr lvl="0" algn="just">
              <a:lnSpc>
                <a:spcPct val="115000"/>
              </a:lnSpc>
              <a:spcBef>
                <a:spcPts val="900"/>
              </a:spcBef>
              <a:spcAft>
                <a:spcPts val="0"/>
              </a:spcAft>
              <a:buClr>
                <a:srgbClr val="000000"/>
              </a:buClr>
              <a:buSzPts val="800"/>
              <a:tabLst>
                <a:tab pos="925195" algn="l"/>
              </a:tabLst>
            </a:pPr>
            <a:r>
              <a:rPr lang="ru-RU" sz="2000" b="1" i="1" dirty="0" smtClean="0">
                <a:solidFill>
                  <a:srgbClr val="002060"/>
                </a:solidFill>
              </a:rPr>
              <a:t>«</a:t>
            </a:r>
            <a:r>
              <a:rPr lang="en-US" sz="2400" b="1" dirty="0" smtClean="0">
                <a:solidFill>
                  <a:srgbClr val="002060"/>
                </a:solidFill>
                <a:effectLst>
                  <a:outerShdw blurRad="38100" dist="38100" dir="2700000" algn="tl">
                    <a:srgbClr val="000000">
                      <a:alpha val="43137"/>
                    </a:srgbClr>
                  </a:outerShdw>
                </a:effectLst>
              </a:rPr>
              <a:t>Safety Technology of Strategic  Infrastructures and </a:t>
            </a:r>
            <a:r>
              <a:rPr lang="ru-RU" sz="2400" b="1" dirty="0" smtClean="0">
                <a:solidFill>
                  <a:srgbClr val="002060"/>
                </a:solidFill>
                <a:effectLst>
                  <a:outerShdw blurRad="38100" dist="38100" dir="2700000" algn="tl">
                    <a:srgbClr val="000000">
                      <a:alpha val="43137"/>
                    </a:srgbClr>
                  </a:outerShdw>
                </a:effectLst>
              </a:rPr>
              <a:t>Т</a:t>
            </a:r>
            <a:r>
              <a:rPr lang="en-US" sz="2400" b="1" dirty="0" err="1" smtClean="0">
                <a:solidFill>
                  <a:srgbClr val="002060"/>
                </a:solidFill>
                <a:effectLst>
                  <a:outerShdw blurRad="38100" dist="38100" dir="2700000" algn="tl">
                    <a:srgbClr val="000000">
                      <a:alpha val="43137"/>
                    </a:srgbClr>
                  </a:outerShdw>
                </a:effectLst>
              </a:rPr>
              <a:t>erritories</a:t>
            </a:r>
            <a:r>
              <a:rPr lang="ru-RU" sz="2400" b="1" i="1" dirty="0" smtClean="0">
                <a:solidFill>
                  <a:srgbClr val="002060"/>
                </a:solidFill>
                <a:effectLst>
                  <a:outerShdw blurRad="38100" dist="38100" dir="2700000" algn="tl">
                    <a:srgbClr val="000000">
                      <a:alpha val="43137"/>
                    </a:srgbClr>
                  </a:outerShdw>
                </a:effectLst>
              </a:rPr>
              <a:t>»</a:t>
            </a:r>
          </a:p>
          <a:p>
            <a:pPr algn="just">
              <a:lnSpc>
                <a:spcPct val="115000"/>
              </a:lnSpc>
              <a:spcBef>
                <a:spcPts val="900"/>
              </a:spcBef>
              <a:buClr>
                <a:srgbClr val="000000"/>
              </a:buClr>
              <a:buSzPts val="800"/>
              <a:tabLst>
                <a:tab pos="925195" algn="l"/>
              </a:tabLst>
            </a:pPr>
            <a:r>
              <a:rPr lang="en-US" b="1" dirty="0" smtClean="0">
                <a:solidFill>
                  <a:srgbClr val="002060"/>
                </a:solidFill>
              </a:rPr>
              <a:t>In the laboratory students </a:t>
            </a:r>
            <a:r>
              <a:rPr lang="en-US" b="1" dirty="0">
                <a:solidFill>
                  <a:srgbClr val="002060"/>
                </a:solidFill>
              </a:rPr>
              <a:t>are given the unique possibility to assimilate the methodology of risk analysis and practical application of methods of evaluation and prediction of consequences of possible accidents at actual high-risk industrial objects of the  </a:t>
            </a:r>
            <a:r>
              <a:rPr lang="en-US" b="1" dirty="0" err="1">
                <a:solidFill>
                  <a:srgbClr val="002060"/>
                </a:solidFill>
              </a:rPr>
              <a:t>Sverdlosk</a:t>
            </a:r>
            <a:r>
              <a:rPr lang="en-US" b="1" dirty="0">
                <a:solidFill>
                  <a:srgbClr val="002060"/>
                </a:solidFill>
              </a:rPr>
              <a:t> / </a:t>
            </a:r>
            <a:r>
              <a:rPr lang="en-US" b="1" dirty="0" err="1">
                <a:solidFill>
                  <a:srgbClr val="002060"/>
                </a:solidFill>
              </a:rPr>
              <a:t>Ekaterinburg</a:t>
            </a:r>
            <a:r>
              <a:rPr lang="en-US" b="1" dirty="0">
                <a:solidFill>
                  <a:srgbClr val="002060"/>
                </a:solidFill>
              </a:rPr>
              <a:t> Region, to gain experience and industrial expertise of design documentation, hazardous production objects, to develop measures aimed at assurance of safety level of civil engineering critical infrastructures and territories, to protect the production personnel and population. </a:t>
            </a:r>
            <a:endParaRPr lang="ru-RU" b="1" dirty="0">
              <a:solidFill>
                <a:srgbClr val="002060"/>
              </a:solidFill>
            </a:endParaRPr>
          </a:p>
          <a:p>
            <a:pPr lvl="0" algn="just">
              <a:lnSpc>
                <a:spcPct val="115000"/>
              </a:lnSpc>
              <a:spcBef>
                <a:spcPts val="900"/>
              </a:spcBef>
              <a:spcAft>
                <a:spcPts val="0"/>
              </a:spcAft>
              <a:buClr>
                <a:srgbClr val="000000"/>
              </a:buClr>
              <a:buSzPts val="800"/>
              <a:tabLst>
                <a:tab pos="925195" algn="l"/>
              </a:tabLst>
            </a:pPr>
            <a:endParaRPr lang="ru-RU" b="1" i="1" dirty="0">
              <a:solidFill>
                <a:srgbClr val="0070C0"/>
              </a:solidFill>
            </a:endParaRPr>
          </a:p>
        </p:txBody>
      </p:sp>
      <p:pic>
        <p:nvPicPr>
          <p:cNvPr id="9" name="Picture 2" descr="http://static.squarespace.com/static/54292c33e4b0c3466d98a32c/542aaac0e4b05344441067dd/54773293e4b01fb132f81f9a/1417455260615/?format=1500w"/>
          <p:cNvPicPr>
            <a:picLocks noChangeAspect="1" noChangeArrowheads="1"/>
          </p:cNvPicPr>
          <p:nvPr/>
        </p:nvPicPr>
        <p:blipFill rotWithShape="1">
          <a:blip r:embed="rId3" cstate="print"/>
          <a:srcRect l="15244" r="6783"/>
          <a:stretch/>
        </p:blipFill>
        <p:spPr bwMode="auto">
          <a:xfrm>
            <a:off x="0" y="1514144"/>
            <a:ext cx="2411760" cy="2720452"/>
          </a:xfrm>
          <a:prstGeom prst="rect">
            <a:avLst/>
          </a:prstGeom>
          <a:ln>
            <a:noFill/>
          </a:ln>
          <a:effectLst>
            <a:softEdge rad="112500"/>
          </a:effectLst>
        </p:spPr>
      </p:pic>
      <p:pic>
        <p:nvPicPr>
          <p:cNvPr id="11" name="Рисунок 10"/>
          <p:cNvPicPr/>
          <p:nvPr/>
        </p:nvPicPr>
        <p:blipFill rotWithShape="1">
          <a:blip r:embed="rId4" cstate="print"/>
          <a:srcRect t="28339" r="24667"/>
          <a:stretch/>
        </p:blipFill>
        <p:spPr bwMode="auto">
          <a:xfrm>
            <a:off x="-53321" y="4234596"/>
            <a:ext cx="2518401" cy="2623404"/>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37499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0"/>
            <a:ext cx="9396536" cy="688263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248" y="249898"/>
            <a:ext cx="1434212" cy="892419"/>
          </a:xfrm>
          <a:prstGeom prst="rect">
            <a:avLst/>
          </a:prstGeom>
          <a:noFill/>
          <a:ln>
            <a:noFill/>
          </a:ln>
          <a:extLst/>
        </p:spPr>
      </p:pic>
      <p:sp>
        <p:nvSpPr>
          <p:cNvPr id="22" name="Прямоугольник 21"/>
          <p:cNvSpPr/>
          <p:nvPr/>
        </p:nvSpPr>
        <p:spPr>
          <a:xfrm>
            <a:off x="1115616" y="4552347"/>
            <a:ext cx="6624736" cy="492443"/>
          </a:xfrm>
          <a:prstGeom prst="rect">
            <a:avLst/>
          </a:prstGeom>
        </p:spPr>
        <p:txBody>
          <a:bodyPr wrap="square">
            <a:spAutoFit/>
          </a:bodyPr>
          <a:lstStyle/>
          <a:p>
            <a:pPr algn="ctr"/>
            <a:endParaRPr lang="en-US" sz="2600" b="1" dirty="0" smtClean="0">
              <a:solidFill>
                <a:srgbClr val="00B050"/>
              </a:solidFill>
            </a:endParaRPr>
          </a:p>
        </p:txBody>
      </p:sp>
      <p:pic>
        <p:nvPicPr>
          <p:cNvPr id="23" name="Picture 2" descr="D:\СТАРЫЙДИСК\ДИСК С\Desktop\старый комп\логотип Урфу\логотип УрФУ\logotipy_i_plashki_institutov_07.2012-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604" y="249898"/>
            <a:ext cx="1800225" cy="9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7" y="343749"/>
            <a:ext cx="3242111" cy="70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710960" y="1237457"/>
            <a:ext cx="7974616" cy="1446550"/>
          </a:xfrm>
          <a:prstGeom prst="rect">
            <a:avLst/>
          </a:prstGeom>
          <a:noFill/>
        </p:spPr>
        <p:txBody>
          <a:bodyPr wrap="square" rtlCol="0">
            <a:spAutoFit/>
          </a:bodyPr>
          <a:lstStyle/>
          <a:p>
            <a:pPr algn="ctr"/>
            <a:r>
              <a:rPr lang="en-US" b="1" dirty="0" smtClean="0">
                <a:solidFill>
                  <a:srgbClr val="C00000"/>
                </a:solidFill>
              </a:rPr>
              <a:t>TEMPUS </a:t>
            </a:r>
            <a:r>
              <a:rPr lang="en-US" b="1" dirty="0">
                <a:solidFill>
                  <a:srgbClr val="C00000"/>
                </a:solidFill>
              </a:rPr>
              <a:t>GREENMA 530620- TEMPUS -1-1T-TEMPUS-YPCR </a:t>
            </a:r>
            <a:endParaRPr lang="ru-RU" b="1" dirty="0" smtClean="0">
              <a:solidFill>
                <a:srgbClr val="C00000"/>
              </a:solidFill>
            </a:endParaRPr>
          </a:p>
          <a:p>
            <a:pPr algn="ctr"/>
            <a:r>
              <a:rPr lang="en-US" b="1" dirty="0" smtClean="0">
                <a:solidFill>
                  <a:srgbClr val="C00000"/>
                </a:solidFill>
              </a:rPr>
              <a:t>“</a:t>
            </a:r>
            <a:r>
              <a:rPr lang="en-US" b="1" dirty="0">
                <a:solidFill>
                  <a:srgbClr val="C00000"/>
                </a:solidFill>
              </a:rPr>
              <a:t>Innovative Technologies for Energy Saving and Environmental </a:t>
            </a:r>
            <a:r>
              <a:rPr lang="en-US" b="1" dirty="0" smtClean="0">
                <a:solidFill>
                  <a:srgbClr val="C00000"/>
                </a:solidFill>
              </a:rPr>
              <a:t>Control”</a:t>
            </a:r>
          </a:p>
          <a:p>
            <a:pPr algn="ctr"/>
            <a:r>
              <a:rPr lang="en-US" b="1" dirty="0" smtClean="0">
                <a:solidFill>
                  <a:srgbClr val="C00000"/>
                </a:solidFill>
              </a:rPr>
              <a:t>2012 – 2016 </a:t>
            </a:r>
            <a:r>
              <a:rPr lang="ru-RU" b="1" dirty="0" smtClean="0">
                <a:solidFill>
                  <a:srgbClr val="C00000"/>
                </a:solidFill>
              </a:rPr>
              <a:t> </a:t>
            </a:r>
            <a:endParaRPr lang="en-US" b="1" dirty="0" smtClean="0">
              <a:solidFill>
                <a:srgbClr val="C00000"/>
              </a:solidFill>
            </a:endParaRPr>
          </a:p>
          <a:p>
            <a:pPr algn="ctr"/>
            <a:r>
              <a:rPr lang="ru-RU" sz="1400" dirty="0" smtClean="0">
                <a:solidFill>
                  <a:srgbClr val="C00000"/>
                </a:solidFill>
              </a:rPr>
              <a:t>(</a:t>
            </a:r>
            <a:r>
              <a:rPr lang="en-US" sz="1400" dirty="0" smtClean="0">
                <a:solidFill>
                  <a:srgbClr val="C00000"/>
                </a:solidFill>
              </a:rPr>
              <a:t>V. </a:t>
            </a:r>
            <a:r>
              <a:rPr lang="en-US" sz="1400" dirty="0" err="1" smtClean="0">
                <a:solidFill>
                  <a:srgbClr val="C00000"/>
                </a:solidFill>
              </a:rPr>
              <a:t>Alekhin</a:t>
            </a:r>
            <a:r>
              <a:rPr lang="en-US" sz="1400" dirty="0" smtClean="0">
                <a:solidFill>
                  <a:srgbClr val="C00000"/>
                </a:solidFill>
              </a:rPr>
              <a:t> is </a:t>
            </a:r>
            <a:r>
              <a:rPr lang="en-US" sz="1400" dirty="0">
                <a:solidFill>
                  <a:srgbClr val="C00000"/>
                </a:solidFill>
              </a:rPr>
              <a:t>Project </a:t>
            </a:r>
            <a:r>
              <a:rPr lang="en-US" sz="1400" dirty="0" smtClean="0">
                <a:solidFill>
                  <a:srgbClr val="C00000"/>
                </a:solidFill>
              </a:rPr>
              <a:t>Coordinator</a:t>
            </a:r>
            <a:r>
              <a:rPr lang="ru-RU" sz="1400" dirty="0" smtClean="0">
                <a:solidFill>
                  <a:srgbClr val="C00000"/>
                </a:solidFill>
              </a:rPr>
              <a:t> </a:t>
            </a:r>
            <a:r>
              <a:rPr lang="en-US" sz="1400" dirty="0" smtClean="0">
                <a:solidFill>
                  <a:srgbClr val="C00000"/>
                </a:solidFill>
              </a:rPr>
              <a:t>for </a:t>
            </a:r>
            <a:r>
              <a:rPr lang="en-US" sz="1400" dirty="0">
                <a:solidFill>
                  <a:srgbClr val="C00000"/>
                </a:solidFill>
              </a:rPr>
              <a:t>the Ural and Siberian regions</a:t>
            </a:r>
            <a:r>
              <a:rPr lang="ru-RU" sz="1400" dirty="0" smtClean="0">
                <a:solidFill>
                  <a:srgbClr val="C00000"/>
                </a:solidFill>
              </a:rPr>
              <a:t>)</a:t>
            </a:r>
            <a:endParaRPr lang="ru-RU" sz="1400" dirty="0">
              <a:solidFill>
                <a:srgbClr val="C00000"/>
              </a:solidFill>
            </a:endParaRPr>
          </a:p>
          <a:p>
            <a:pPr algn="ctr"/>
            <a:endParaRPr lang="ru-RU" sz="2000" b="1" dirty="0"/>
          </a:p>
        </p:txBody>
      </p:sp>
      <p:sp>
        <p:nvSpPr>
          <p:cNvPr id="26" name="TextBox 25"/>
          <p:cNvSpPr txBox="1"/>
          <p:nvPr/>
        </p:nvSpPr>
        <p:spPr>
          <a:xfrm>
            <a:off x="4067944" y="2708920"/>
            <a:ext cx="4968552" cy="369332"/>
          </a:xfrm>
          <a:prstGeom prst="rect">
            <a:avLst/>
          </a:prstGeom>
          <a:noFill/>
        </p:spPr>
        <p:txBody>
          <a:bodyPr wrap="square" rtlCol="0">
            <a:spAutoFit/>
          </a:bodyPr>
          <a:lstStyle/>
          <a:p>
            <a:endParaRPr lang="ru-RU" dirty="0"/>
          </a:p>
        </p:txBody>
      </p:sp>
      <p:sp>
        <p:nvSpPr>
          <p:cNvPr id="27" name="TextBox 26"/>
          <p:cNvSpPr txBox="1"/>
          <p:nvPr/>
        </p:nvSpPr>
        <p:spPr>
          <a:xfrm>
            <a:off x="4860032" y="2767450"/>
            <a:ext cx="4440581" cy="3662541"/>
          </a:xfrm>
          <a:prstGeom prst="rect">
            <a:avLst/>
          </a:prstGeom>
          <a:noFill/>
        </p:spPr>
        <p:txBody>
          <a:bodyPr wrap="square" rtlCol="0">
            <a:spAutoFit/>
          </a:bodyPr>
          <a:lstStyle/>
          <a:p>
            <a:pPr algn="just"/>
            <a:r>
              <a:rPr lang="en-US" b="1" dirty="0" smtClean="0">
                <a:solidFill>
                  <a:srgbClr val="002060"/>
                </a:solidFill>
              </a:rPr>
              <a:t>9 Russian </a:t>
            </a:r>
            <a:r>
              <a:rPr lang="en-US" b="1" dirty="0">
                <a:solidFill>
                  <a:srgbClr val="002060"/>
                </a:solidFill>
              </a:rPr>
              <a:t>U</a:t>
            </a:r>
            <a:r>
              <a:rPr lang="en-US" b="1" dirty="0" smtClean="0">
                <a:solidFill>
                  <a:srgbClr val="002060"/>
                </a:solidFill>
              </a:rPr>
              <a:t>niversities and </a:t>
            </a:r>
            <a:r>
              <a:rPr lang="ru-RU" b="1" dirty="0" smtClean="0">
                <a:solidFill>
                  <a:srgbClr val="002060"/>
                </a:solidFill>
              </a:rPr>
              <a:t>5</a:t>
            </a:r>
            <a:r>
              <a:rPr lang="en-US" b="1" dirty="0" smtClean="0">
                <a:solidFill>
                  <a:srgbClr val="002060"/>
                </a:solidFill>
              </a:rPr>
              <a:t> European Universities </a:t>
            </a:r>
            <a:r>
              <a:rPr lang="en-US" b="1" dirty="0">
                <a:solidFill>
                  <a:srgbClr val="002060"/>
                </a:solidFill>
              </a:rPr>
              <a:t>were involved in the </a:t>
            </a:r>
            <a:r>
              <a:rPr lang="en-US" b="1" dirty="0" smtClean="0">
                <a:solidFill>
                  <a:srgbClr val="002060"/>
                </a:solidFill>
              </a:rPr>
              <a:t>project</a:t>
            </a:r>
            <a:r>
              <a:rPr lang="ru-RU" b="1" dirty="0" smtClean="0">
                <a:solidFill>
                  <a:srgbClr val="002060"/>
                </a:solidFill>
              </a:rPr>
              <a:t>.</a:t>
            </a:r>
            <a:endParaRPr lang="en-US" b="1" dirty="0" smtClean="0">
              <a:solidFill>
                <a:srgbClr val="002060"/>
              </a:solidFill>
            </a:endParaRPr>
          </a:p>
          <a:p>
            <a:pPr algn="just"/>
            <a:endParaRPr lang="ru-RU" b="1" dirty="0" smtClean="0">
              <a:solidFill>
                <a:srgbClr val="002060"/>
              </a:solidFill>
            </a:endParaRPr>
          </a:p>
          <a:p>
            <a:pPr algn="just"/>
            <a:r>
              <a:rPr lang="en-US" b="1" dirty="0" smtClean="0">
                <a:solidFill>
                  <a:srgbClr val="002060"/>
                </a:solidFill>
              </a:rPr>
              <a:t>Two </a:t>
            </a:r>
            <a:r>
              <a:rPr lang="en-US" b="1" dirty="0">
                <a:solidFill>
                  <a:srgbClr val="002060"/>
                </a:solidFill>
              </a:rPr>
              <a:t>M</a:t>
            </a:r>
            <a:r>
              <a:rPr lang="en-US" b="1" dirty="0" smtClean="0">
                <a:solidFill>
                  <a:srgbClr val="002060"/>
                </a:solidFill>
              </a:rPr>
              <a:t>aster's </a:t>
            </a:r>
            <a:r>
              <a:rPr lang="en-US" b="1" dirty="0" smtClean="0">
                <a:solidFill>
                  <a:srgbClr val="002060"/>
                </a:solidFill>
              </a:rPr>
              <a:t>Programs have been opened </a:t>
            </a:r>
            <a:r>
              <a:rPr lang="ru-RU" b="1" dirty="0" smtClean="0">
                <a:solidFill>
                  <a:srgbClr val="002060"/>
                </a:solidFill>
              </a:rPr>
              <a:t>:</a:t>
            </a:r>
            <a:endParaRPr lang="ru-RU" b="1" dirty="0" smtClean="0">
              <a:solidFill>
                <a:srgbClr val="002060"/>
              </a:solidFill>
            </a:endParaRPr>
          </a:p>
          <a:p>
            <a:pPr marL="285750" indent="-285750" algn="just">
              <a:buFont typeface="Wingdings" pitchFamily="2" charset="2"/>
              <a:buChar char="§"/>
            </a:pPr>
            <a:r>
              <a:rPr lang="ru-RU" b="1" dirty="0" smtClean="0">
                <a:solidFill>
                  <a:srgbClr val="002060"/>
                </a:solidFill>
              </a:rPr>
              <a:t>«</a:t>
            </a:r>
            <a:r>
              <a:rPr lang="en-US" b="1" dirty="0" smtClean="0">
                <a:solidFill>
                  <a:srgbClr val="002060"/>
                </a:solidFill>
              </a:rPr>
              <a:t>Engineering </a:t>
            </a:r>
            <a:r>
              <a:rPr lang="en-US" b="1" dirty="0">
                <a:solidFill>
                  <a:srgbClr val="002060"/>
                </a:solidFill>
              </a:rPr>
              <a:t>and Maintenance of Systems of Heat and Gas Supply, Ventilation and </a:t>
            </a:r>
            <a:r>
              <a:rPr lang="en-US" b="1" dirty="0" smtClean="0">
                <a:solidFill>
                  <a:srgbClr val="002060"/>
                </a:solidFill>
              </a:rPr>
              <a:t>Conditioning</a:t>
            </a:r>
            <a:r>
              <a:rPr lang="ru-RU" b="1" dirty="0" smtClean="0">
                <a:solidFill>
                  <a:srgbClr val="002060"/>
                </a:solidFill>
              </a:rPr>
              <a:t>»;</a:t>
            </a:r>
          </a:p>
          <a:p>
            <a:pPr marL="285750" indent="-285750" algn="just">
              <a:buFont typeface="Wingdings" pitchFamily="2" charset="2"/>
              <a:buChar char="§"/>
            </a:pPr>
            <a:r>
              <a:rPr lang="ru-RU" b="1" dirty="0" smtClean="0">
                <a:solidFill>
                  <a:srgbClr val="002060"/>
                </a:solidFill>
              </a:rPr>
              <a:t>«</a:t>
            </a:r>
            <a:r>
              <a:rPr lang="ru-RU" b="1" dirty="0" err="1" smtClean="0">
                <a:solidFill>
                  <a:srgbClr val="002060"/>
                </a:solidFill>
              </a:rPr>
              <a:t>Energy-saving</a:t>
            </a:r>
            <a:r>
              <a:rPr lang="ru-RU" b="1" dirty="0" smtClean="0">
                <a:solidFill>
                  <a:srgbClr val="002060"/>
                </a:solidFill>
              </a:rPr>
              <a:t> </a:t>
            </a:r>
            <a:r>
              <a:rPr lang="ru-RU" b="1" dirty="0" err="1">
                <a:solidFill>
                  <a:srgbClr val="002060"/>
                </a:solidFill>
              </a:rPr>
              <a:t>Technologies</a:t>
            </a:r>
            <a:r>
              <a:rPr lang="en-US" b="1" dirty="0">
                <a:solidFill>
                  <a:srgbClr val="002060"/>
                </a:solidFill>
              </a:rPr>
              <a:t> of</a:t>
            </a:r>
            <a:r>
              <a:rPr lang="ru-RU" b="1" dirty="0">
                <a:solidFill>
                  <a:srgbClr val="002060"/>
                </a:solidFill>
              </a:rPr>
              <a:t> </a:t>
            </a:r>
            <a:r>
              <a:rPr lang="ru-RU" b="1" dirty="0" err="1">
                <a:solidFill>
                  <a:srgbClr val="002060"/>
                </a:solidFill>
              </a:rPr>
              <a:t>Microclimate</a:t>
            </a:r>
            <a:r>
              <a:rPr lang="ru-RU" b="1" dirty="0">
                <a:solidFill>
                  <a:srgbClr val="002060"/>
                </a:solidFill>
              </a:rPr>
              <a:t>. </a:t>
            </a:r>
            <a:r>
              <a:rPr lang="ru-RU" b="1" dirty="0" err="1">
                <a:solidFill>
                  <a:srgbClr val="002060"/>
                </a:solidFill>
              </a:rPr>
              <a:t>Energy</a:t>
            </a:r>
            <a:r>
              <a:rPr lang="ru-RU" b="1" dirty="0">
                <a:solidFill>
                  <a:srgbClr val="002060"/>
                </a:solidFill>
              </a:rPr>
              <a:t> </a:t>
            </a:r>
            <a:r>
              <a:rPr lang="ru-RU" b="1" dirty="0" err="1" smtClean="0">
                <a:solidFill>
                  <a:srgbClr val="002060"/>
                </a:solidFill>
              </a:rPr>
              <a:t>Audit</a:t>
            </a:r>
            <a:r>
              <a:rPr lang="ru-RU" b="1" dirty="0" smtClean="0">
                <a:solidFill>
                  <a:srgbClr val="002060"/>
                </a:solidFill>
              </a:rPr>
              <a:t>».</a:t>
            </a:r>
            <a:endParaRPr lang="en-US" b="1" dirty="0" smtClean="0">
              <a:solidFill>
                <a:srgbClr val="002060"/>
              </a:solidFill>
            </a:endParaRPr>
          </a:p>
          <a:p>
            <a:pPr algn="just"/>
            <a:endParaRPr lang="ru-RU" b="1" dirty="0" smtClean="0">
              <a:solidFill>
                <a:srgbClr val="0070C0"/>
              </a:solidFill>
            </a:endParaRPr>
          </a:p>
          <a:p>
            <a:pPr algn="just"/>
            <a:r>
              <a:rPr lang="en-US" b="1" dirty="0" smtClean="0">
                <a:solidFill>
                  <a:srgbClr val="002060"/>
                </a:solidFill>
              </a:rPr>
              <a:t>Project results were </a:t>
            </a:r>
            <a:r>
              <a:rPr lang="en-US" b="1" dirty="0">
                <a:solidFill>
                  <a:srgbClr val="002060"/>
                </a:solidFill>
              </a:rPr>
              <a:t>posted</a:t>
            </a:r>
            <a:r>
              <a:rPr lang="en-US" b="1" dirty="0" smtClean="0">
                <a:solidFill>
                  <a:srgbClr val="002060"/>
                </a:solidFill>
              </a:rPr>
              <a:t> at </a:t>
            </a:r>
            <a:r>
              <a:rPr lang="en-US" b="1" dirty="0">
                <a:solidFill>
                  <a:srgbClr val="002060"/>
                </a:solidFill>
              </a:rPr>
              <a:t>the international exhibition </a:t>
            </a:r>
            <a:r>
              <a:rPr lang="en-US" b="1" dirty="0" smtClean="0">
                <a:solidFill>
                  <a:srgbClr val="002060"/>
                </a:solidFill>
              </a:rPr>
              <a:t> INNOPROM</a:t>
            </a:r>
            <a:r>
              <a:rPr lang="ru-RU" b="1" dirty="0" smtClean="0">
                <a:solidFill>
                  <a:srgbClr val="002060"/>
                </a:solidFill>
              </a:rPr>
              <a:t> </a:t>
            </a:r>
            <a:r>
              <a:rPr lang="en-US" b="1" dirty="0" smtClean="0">
                <a:solidFill>
                  <a:srgbClr val="002060"/>
                </a:solidFill>
              </a:rPr>
              <a:t>2015</a:t>
            </a:r>
            <a:r>
              <a:rPr lang="ru-RU" b="1" dirty="0" smtClean="0">
                <a:solidFill>
                  <a:srgbClr val="002060"/>
                </a:solidFill>
              </a:rPr>
              <a:t>.</a:t>
            </a:r>
            <a:endParaRPr lang="ru-RU" b="1" dirty="0" smtClean="0">
              <a:solidFill>
                <a:srgbClr val="002060"/>
              </a:solidFill>
            </a:endParaRPr>
          </a:p>
          <a:p>
            <a:pPr algn="just"/>
            <a:endParaRPr lang="ru-RU" sz="1600" b="1" dirty="0" smtClean="0">
              <a:solidFill>
                <a:srgbClr val="0070C0"/>
              </a:solidFill>
            </a:endParaRPr>
          </a:p>
        </p:txBody>
      </p:sp>
      <p:pic>
        <p:nvPicPr>
          <p:cNvPr id="28" name="Рисунок 27" descr="C:\Users\user\Desktop\Иннопром\Фото _Хаит\P1050300.JPG"/>
          <p:cNvPicPr/>
          <p:nvPr/>
        </p:nvPicPr>
        <p:blipFill rotWithShape="1">
          <a:blip r:embed="rId5" cstate="print">
            <a:extLst>
              <a:ext uri="{28A0092B-C50C-407E-A947-70E740481C1C}">
                <a14:useLocalDpi xmlns:a14="http://schemas.microsoft.com/office/drawing/2010/main" val="0"/>
              </a:ext>
            </a:extLst>
          </a:blip>
          <a:srcRect l="17309" t="7693" r="11859" b="14102"/>
          <a:stretch/>
        </p:blipFill>
        <p:spPr bwMode="auto">
          <a:xfrm>
            <a:off x="197625" y="2684006"/>
            <a:ext cx="4230359" cy="374598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3589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52" y="23280"/>
            <a:ext cx="9396536" cy="688263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248" y="249898"/>
            <a:ext cx="1434212" cy="892419"/>
          </a:xfrm>
          <a:prstGeom prst="rect">
            <a:avLst/>
          </a:prstGeom>
          <a:noFill/>
          <a:ln>
            <a:noFill/>
          </a:ln>
          <a:extLst/>
        </p:spPr>
      </p:pic>
      <p:sp>
        <p:nvSpPr>
          <p:cNvPr id="4" name="Прямоугольник 3"/>
          <p:cNvSpPr/>
          <p:nvPr/>
        </p:nvSpPr>
        <p:spPr>
          <a:xfrm>
            <a:off x="1115616" y="4552347"/>
            <a:ext cx="6624736" cy="492443"/>
          </a:xfrm>
          <a:prstGeom prst="rect">
            <a:avLst/>
          </a:prstGeom>
        </p:spPr>
        <p:txBody>
          <a:bodyPr wrap="square">
            <a:spAutoFit/>
          </a:bodyPr>
          <a:lstStyle/>
          <a:p>
            <a:pPr algn="ctr"/>
            <a:endParaRPr lang="en-US" sz="2600" b="1" dirty="0" smtClean="0">
              <a:solidFill>
                <a:srgbClr val="00B050"/>
              </a:solidFill>
            </a:endParaRPr>
          </a:p>
        </p:txBody>
      </p:sp>
      <p:pic>
        <p:nvPicPr>
          <p:cNvPr id="5" name="Picture 2" descr="D:\СТАРЫЙДИСК\ДИСК С\Desktop\старый комп\логотип Урфу\логотип УрФУ\logotipy_i_plashki_institutov_07.2012-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604" y="249898"/>
            <a:ext cx="1800225" cy="9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7" y="343749"/>
            <a:ext cx="3242111" cy="70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10960" y="1237457"/>
            <a:ext cx="7974616" cy="1231106"/>
          </a:xfrm>
          <a:prstGeom prst="rect">
            <a:avLst/>
          </a:prstGeom>
          <a:noFill/>
        </p:spPr>
        <p:txBody>
          <a:bodyPr wrap="square" rtlCol="0">
            <a:spAutoFit/>
          </a:bodyPr>
          <a:lstStyle/>
          <a:p>
            <a:pPr algn="ctr"/>
            <a:r>
              <a:rPr lang="en-US" b="1" dirty="0" smtClean="0">
                <a:solidFill>
                  <a:srgbClr val="C00000"/>
                </a:solidFill>
              </a:rPr>
              <a:t>The International </a:t>
            </a:r>
            <a:r>
              <a:rPr lang="en-US" b="1" dirty="0">
                <a:solidFill>
                  <a:srgbClr val="C00000"/>
                </a:solidFill>
              </a:rPr>
              <a:t>P</a:t>
            </a:r>
            <a:r>
              <a:rPr lang="en-US" b="1" dirty="0" smtClean="0">
                <a:solidFill>
                  <a:srgbClr val="C00000"/>
                </a:solidFill>
              </a:rPr>
              <a:t>roject</a:t>
            </a:r>
            <a:r>
              <a:rPr lang="ru-RU" b="1" dirty="0" smtClean="0">
                <a:solidFill>
                  <a:srgbClr val="C00000"/>
                </a:solidFill>
              </a:rPr>
              <a:t> </a:t>
            </a:r>
            <a:endParaRPr lang="ru-RU" b="1" dirty="0" smtClean="0">
              <a:solidFill>
                <a:srgbClr val="C00000"/>
              </a:solidFill>
            </a:endParaRPr>
          </a:p>
          <a:p>
            <a:pPr algn="ctr"/>
            <a:r>
              <a:rPr lang="en-US" b="1" dirty="0" smtClean="0">
                <a:solidFill>
                  <a:srgbClr val="C00000"/>
                </a:solidFill>
              </a:rPr>
              <a:t>TEMPUS </a:t>
            </a:r>
            <a:r>
              <a:rPr lang="en-US" b="1" dirty="0">
                <a:solidFill>
                  <a:srgbClr val="C00000"/>
                </a:solidFill>
              </a:rPr>
              <a:t>GREENMA 530620- TEMPUS -1-1T-TEMPUS-YPCR </a:t>
            </a:r>
            <a:endParaRPr lang="ru-RU" b="1" dirty="0" smtClean="0">
              <a:solidFill>
                <a:srgbClr val="C00000"/>
              </a:solidFill>
            </a:endParaRPr>
          </a:p>
          <a:p>
            <a:pPr algn="ctr"/>
            <a:r>
              <a:rPr lang="en-US" b="1" dirty="0" smtClean="0">
                <a:solidFill>
                  <a:srgbClr val="C00000"/>
                </a:solidFill>
              </a:rPr>
              <a:t>“</a:t>
            </a:r>
            <a:r>
              <a:rPr lang="en-US" b="1" dirty="0">
                <a:solidFill>
                  <a:srgbClr val="C00000"/>
                </a:solidFill>
              </a:rPr>
              <a:t>Innovative Technologies for Energy Saving and Environmental </a:t>
            </a:r>
            <a:r>
              <a:rPr lang="en-US" b="1" dirty="0" smtClean="0">
                <a:solidFill>
                  <a:srgbClr val="C00000"/>
                </a:solidFill>
              </a:rPr>
              <a:t>Control”</a:t>
            </a:r>
            <a:endParaRPr lang="en-US" b="1" dirty="0">
              <a:solidFill>
                <a:srgbClr val="C00000"/>
              </a:solidFill>
            </a:endParaRPr>
          </a:p>
          <a:p>
            <a:pPr algn="ctr"/>
            <a:r>
              <a:rPr lang="en-US" sz="2000" b="1" dirty="0" smtClean="0">
                <a:solidFill>
                  <a:srgbClr val="C00000"/>
                </a:solidFill>
              </a:rPr>
              <a:t>2012 – 2016 </a:t>
            </a:r>
            <a:endParaRPr lang="ru-RU" sz="2000" b="1" dirty="0"/>
          </a:p>
        </p:txBody>
      </p:sp>
      <p:sp>
        <p:nvSpPr>
          <p:cNvPr id="8" name="TextBox 7"/>
          <p:cNvSpPr txBox="1"/>
          <p:nvPr/>
        </p:nvSpPr>
        <p:spPr>
          <a:xfrm>
            <a:off x="4067944" y="2708920"/>
            <a:ext cx="4968552" cy="369332"/>
          </a:xfrm>
          <a:prstGeom prst="rect">
            <a:avLst/>
          </a:prstGeom>
          <a:noFill/>
        </p:spPr>
        <p:txBody>
          <a:bodyPr wrap="square" rtlCol="0">
            <a:spAutoFit/>
          </a:bodyPr>
          <a:lstStyle/>
          <a:p>
            <a:endParaRPr lang="ru-RU" dirty="0"/>
          </a:p>
        </p:txBody>
      </p:sp>
      <p:sp>
        <p:nvSpPr>
          <p:cNvPr id="9" name="TextBox 8"/>
          <p:cNvSpPr txBox="1"/>
          <p:nvPr/>
        </p:nvSpPr>
        <p:spPr>
          <a:xfrm>
            <a:off x="4274957" y="2468563"/>
            <a:ext cx="4832872" cy="4524315"/>
          </a:xfrm>
          <a:prstGeom prst="rect">
            <a:avLst/>
          </a:prstGeom>
          <a:noFill/>
        </p:spPr>
        <p:txBody>
          <a:bodyPr wrap="square" rtlCol="0">
            <a:spAutoFit/>
          </a:bodyPr>
          <a:lstStyle/>
          <a:p>
            <a:pPr algn="just"/>
            <a:r>
              <a:rPr lang="en-US" b="1" dirty="0">
                <a:solidFill>
                  <a:srgbClr val="002060"/>
                </a:solidFill>
              </a:rPr>
              <a:t>Within </a:t>
            </a:r>
            <a:r>
              <a:rPr lang="ru-RU" b="1" dirty="0" smtClean="0">
                <a:solidFill>
                  <a:srgbClr val="002060"/>
                </a:solidFill>
              </a:rPr>
              <a:t>:</a:t>
            </a:r>
            <a:endParaRPr lang="ru-RU" b="1" dirty="0" smtClean="0">
              <a:solidFill>
                <a:srgbClr val="002060"/>
              </a:solidFill>
            </a:endParaRPr>
          </a:p>
          <a:p>
            <a:pPr marL="285750" indent="-285750" algn="just">
              <a:buFont typeface="Arial" pitchFamily="34" charset="0"/>
              <a:buChar char="•"/>
            </a:pPr>
            <a:r>
              <a:rPr lang="en-US" b="1" dirty="0">
                <a:solidFill>
                  <a:srgbClr val="002060"/>
                </a:solidFill>
              </a:rPr>
              <a:t>10 </a:t>
            </a:r>
            <a:r>
              <a:rPr lang="en-US" b="1" dirty="0" smtClean="0">
                <a:solidFill>
                  <a:srgbClr val="002060"/>
                </a:solidFill>
              </a:rPr>
              <a:t>volumes of the textbook </a:t>
            </a:r>
            <a:r>
              <a:rPr lang="en-US" b="1" dirty="0" smtClean="0">
                <a:solidFill>
                  <a:srgbClr val="002060"/>
                </a:solidFill>
              </a:rPr>
              <a:t> for </a:t>
            </a:r>
            <a:r>
              <a:rPr lang="en-US" b="1" dirty="0" smtClean="0">
                <a:solidFill>
                  <a:srgbClr val="002060"/>
                </a:solidFill>
              </a:rPr>
              <a:t>Master's Degree </a:t>
            </a:r>
            <a:r>
              <a:rPr lang="en-US" b="1" dirty="0" smtClean="0">
                <a:solidFill>
                  <a:srgbClr val="002060"/>
                </a:solidFill>
              </a:rPr>
              <a:t>Programs</a:t>
            </a:r>
            <a:r>
              <a:rPr lang="en-US" b="1" dirty="0" smtClean="0">
                <a:solidFill>
                  <a:srgbClr val="002060"/>
                </a:solidFill>
              </a:rPr>
              <a:t> </a:t>
            </a:r>
            <a:r>
              <a:rPr lang="en-US" b="1" dirty="0">
                <a:solidFill>
                  <a:srgbClr val="002060"/>
                </a:solidFill>
              </a:rPr>
              <a:t>have been </a:t>
            </a:r>
            <a:r>
              <a:rPr lang="en-US" b="1" dirty="0" smtClean="0">
                <a:solidFill>
                  <a:srgbClr val="002060"/>
                </a:solidFill>
              </a:rPr>
              <a:t>published;</a:t>
            </a:r>
            <a:endParaRPr lang="ru-RU" b="1" dirty="0" smtClean="0">
              <a:solidFill>
                <a:srgbClr val="002060"/>
              </a:solidFill>
            </a:endParaRPr>
          </a:p>
          <a:p>
            <a:pPr marL="285750" indent="-285750" algn="just">
              <a:buFont typeface="Arial" pitchFamily="34" charset="0"/>
              <a:buChar char="•"/>
            </a:pPr>
            <a:r>
              <a:rPr lang="en-US" b="1" dirty="0" smtClean="0">
                <a:solidFill>
                  <a:srgbClr val="002060"/>
                </a:solidFill>
              </a:rPr>
              <a:t>The electronic </a:t>
            </a:r>
            <a:r>
              <a:rPr lang="en-US" b="1" dirty="0">
                <a:solidFill>
                  <a:srgbClr val="002060"/>
                </a:solidFill>
              </a:rPr>
              <a:t>educational resources in English, with the participation of </a:t>
            </a:r>
            <a:r>
              <a:rPr lang="en-US" b="1" dirty="0" smtClean="0">
                <a:solidFill>
                  <a:srgbClr val="002060"/>
                </a:solidFill>
              </a:rPr>
              <a:t>professor </a:t>
            </a:r>
            <a:r>
              <a:rPr lang="en-US" b="1" dirty="0">
                <a:solidFill>
                  <a:srgbClr val="002060"/>
                </a:solidFill>
              </a:rPr>
              <a:t>of the University of Genoa V. </a:t>
            </a:r>
            <a:r>
              <a:rPr lang="en-US" b="1" dirty="0" err="1" smtClean="0">
                <a:solidFill>
                  <a:srgbClr val="002060"/>
                </a:solidFill>
              </a:rPr>
              <a:t>Bianko</a:t>
            </a:r>
            <a:r>
              <a:rPr lang="en-US" b="1" dirty="0" smtClean="0">
                <a:solidFill>
                  <a:srgbClr val="002060"/>
                </a:solidFill>
              </a:rPr>
              <a:t> have </a:t>
            </a:r>
            <a:r>
              <a:rPr lang="en-US" b="1" dirty="0">
                <a:solidFill>
                  <a:srgbClr val="002060"/>
                </a:solidFill>
              </a:rPr>
              <a:t>been </a:t>
            </a:r>
            <a:r>
              <a:rPr lang="en-US" b="1" dirty="0" smtClean="0">
                <a:solidFill>
                  <a:srgbClr val="002060"/>
                </a:solidFill>
              </a:rPr>
              <a:t> developed;</a:t>
            </a:r>
            <a:endParaRPr lang="en-US" b="1" dirty="0" smtClean="0">
              <a:solidFill>
                <a:srgbClr val="002060"/>
              </a:solidFill>
            </a:endParaRPr>
          </a:p>
          <a:p>
            <a:pPr marL="285750" indent="-285750" algn="just">
              <a:buFont typeface="Arial" pitchFamily="34" charset="0"/>
              <a:buChar char="•"/>
            </a:pPr>
            <a:r>
              <a:rPr lang="en-US" b="1" dirty="0" smtClean="0">
                <a:solidFill>
                  <a:srgbClr val="002060"/>
                </a:solidFill>
              </a:rPr>
              <a:t>15 </a:t>
            </a:r>
            <a:r>
              <a:rPr lang="en-US" b="1" dirty="0">
                <a:solidFill>
                  <a:srgbClr val="002060"/>
                </a:solidFill>
              </a:rPr>
              <a:t>professors from European </a:t>
            </a:r>
            <a:r>
              <a:rPr lang="en-US" b="1" dirty="0" smtClean="0">
                <a:solidFill>
                  <a:srgbClr val="002060"/>
                </a:solidFill>
              </a:rPr>
              <a:t>Universities </a:t>
            </a:r>
            <a:r>
              <a:rPr lang="en-US" b="1" dirty="0" smtClean="0">
                <a:solidFill>
                  <a:srgbClr val="002060"/>
                </a:solidFill>
              </a:rPr>
              <a:t>were giving  </a:t>
            </a:r>
            <a:r>
              <a:rPr lang="en-US" b="1" dirty="0">
                <a:solidFill>
                  <a:srgbClr val="002060"/>
                </a:solidFill>
              </a:rPr>
              <a:t>lectures to undergraduates </a:t>
            </a:r>
            <a:r>
              <a:rPr lang="en-US" b="1" dirty="0" smtClean="0">
                <a:solidFill>
                  <a:srgbClr val="002060"/>
                </a:solidFill>
              </a:rPr>
              <a:t>of Institute of Civil Engineering</a:t>
            </a:r>
          </a:p>
          <a:p>
            <a:pPr marL="285750" indent="-285750" algn="just">
              <a:buFont typeface="Arial" pitchFamily="34" charset="0"/>
              <a:buChar char="•"/>
            </a:pPr>
            <a:r>
              <a:rPr lang="en-US" b="1" dirty="0" smtClean="0">
                <a:solidFill>
                  <a:srgbClr val="002060"/>
                </a:solidFill>
              </a:rPr>
              <a:t>13 </a:t>
            </a:r>
            <a:r>
              <a:rPr lang="en-US" b="1" dirty="0">
                <a:solidFill>
                  <a:srgbClr val="002060"/>
                </a:solidFill>
              </a:rPr>
              <a:t>teachers and researchers STI were trained at universities in Europe</a:t>
            </a:r>
            <a:r>
              <a:rPr lang="en-US" b="1" dirty="0" smtClean="0">
                <a:solidFill>
                  <a:srgbClr val="002060"/>
                </a:solidFill>
              </a:rPr>
              <a:t>;</a:t>
            </a:r>
          </a:p>
          <a:p>
            <a:pPr marL="285750" indent="-285750" algn="just">
              <a:buFont typeface="Arial" pitchFamily="34" charset="0"/>
              <a:buChar char="•"/>
            </a:pPr>
            <a:r>
              <a:rPr lang="en-US" b="1" dirty="0" smtClean="0">
                <a:solidFill>
                  <a:srgbClr val="002060"/>
                </a:solidFill>
              </a:rPr>
              <a:t>The laboratory </a:t>
            </a:r>
            <a:r>
              <a:rPr lang="en-US" b="1" dirty="0">
                <a:solidFill>
                  <a:srgbClr val="002060"/>
                </a:solidFill>
              </a:rPr>
              <a:t>equipment, textbooks, manuals, scientific publications in Russian and English </a:t>
            </a:r>
            <a:r>
              <a:rPr lang="en-US" b="1" dirty="0" smtClean="0">
                <a:solidFill>
                  <a:srgbClr val="002060"/>
                </a:solidFill>
              </a:rPr>
              <a:t>languages purchased</a:t>
            </a:r>
            <a:endParaRPr lang="ru-RU" b="1" dirty="0" smtClean="0">
              <a:solidFill>
                <a:srgbClr val="002060"/>
              </a:solidFill>
            </a:endParaRPr>
          </a:p>
          <a:p>
            <a:pPr marL="285750" indent="-285750">
              <a:buFont typeface="Arial" pitchFamily="34" charset="0"/>
              <a:buChar char="•"/>
            </a:pPr>
            <a:endParaRPr lang="ru-RU" b="1" dirty="0">
              <a:solidFill>
                <a:srgbClr val="002060"/>
              </a:solidFill>
            </a:endParaRPr>
          </a:p>
        </p:txBody>
      </p:sp>
      <p:pic>
        <p:nvPicPr>
          <p:cNvPr id="10" name="Picture 3" descr="C:\Users\user\Desktop\Круглый стол Екатеринбург 7.04.2015\IMG_307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70" t="-355" b="-508"/>
          <a:stretch/>
        </p:blipFill>
        <p:spPr bwMode="auto">
          <a:xfrm>
            <a:off x="107504" y="2708920"/>
            <a:ext cx="3021581" cy="2486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37" r="6477"/>
          <a:stretch/>
        </p:blipFill>
        <p:spPr bwMode="auto">
          <a:xfrm>
            <a:off x="1371326" y="4365104"/>
            <a:ext cx="2775344" cy="228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72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24" y="1197946"/>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cxnSp>
        <p:nvCxnSpPr>
          <p:cNvPr id="3" name="Прямая соединительная линия 2"/>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476176" y="583179"/>
            <a:ext cx="7128792" cy="584775"/>
          </a:xfrm>
          <a:prstGeom prst="rect">
            <a:avLst/>
          </a:prstGeom>
        </p:spPr>
        <p:txBody>
          <a:bodyPr wrap="square">
            <a:spAutoFit/>
          </a:bodyPr>
          <a:lstStyle/>
          <a:p>
            <a:pPr algn="ctr"/>
            <a:r>
              <a:rPr lang="en-US" sz="3200" b="1" dirty="0">
                <a:solidFill>
                  <a:srgbClr val="C00000"/>
                </a:solidFill>
              </a:rPr>
              <a:t>Institute of Civil Engineering </a:t>
            </a:r>
            <a:endParaRPr lang="ru-RU" sz="3200" b="1" dirty="0" smtClean="0">
              <a:solidFill>
                <a:srgbClr val="C00000"/>
              </a:solidFill>
            </a:endParaRPr>
          </a:p>
        </p:txBody>
      </p:sp>
      <p:sp>
        <p:nvSpPr>
          <p:cNvPr id="5" name="Прямоугольник 4"/>
          <p:cNvSpPr/>
          <p:nvPr/>
        </p:nvSpPr>
        <p:spPr>
          <a:xfrm>
            <a:off x="1263186" y="1233814"/>
            <a:ext cx="6653124" cy="461665"/>
          </a:xfrm>
          <a:prstGeom prst="rect">
            <a:avLst/>
          </a:prstGeom>
        </p:spPr>
        <p:txBody>
          <a:bodyPr wrap="square">
            <a:spAutoFit/>
          </a:bodyPr>
          <a:lstStyle/>
          <a:p>
            <a:pPr algn="ctr"/>
            <a:r>
              <a:rPr lang="en-US" sz="2400" b="1" dirty="0" smtClean="0">
                <a:solidFill>
                  <a:srgbClr val="002060"/>
                </a:solidFill>
                <a:effectLst>
                  <a:outerShdw blurRad="38100" dist="38100" dir="2700000" algn="tl">
                    <a:srgbClr val="000000">
                      <a:alpha val="43137"/>
                    </a:srgbClr>
                  </a:outerShdw>
                </a:effectLst>
              </a:rPr>
              <a:t>PhD Research Topics</a:t>
            </a:r>
            <a:endParaRPr lang="ru-RU" sz="2400" b="1" dirty="0">
              <a:solidFill>
                <a:srgbClr val="00206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17298" y="1670785"/>
            <a:ext cx="8544899" cy="3693319"/>
          </a:xfrm>
          <a:prstGeom prst="rect">
            <a:avLst/>
          </a:prstGeom>
          <a:noFill/>
        </p:spPr>
        <p:txBody>
          <a:bodyPr wrap="square" rtlCol="0">
            <a:spAutoFit/>
          </a:bodyPr>
          <a:lstStyle/>
          <a:p>
            <a:pPr algn="just"/>
            <a:r>
              <a:rPr lang="en-US" b="1" dirty="0" smtClean="0">
                <a:solidFill>
                  <a:srgbClr val="C00000"/>
                </a:solidFill>
              </a:rPr>
              <a:t>"Building </a:t>
            </a:r>
            <a:r>
              <a:rPr lang="en-US" b="1" dirty="0">
                <a:solidFill>
                  <a:srgbClr val="C00000"/>
                </a:solidFill>
              </a:rPr>
              <a:t>envelope analysis in terms of multi-comfort environment of civic buildings"</a:t>
            </a:r>
            <a:br>
              <a:rPr lang="en-US" b="1" dirty="0">
                <a:solidFill>
                  <a:srgbClr val="C00000"/>
                </a:solidFill>
              </a:rPr>
            </a:br>
            <a:r>
              <a:rPr lang="en-US" sz="1600" dirty="0" smtClean="0">
                <a:solidFill>
                  <a:srgbClr val="002060"/>
                </a:solidFill>
              </a:rPr>
              <a:t>The </a:t>
            </a:r>
            <a:r>
              <a:rPr lang="en-US" sz="1600" dirty="0">
                <a:solidFill>
                  <a:srgbClr val="002060"/>
                </a:solidFill>
              </a:rPr>
              <a:t>study is aimed at </a:t>
            </a:r>
            <a:r>
              <a:rPr lang="en-US" sz="1600" dirty="0" err="1">
                <a:solidFill>
                  <a:srgbClr val="002060"/>
                </a:solidFill>
              </a:rPr>
              <a:t>modelling</a:t>
            </a:r>
            <a:r>
              <a:rPr lang="en-US" sz="1600" dirty="0">
                <a:solidFill>
                  <a:srgbClr val="002060"/>
                </a:solidFill>
              </a:rPr>
              <a:t> various building constructions behavior based on experimental data and developing effective energy-saving measures. Main focus is on creating comfortable environment, energy-efficiency and interaction between heating appliances and building envelope</a:t>
            </a:r>
            <a:r>
              <a:rPr lang="en-US" sz="1600" dirty="0" smtClean="0">
                <a:solidFill>
                  <a:srgbClr val="002060"/>
                </a:solidFill>
              </a:rPr>
              <a:t>.</a:t>
            </a:r>
            <a:endParaRPr lang="ru-RU" sz="1600" dirty="0" smtClean="0">
              <a:solidFill>
                <a:srgbClr val="002060"/>
              </a:solidFill>
            </a:endParaRPr>
          </a:p>
          <a:p>
            <a:r>
              <a:rPr lang="en-US" b="1" dirty="0" smtClean="0">
                <a:solidFill>
                  <a:srgbClr val="C00000"/>
                </a:solidFill>
              </a:rPr>
              <a:t>"</a:t>
            </a:r>
            <a:r>
              <a:rPr lang="en-US" b="1" dirty="0">
                <a:solidFill>
                  <a:srgbClr val="C00000"/>
                </a:solidFill>
              </a:rPr>
              <a:t>Energy efficiency as a factor of sustainable territory </a:t>
            </a:r>
            <a:r>
              <a:rPr lang="en-US" b="1" dirty="0" smtClean="0">
                <a:solidFill>
                  <a:srgbClr val="C00000"/>
                </a:solidFill>
              </a:rPr>
              <a:t>development”</a:t>
            </a:r>
            <a:r>
              <a:rPr lang="en-US" b="1" dirty="0">
                <a:solidFill>
                  <a:srgbClr val="002060"/>
                </a:solidFill>
              </a:rPr>
              <a:t/>
            </a:r>
            <a:br>
              <a:rPr lang="en-US" b="1" dirty="0">
                <a:solidFill>
                  <a:srgbClr val="002060"/>
                </a:solidFill>
              </a:rPr>
            </a:br>
            <a:r>
              <a:rPr lang="en-US" sz="1600" dirty="0">
                <a:solidFill>
                  <a:srgbClr val="002060"/>
                </a:solidFill>
              </a:rPr>
              <a:t>The subject is an analysis of the economic effect of using energy efficient </a:t>
            </a:r>
            <a:r>
              <a:rPr lang="en-US" sz="1600" dirty="0" smtClean="0">
                <a:solidFill>
                  <a:srgbClr val="002060"/>
                </a:solidFill>
              </a:rPr>
              <a:t>technologies </a:t>
            </a:r>
            <a:r>
              <a:rPr lang="en-US" sz="1600" dirty="0">
                <a:solidFill>
                  <a:srgbClr val="002060"/>
                </a:solidFill>
              </a:rPr>
              <a:t>in building industry.  The aim is to attract developers to the problem of </a:t>
            </a:r>
            <a:r>
              <a:rPr lang="en-US" sz="1600" dirty="0" smtClean="0">
                <a:solidFill>
                  <a:srgbClr val="002060"/>
                </a:solidFill>
              </a:rPr>
              <a:t>energy </a:t>
            </a:r>
            <a:r>
              <a:rPr lang="en-US" sz="1600" dirty="0">
                <a:solidFill>
                  <a:srgbClr val="002060"/>
                </a:solidFill>
              </a:rPr>
              <a:t>saving.</a:t>
            </a:r>
            <a:br>
              <a:rPr lang="en-US" sz="1600" dirty="0">
                <a:solidFill>
                  <a:srgbClr val="002060"/>
                </a:solidFill>
              </a:rPr>
            </a:br>
            <a:r>
              <a:rPr lang="en-US" b="1" dirty="0">
                <a:solidFill>
                  <a:srgbClr val="C00000"/>
                </a:solidFill>
              </a:rPr>
              <a:t>"Research and design of new constructional concepts for mobile facades of sustainable </a:t>
            </a:r>
            <a:r>
              <a:rPr lang="en-US" b="1" dirty="0" smtClean="0">
                <a:solidFill>
                  <a:srgbClr val="C00000"/>
                </a:solidFill>
              </a:rPr>
              <a:t>buildings”</a:t>
            </a:r>
            <a:endParaRPr lang="ru-RU" b="1" dirty="0" smtClean="0">
              <a:solidFill>
                <a:srgbClr val="C00000"/>
              </a:solidFill>
            </a:endParaRPr>
          </a:p>
          <a:p>
            <a:r>
              <a:rPr lang="en-US" sz="1600" dirty="0">
                <a:solidFill>
                  <a:srgbClr val="002060"/>
                </a:solidFill>
              </a:rPr>
              <a:t>The study of this thesis concerns an actual research related to the reduction of energy consumption in buildings and maintenance of comfort space air conditions that are applicable for Ural region. Some of constructional concepts intended to increase energy efficiency of buildings are also focused on  automation of </a:t>
            </a:r>
            <a:r>
              <a:rPr lang="en-US" sz="1600" dirty="0" err="1">
                <a:solidFill>
                  <a:srgbClr val="002060"/>
                </a:solidFill>
              </a:rPr>
              <a:t>labour</a:t>
            </a:r>
            <a:r>
              <a:rPr lang="en-US" sz="1600" dirty="0">
                <a:solidFill>
                  <a:srgbClr val="002060"/>
                </a:solidFill>
              </a:rPr>
              <a:t>-intensive processes connected with thermal covering and facade facing.</a:t>
            </a:r>
            <a:endParaRPr lang="ru-RU" sz="1600" dirty="0">
              <a:solidFill>
                <a:srgbClr val="002060"/>
              </a:solidFill>
            </a:endParaRPr>
          </a:p>
          <a:p>
            <a:endParaRPr lang="ru-RU" dirty="0">
              <a:solidFill>
                <a:srgbClr val="C00000"/>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152" y="4957291"/>
            <a:ext cx="2766600" cy="19128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rotWithShape="1">
          <a:blip r:embed="rId4" cstate="print"/>
          <a:srcRect t="27214"/>
          <a:stretch/>
        </p:blipFill>
        <p:spPr bwMode="auto">
          <a:xfrm>
            <a:off x="46142" y="4957291"/>
            <a:ext cx="3769780" cy="1902504"/>
          </a:xfrm>
          <a:prstGeom prst="rect">
            <a:avLst/>
          </a:prstGeom>
          <a:ln>
            <a:noFill/>
          </a:ln>
          <a:effectLst>
            <a:softEdge rad="112500"/>
          </a:effectLst>
        </p:spPr>
      </p:pic>
      <p:pic>
        <p:nvPicPr>
          <p:cNvPr id="11" name="Picture 3" descr="E:\Pictures\!К юбилею СтИ\ПОСЛЕДНИЕ ФОТО\IMG_221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352" t="9281" r="11775" b="34453"/>
          <a:stretch/>
        </p:blipFill>
        <p:spPr bwMode="auto">
          <a:xfrm>
            <a:off x="6559752" y="4957291"/>
            <a:ext cx="2543732" cy="19211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731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0624" y="1220442"/>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pic>
        <p:nvPicPr>
          <p:cNvPr id="5" name="Picture 3"/>
          <p:cNvPicPr>
            <a:picLocks noChangeAspect="1" noChangeArrowheads="1"/>
          </p:cNvPicPr>
          <p:nvPr/>
        </p:nvPicPr>
        <p:blipFill>
          <a:blip r:embed="rId3" cstate="print"/>
          <a:srcRect/>
          <a:stretch>
            <a:fillRect/>
          </a:stretch>
        </p:blipFill>
        <p:spPr bwMode="auto">
          <a:xfrm>
            <a:off x="-10624" y="3564742"/>
            <a:ext cx="9144000" cy="3293258"/>
          </a:xfrm>
          <a:prstGeom prst="rect">
            <a:avLst/>
          </a:prstGeom>
          <a:ln>
            <a:noFill/>
          </a:ln>
          <a:effectLst>
            <a:softEdge rad="112500"/>
          </a:effectLst>
        </p:spPr>
      </p:pic>
      <p:cxnSp>
        <p:nvCxnSpPr>
          <p:cNvPr id="6" name="Прямая соединительная линия 5"/>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476176" y="583179"/>
            <a:ext cx="7128792" cy="584775"/>
          </a:xfrm>
          <a:prstGeom prst="rect">
            <a:avLst/>
          </a:prstGeom>
        </p:spPr>
        <p:txBody>
          <a:bodyPr wrap="square">
            <a:spAutoFit/>
          </a:bodyPr>
          <a:lstStyle/>
          <a:p>
            <a:pPr algn="ctr"/>
            <a:r>
              <a:rPr lang="en-US" sz="3200" b="1" dirty="0">
                <a:solidFill>
                  <a:srgbClr val="C00000"/>
                </a:solidFill>
              </a:rPr>
              <a:t>Institute of Civil Engineering </a:t>
            </a:r>
            <a:endParaRPr lang="ru-RU" sz="3200" b="1" dirty="0" smtClean="0">
              <a:solidFill>
                <a:srgbClr val="C00000"/>
              </a:solidFill>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descr="http://img-fotki.yandex.ru/get/6512/30348152.138/0_6785e_20cb3f32_orig"/>
          <p:cNvPicPr>
            <a:picLocks noChangeAspect="1" noChangeArrowheads="1"/>
          </p:cNvPicPr>
          <p:nvPr/>
        </p:nvPicPr>
        <p:blipFill rotWithShape="1">
          <a:blip r:embed="rId5" cstate="print"/>
          <a:srcRect l="1" r="10793"/>
          <a:stretch/>
        </p:blipFill>
        <p:spPr bwMode="auto">
          <a:xfrm>
            <a:off x="2320" y="1208514"/>
            <a:ext cx="2716739" cy="2811225"/>
          </a:xfrm>
          <a:prstGeom prst="rect">
            <a:avLst/>
          </a:prstGeom>
          <a:ln>
            <a:noFill/>
          </a:ln>
          <a:effectLst>
            <a:softEdge rad="112500"/>
          </a:effectLst>
        </p:spPr>
      </p:pic>
      <p:pic>
        <p:nvPicPr>
          <p:cNvPr id="3" name="Picture 2" descr="E:\фотографии\19.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19347" r="18871"/>
          <a:stretch/>
        </p:blipFill>
        <p:spPr bwMode="auto">
          <a:xfrm>
            <a:off x="2719059" y="1167954"/>
            <a:ext cx="3489068" cy="2851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http://s.66.ru/localStorage/collection/2b/ae/ff/3c/2baeff3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4851"/>
          <a:stretch/>
        </p:blipFill>
        <p:spPr bwMode="auto">
          <a:xfrm>
            <a:off x="6208127" y="1220441"/>
            <a:ext cx="2925249" cy="2818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1"/>
          <p:cNvSpPr txBox="1">
            <a:spLocks noChangeArrowheads="1"/>
          </p:cNvSpPr>
          <p:nvPr/>
        </p:nvSpPr>
        <p:spPr bwMode="auto">
          <a:xfrm>
            <a:off x="1509397" y="4006502"/>
            <a:ext cx="6540740" cy="584775"/>
          </a:xfrm>
          <a:prstGeom prst="rect">
            <a:avLst/>
          </a:prstGeom>
          <a:noFill/>
          <a:ln w="9525">
            <a:noFill/>
            <a:miter lim="800000"/>
            <a:headEnd/>
            <a:tailEnd/>
          </a:ln>
        </p:spPr>
        <p:txBody>
          <a:bodyPr wrap="square">
            <a:spAutoFit/>
          </a:bodyPr>
          <a:lstStyle/>
          <a:p>
            <a:r>
              <a:rPr lang="en-US" sz="3200" b="1" dirty="0">
                <a:solidFill>
                  <a:srgbClr val="C00000"/>
                </a:solidFill>
                <a:latin typeface="+mj-lt"/>
              </a:rPr>
              <a:t>THANK </a:t>
            </a:r>
            <a:r>
              <a:rPr lang="en-US" sz="3200" b="1" dirty="0" smtClean="0">
                <a:solidFill>
                  <a:srgbClr val="C00000"/>
                </a:solidFill>
                <a:latin typeface="+mj-lt"/>
              </a:rPr>
              <a:t>YOU</a:t>
            </a:r>
            <a:r>
              <a:rPr lang="ru-RU" sz="3200" b="1" dirty="0" smtClean="0">
                <a:solidFill>
                  <a:srgbClr val="C00000"/>
                </a:solidFill>
                <a:latin typeface="+mj-lt"/>
              </a:rPr>
              <a:t> </a:t>
            </a:r>
            <a:r>
              <a:rPr lang="en-US" sz="3200" b="1" dirty="0" smtClean="0">
                <a:solidFill>
                  <a:srgbClr val="C00000"/>
                </a:solidFill>
                <a:latin typeface="+mj-lt"/>
              </a:rPr>
              <a:t>FOR</a:t>
            </a:r>
            <a:r>
              <a:rPr lang="ru-RU" sz="3200" b="1" dirty="0" smtClean="0">
                <a:solidFill>
                  <a:srgbClr val="C00000"/>
                </a:solidFill>
                <a:latin typeface="+mj-lt"/>
              </a:rPr>
              <a:t> </a:t>
            </a:r>
            <a:r>
              <a:rPr lang="en-US" sz="3200" b="1" dirty="0" smtClean="0">
                <a:solidFill>
                  <a:srgbClr val="C00000"/>
                </a:solidFill>
                <a:latin typeface="+mj-lt"/>
              </a:rPr>
              <a:t>YOUR ATTENTION</a:t>
            </a:r>
            <a:r>
              <a:rPr lang="ru-RU" sz="3200" b="1" dirty="0" smtClean="0">
                <a:solidFill>
                  <a:srgbClr val="C00000"/>
                </a:solidFill>
                <a:latin typeface="+mj-lt"/>
              </a:rPr>
              <a:t>!</a:t>
            </a:r>
            <a:endParaRPr lang="ru-RU" sz="3200" b="1" dirty="0">
              <a:solidFill>
                <a:srgbClr val="C00000"/>
              </a:solidFill>
              <a:latin typeface="+mj-lt"/>
            </a:endParaRPr>
          </a:p>
        </p:txBody>
      </p:sp>
    </p:spTree>
    <p:extLst>
      <p:ext uri="{BB962C8B-B14F-4D97-AF65-F5344CB8AC3E}">
        <p14:creationId xmlns:p14="http://schemas.microsoft.com/office/powerpoint/2010/main" val="392591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фотографии\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378"/>
          <a:stretch/>
        </p:blipFill>
        <p:spPr bwMode="auto">
          <a:xfrm>
            <a:off x="10656" y="1197947"/>
            <a:ext cx="9182643" cy="566005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476176" y="583179"/>
            <a:ext cx="7128792" cy="584775"/>
          </a:xfrm>
          <a:prstGeom prst="rect">
            <a:avLst/>
          </a:prstGeom>
        </p:spPr>
        <p:txBody>
          <a:bodyPr wrap="square">
            <a:spAutoFit/>
          </a:bodyPr>
          <a:lstStyle/>
          <a:p>
            <a:pPr algn="ctr"/>
            <a:r>
              <a:rPr lang="en-US" sz="3200" b="1" dirty="0">
                <a:solidFill>
                  <a:srgbClr val="C00000"/>
                </a:solidFill>
              </a:rPr>
              <a:t>Institute of Civil Engineering </a:t>
            </a:r>
            <a:endParaRPr lang="ru-RU" sz="3200" b="1" dirty="0" smtClean="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503682" y="1484784"/>
            <a:ext cx="2592288" cy="1323439"/>
          </a:xfrm>
          <a:prstGeom prst="rect">
            <a:avLst/>
          </a:prstGeom>
          <a:noFill/>
        </p:spPr>
        <p:txBody>
          <a:bodyPr wrap="square" rtlCol="0">
            <a:spAutoFit/>
          </a:bodyPr>
          <a:lstStyle/>
          <a:p>
            <a:r>
              <a:rPr lang="en-US" sz="2000" b="1" dirty="0" smtClean="0">
                <a:solidFill>
                  <a:srgbClr val="C00000"/>
                </a:solidFill>
              </a:rPr>
              <a:t>Vladimir </a:t>
            </a:r>
            <a:r>
              <a:rPr lang="en-US" sz="2000" b="1" dirty="0" err="1" smtClean="0">
                <a:solidFill>
                  <a:srgbClr val="C00000"/>
                </a:solidFill>
              </a:rPr>
              <a:t>Alekhin</a:t>
            </a:r>
            <a:endParaRPr lang="en-US" sz="2000" b="1" dirty="0" smtClean="0">
              <a:solidFill>
                <a:srgbClr val="C00000"/>
              </a:solidFill>
            </a:endParaRPr>
          </a:p>
          <a:p>
            <a:r>
              <a:rPr lang="en-US" sz="2000" b="1" dirty="0" err="1" smtClean="0">
                <a:solidFill>
                  <a:srgbClr val="C00000"/>
                </a:solidFill>
              </a:rPr>
              <a:t>referetsf@yandex</a:t>
            </a:r>
            <a:r>
              <a:rPr lang="en-US" sz="2000" b="1" dirty="0" smtClean="0">
                <a:solidFill>
                  <a:srgbClr val="C00000"/>
                </a:solidFill>
              </a:rPr>
              <a:t>. </a:t>
            </a:r>
            <a:r>
              <a:rPr lang="en-US" sz="2000" b="1" dirty="0" err="1" smtClean="0">
                <a:solidFill>
                  <a:srgbClr val="C00000"/>
                </a:solidFill>
              </a:rPr>
              <a:t>ru</a:t>
            </a:r>
            <a:endParaRPr lang="en-US" sz="2000" b="1" dirty="0" smtClean="0">
              <a:solidFill>
                <a:srgbClr val="C00000"/>
              </a:solidFill>
            </a:endParaRPr>
          </a:p>
          <a:p>
            <a:r>
              <a:rPr lang="en-US" sz="2000" b="1" dirty="0" smtClean="0">
                <a:solidFill>
                  <a:srgbClr val="C00000"/>
                </a:solidFill>
              </a:rPr>
              <a:t>Irina </a:t>
            </a:r>
            <a:r>
              <a:rPr lang="en-US" sz="2000" b="1" dirty="0" err="1" smtClean="0">
                <a:solidFill>
                  <a:srgbClr val="C00000"/>
                </a:solidFill>
              </a:rPr>
              <a:t>Maltseva</a:t>
            </a:r>
            <a:endParaRPr lang="en-US" sz="2000" b="1" dirty="0" smtClean="0">
              <a:solidFill>
                <a:srgbClr val="C00000"/>
              </a:solidFill>
            </a:endParaRPr>
          </a:p>
          <a:p>
            <a:r>
              <a:rPr lang="en-US" sz="2000" b="1" dirty="0" smtClean="0">
                <a:solidFill>
                  <a:srgbClr val="C00000"/>
                </a:solidFill>
              </a:rPr>
              <a:t>3724316@mail.ru</a:t>
            </a:r>
            <a:endParaRPr lang="ru-RU" sz="2000" b="1" dirty="0">
              <a:solidFill>
                <a:srgbClr val="C00000"/>
              </a:solidFill>
            </a:endParaRPr>
          </a:p>
        </p:txBody>
      </p:sp>
    </p:spTree>
    <p:extLst>
      <p:ext uri="{BB962C8B-B14F-4D97-AF65-F5344CB8AC3E}">
        <p14:creationId xmlns:p14="http://schemas.microsoft.com/office/powerpoint/2010/main" val="465905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a:spLocks noChangeArrowheads="1"/>
          </p:cNvSpPr>
          <p:nvPr/>
        </p:nvSpPr>
        <p:spPr bwMode="auto">
          <a:xfrm>
            <a:off x="7280274" y="126206"/>
            <a:ext cx="1396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dirty="0">
                <a:solidFill>
                  <a:srgbClr val="C00000"/>
                </a:solidFill>
              </a:rPr>
              <a:t>www.urfu.ru</a:t>
            </a:r>
            <a:endParaRPr lang="en-US" b="1" dirty="0">
              <a:solidFill>
                <a:srgbClr val="C00000"/>
              </a:solidFill>
            </a:endParaRPr>
          </a:p>
        </p:txBody>
      </p:sp>
      <p:sp>
        <p:nvSpPr>
          <p:cNvPr id="13" name="Прямоугольник 12"/>
          <p:cNvSpPr/>
          <p:nvPr/>
        </p:nvSpPr>
        <p:spPr>
          <a:xfrm>
            <a:off x="0" y="717647"/>
            <a:ext cx="9002366" cy="59832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5" name="Picture 2" descr="I:\TMP\Черепанова\new\evraziya_tochki_new_2.png"/>
          <p:cNvPicPr>
            <a:picLocks noChangeAspect="1" noChangeArrowheads="1"/>
          </p:cNvPicPr>
          <p:nvPr/>
        </p:nvPicPr>
        <p:blipFill>
          <a:blip r:embed="rId3"/>
          <a:srcRect l="7809" t="13657" r="26796" b="32700"/>
          <a:stretch>
            <a:fillRect/>
          </a:stretch>
        </p:blipFill>
        <p:spPr bwMode="auto">
          <a:xfrm>
            <a:off x="-39173" y="639113"/>
            <a:ext cx="8996709" cy="6140353"/>
          </a:xfrm>
          <a:prstGeom prst="rect">
            <a:avLst/>
          </a:prstGeom>
          <a:noFill/>
          <a:ln w="9525">
            <a:noFill/>
            <a:miter lim="800000"/>
            <a:headEnd/>
            <a:tailEnd/>
          </a:ln>
        </p:spPr>
      </p:pic>
      <p:sp>
        <p:nvSpPr>
          <p:cNvPr id="16" name="Подзаголовок 2"/>
          <p:cNvSpPr txBox="1">
            <a:spLocks/>
          </p:cNvSpPr>
          <p:nvPr/>
        </p:nvSpPr>
        <p:spPr bwMode="auto">
          <a:xfrm>
            <a:off x="2987824" y="935134"/>
            <a:ext cx="5805045" cy="1052513"/>
          </a:xfrm>
          <a:prstGeom prst="rect">
            <a:avLst/>
          </a:prstGeom>
          <a:noFill/>
          <a:ln w="9525">
            <a:noFill/>
            <a:miter lim="800000"/>
            <a:headEnd/>
            <a:tailEnd/>
          </a:ln>
        </p:spPr>
        <p:txBody>
          <a:bodyPr/>
          <a:lstStyle/>
          <a:p>
            <a:pPr>
              <a:spcBef>
                <a:spcPct val="20000"/>
              </a:spcBef>
              <a:buFont typeface="Arial" charset="0"/>
              <a:buNone/>
            </a:pPr>
            <a:r>
              <a:rPr lang="en-US" sz="2800" b="1" dirty="0">
                <a:solidFill>
                  <a:srgbClr val="C00000"/>
                </a:solidFill>
                <a:cs typeface="Tahoma" pitchFamily="34" charset="0"/>
              </a:rPr>
              <a:t>Our dream is to establish a world-class university in the heart of Eurasia </a:t>
            </a:r>
            <a:endParaRPr lang="ru-RU" sz="2800" b="1" dirty="0">
              <a:solidFill>
                <a:srgbClr val="C00000"/>
              </a:solidFill>
            </a:endParaRPr>
          </a:p>
        </p:txBody>
      </p:sp>
      <p:sp>
        <p:nvSpPr>
          <p:cNvPr id="17" name="Прямоугольник 16"/>
          <p:cNvSpPr/>
          <p:nvPr/>
        </p:nvSpPr>
        <p:spPr>
          <a:xfrm>
            <a:off x="4718398" y="2167803"/>
            <a:ext cx="5211763" cy="400050"/>
          </a:xfrm>
          <a:prstGeom prst="rect">
            <a:avLst/>
          </a:prstGeom>
        </p:spPr>
        <p:txBody>
          <a:bodyPr>
            <a:spAutoFit/>
          </a:bodyPr>
          <a:lstStyle/>
          <a:p>
            <a:pPr>
              <a:defRPr/>
            </a:pPr>
            <a:r>
              <a:rPr lang="en-US" sz="2000" b="1" dirty="0">
                <a:solidFill>
                  <a:srgbClr val="002060"/>
                </a:solidFill>
                <a:latin typeface="+mn-lt"/>
                <a:cs typeface="Arial" pitchFamily="34" charset="0"/>
              </a:rPr>
              <a:t>Ural Federal University </a:t>
            </a:r>
            <a:endParaRPr lang="ru-RU" sz="2000" b="1" dirty="0">
              <a:solidFill>
                <a:srgbClr val="002060"/>
              </a:solidFill>
              <a:latin typeface="+mn-lt"/>
              <a:cs typeface="Arial" pitchFamily="34" charset="0"/>
            </a:endParaRPr>
          </a:p>
        </p:txBody>
      </p:sp>
      <p:sp>
        <p:nvSpPr>
          <p:cNvPr id="18" name="TextBox 5"/>
          <p:cNvSpPr txBox="1">
            <a:spLocks noChangeArrowheads="1"/>
          </p:cNvSpPr>
          <p:nvPr/>
        </p:nvSpPr>
        <p:spPr bwMode="auto">
          <a:xfrm>
            <a:off x="4565888" y="2507797"/>
            <a:ext cx="4429125" cy="3924151"/>
          </a:xfrm>
          <a:prstGeom prst="rect">
            <a:avLst/>
          </a:prstGeom>
          <a:noFill/>
          <a:ln w="9525">
            <a:noFill/>
            <a:miter lim="800000"/>
            <a:headEnd/>
            <a:tailEnd/>
          </a:ln>
        </p:spPr>
        <p:txBody>
          <a:bodyPr>
            <a:spAutoFit/>
          </a:bodyPr>
          <a:lstStyle/>
          <a:p>
            <a:pPr marL="285750" indent="-285750">
              <a:buFont typeface="Arial" panose="020B0604020202020204" pitchFamily="34" charset="0"/>
              <a:buChar char="•"/>
            </a:pPr>
            <a:r>
              <a:rPr lang="en-US" b="1" dirty="0" smtClean="0">
                <a:solidFill>
                  <a:srgbClr val="002060"/>
                </a:solidFill>
                <a:latin typeface="Trebuchet MS" pitchFamily="34" charset="0"/>
                <a:cs typeface="Tahoma" pitchFamily="34" charset="0"/>
              </a:rPr>
              <a:t>Top-10 </a:t>
            </a:r>
            <a:r>
              <a:rPr lang="en-US" dirty="0" smtClean="0">
                <a:solidFill>
                  <a:srgbClr val="002060"/>
                </a:solidFill>
                <a:latin typeface="Trebuchet MS" pitchFamily="34" charset="0"/>
                <a:cs typeface="Tahoma" pitchFamily="34" charset="0"/>
              </a:rPr>
              <a:t>in Russia according to national rankings</a:t>
            </a:r>
          </a:p>
          <a:p>
            <a:pPr marL="285750" indent="-285750">
              <a:buFont typeface="Arial" panose="020B0604020202020204" pitchFamily="34" charset="0"/>
              <a:buChar char="•"/>
            </a:pPr>
            <a:endParaRPr lang="en-US" dirty="0">
              <a:solidFill>
                <a:srgbClr val="002060"/>
              </a:solidFill>
              <a:latin typeface="Trebuchet MS" pitchFamily="34" charset="0"/>
              <a:cs typeface="Tahoma" pitchFamily="34" charset="0"/>
            </a:endParaRPr>
          </a:p>
          <a:p>
            <a:pPr marL="285750" indent="-285750">
              <a:buFont typeface="Arial" panose="020B0604020202020204" pitchFamily="34" charset="0"/>
              <a:buChar char="•"/>
            </a:pPr>
            <a:r>
              <a:rPr lang="en-US" b="1" dirty="0" smtClean="0">
                <a:solidFill>
                  <a:srgbClr val="002060"/>
                </a:solidFill>
                <a:latin typeface="Trebuchet MS" pitchFamily="34" charset="0"/>
                <a:cs typeface="Tahoma" pitchFamily="34" charset="0"/>
              </a:rPr>
              <a:t>Top-100</a:t>
            </a:r>
            <a:r>
              <a:rPr lang="en-US" dirty="0" smtClean="0">
                <a:solidFill>
                  <a:srgbClr val="002060"/>
                </a:solidFill>
                <a:latin typeface="Trebuchet MS" pitchFamily="34" charset="0"/>
                <a:cs typeface="Tahoma" pitchFamily="34" charset="0"/>
              </a:rPr>
              <a:t> in QS World University Ranking: BRICS </a:t>
            </a:r>
          </a:p>
          <a:p>
            <a:pPr marL="285750" indent="-285750">
              <a:buFont typeface="Arial" panose="020B0604020202020204" pitchFamily="34" charset="0"/>
              <a:buChar char="•"/>
            </a:pPr>
            <a:endParaRPr lang="en-US" dirty="0">
              <a:solidFill>
                <a:srgbClr val="002060"/>
              </a:solidFill>
              <a:latin typeface="Trebuchet MS" pitchFamily="34" charset="0"/>
              <a:cs typeface="Tahoma" pitchFamily="34" charset="0"/>
            </a:endParaRPr>
          </a:p>
          <a:p>
            <a:pPr marL="285750" indent="-285750">
              <a:buFont typeface="Arial" panose="020B0604020202020204" pitchFamily="34" charset="0"/>
              <a:buChar char="•"/>
            </a:pPr>
            <a:r>
              <a:rPr lang="en-US" b="1" dirty="0" smtClean="0">
                <a:solidFill>
                  <a:srgbClr val="002060"/>
                </a:solidFill>
                <a:latin typeface="Trebuchet MS" pitchFamily="34" charset="0"/>
                <a:cs typeface="Tahoma" pitchFamily="34" charset="0"/>
              </a:rPr>
              <a:t>Top-600</a:t>
            </a:r>
            <a:r>
              <a:rPr lang="en-US" dirty="0" smtClean="0">
                <a:solidFill>
                  <a:srgbClr val="002060"/>
                </a:solidFill>
                <a:latin typeface="Trebuchet MS" pitchFamily="34" charset="0"/>
                <a:cs typeface="Tahoma" pitchFamily="34" charset="0"/>
              </a:rPr>
              <a:t> QS World Universities </a:t>
            </a:r>
          </a:p>
          <a:p>
            <a:pPr marL="285750" indent="-285750">
              <a:buFont typeface="Arial" panose="020B0604020202020204" pitchFamily="34" charset="0"/>
              <a:buChar char="•"/>
            </a:pPr>
            <a:endParaRPr lang="en-US" dirty="0">
              <a:solidFill>
                <a:srgbClr val="002060"/>
              </a:solidFill>
              <a:latin typeface="Trebuchet MS" pitchFamily="34" charset="0"/>
              <a:cs typeface="Tahoma" pitchFamily="34" charset="0"/>
            </a:endParaRPr>
          </a:p>
          <a:p>
            <a:pPr marL="285750" indent="-285750">
              <a:buFont typeface="Arial" panose="020B0604020202020204" pitchFamily="34" charset="0"/>
              <a:buChar char="•"/>
            </a:pPr>
            <a:r>
              <a:rPr lang="en-US" b="1" dirty="0" smtClean="0">
                <a:solidFill>
                  <a:srgbClr val="002060"/>
                </a:solidFill>
                <a:latin typeface="Trebuchet MS" pitchFamily="34" charset="0"/>
                <a:cs typeface="Tahoma" pitchFamily="34" charset="0"/>
              </a:rPr>
              <a:t>Top-60</a:t>
            </a:r>
            <a:r>
              <a:rPr lang="en-US" dirty="0" smtClean="0">
                <a:solidFill>
                  <a:srgbClr val="002060"/>
                </a:solidFill>
                <a:latin typeface="Trebuchet MS" pitchFamily="34" charset="0"/>
                <a:cs typeface="Tahoma" pitchFamily="34" charset="0"/>
              </a:rPr>
              <a:t> QS Ranking: Emerging Europe and Central Asia </a:t>
            </a:r>
          </a:p>
          <a:p>
            <a:pPr marL="285750" indent="-285750">
              <a:buFont typeface="Arial" panose="020B0604020202020204" pitchFamily="34" charset="0"/>
              <a:buChar char="•"/>
            </a:pPr>
            <a:endParaRPr lang="en-US" dirty="0">
              <a:solidFill>
                <a:srgbClr val="002060"/>
              </a:solidFill>
              <a:latin typeface="Trebuchet MS" pitchFamily="34" charset="0"/>
              <a:cs typeface="Tahoma" pitchFamily="34" charset="0"/>
            </a:endParaRPr>
          </a:p>
          <a:p>
            <a:pPr marL="285750" indent="-285750">
              <a:buFont typeface="Arial" panose="020B0604020202020204" pitchFamily="34" charset="0"/>
              <a:buChar char="•"/>
            </a:pPr>
            <a:r>
              <a:rPr lang="en-US" b="1" dirty="0" smtClean="0">
                <a:solidFill>
                  <a:srgbClr val="002060"/>
                </a:solidFill>
                <a:latin typeface="Trebuchet MS" pitchFamily="34" charset="0"/>
                <a:cs typeface="Tahoma" pitchFamily="34" charset="0"/>
              </a:rPr>
              <a:t>Top-</a:t>
            </a:r>
            <a:r>
              <a:rPr lang="ru-RU" b="1" dirty="0" smtClean="0">
                <a:solidFill>
                  <a:srgbClr val="002060"/>
                </a:solidFill>
                <a:latin typeface="Trebuchet MS" pitchFamily="34" charset="0"/>
                <a:cs typeface="Tahoma" pitchFamily="34" charset="0"/>
              </a:rPr>
              <a:t>6</a:t>
            </a:r>
            <a:r>
              <a:rPr lang="en-US" dirty="0" smtClean="0">
                <a:solidFill>
                  <a:srgbClr val="002060"/>
                </a:solidFill>
                <a:latin typeface="Trebuchet MS" pitchFamily="34" charset="0"/>
                <a:cs typeface="Tahoma" pitchFamily="34" charset="0"/>
              </a:rPr>
              <a:t> among Russian universities in Webometrics  </a:t>
            </a:r>
          </a:p>
          <a:p>
            <a:endParaRPr lang="ru-RU" sz="1500" dirty="0">
              <a:latin typeface="Trebuchet MS" pitchFamily="34" charset="0"/>
              <a:cs typeface="Tahoma" pitchFamily="34" charset="0"/>
            </a:endParaRPr>
          </a:p>
        </p:txBody>
      </p:sp>
      <p:sp>
        <p:nvSpPr>
          <p:cNvPr id="19" name="Прямоугольник 10"/>
          <p:cNvSpPr>
            <a:spLocks noChangeArrowheads="1"/>
          </p:cNvSpPr>
          <p:nvPr/>
        </p:nvSpPr>
        <p:spPr bwMode="auto">
          <a:xfrm>
            <a:off x="4433541" y="6392959"/>
            <a:ext cx="4857750" cy="246063"/>
          </a:xfrm>
          <a:prstGeom prst="rect">
            <a:avLst/>
          </a:prstGeom>
          <a:noFill/>
          <a:ln w="9525">
            <a:noFill/>
            <a:miter lim="800000"/>
            <a:headEnd/>
            <a:tailEnd/>
          </a:ln>
        </p:spPr>
        <p:txBody>
          <a:bodyPr>
            <a:spAutoFit/>
          </a:bodyPr>
          <a:lstStyle/>
          <a:p>
            <a:r>
              <a:rPr lang="en-US" sz="1000">
                <a:cs typeface="Tahoma" pitchFamily="34" charset="0"/>
              </a:rPr>
              <a:t>Source: Times Higher Education World University Rankings 2012-13</a:t>
            </a:r>
            <a:endParaRPr lang="ru-RU" sz="1000">
              <a:cs typeface="Tahoma" pitchFamily="34" charset="0"/>
            </a:endParaRPr>
          </a:p>
        </p:txBody>
      </p:sp>
      <p:grpSp>
        <p:nvGrpSpPr>
          <p:cNvPr id="20" name="Группа 15"/>
          <p:cNvGrpSpPr>
            <a:grpSpLocks/>
          </p:cNvGrpSpPr>
          <p:nvPr/>
        </p:nvGrpSpPr>
        <p:grpSpPr bwMode="auto">
          <a:xfrm>
            <a:off x="423516" y="6031009"/>
            <a:ext cx="4103688" cy="457200"/>
            <a:chOff x="323527" y="6243882"/>
            <a:chExt cx="4104456" cy="456255"/>
          </a:xfrm>
        </p:grpSpPr>
        <p:sp>
          <p:nvSpPr>
            <p:cNvPr id="21" name="TextBox 20"/>
            <p:cNvSpPr txBox="1">
              <a:spLocks noChangeArrowheads="1"/>
            </p:cNvSpPr>
            <p:nvPr/>
          </p:nvSpPr>
          <p:spPr bwMode="auto">
            <a:xfrm>
              <a:off x="323527" y="6243882"/>
              <a:ext cx="4104456" cy="400110"/>
            </a:xfrm>
            <a:prstGeom prst="rect">
              <a:avLst/>
            </a:prstGeom>
            <a:noFill/>
            <a:ln w="9525">
              <a:noFill/>
              <a:miter lim="800000"/>
              <a:headEnd/>
              <a:tailEnd/>
            </a:ln>
          </p:spPr>
          <p:txBody>
            <a:bodyPr>
              <a:spAutoFit/>
            </a:bodyPr>
            <a:lstStyle/>
            <a:p>
              <a:r>
                <a:rPr lang="en-US" sz="1000" dirty="0">
                  <a:cs typeface="Tahoma" pitchFamily="34" charset="0"/>
                </a:rPr>
                <a:t>Red point are </a:t>
              </a:r>
              <a:r>
                <a:rPr lang="en-US" sz="1000" dirty="0" smtClean="0">
                  <a:cs typeface="Tahoma" pitchFamily="34" charset="0"/>
                </a:rPr>
                <a:t>the universities </a:t>
              </a:r>
              <a:r>
                <a:rPr lang="en-US" sz="1000" dirty="0">
                  <a:cs typeface="Tahoma" pitchFamily="34" charset="0"/>
                </a:rPr>
                <a:t>in  THE top 200 	</a:t>
              </a:r>
              <a:endParaRPr lang="ru-RU" sz="1000" dirty="0">
                <a:cs typeface="Tahoma" pitchFamily="34" charset="0"/>
              </a:endParaRPr>
            </a:p>
            <a:p>
              <a:r>
                <a:rPr lang="en-US" sz="1000" dirty="0">
                  <a:cs typeface="Tahoma" pitchFamily="34" charset="0"/>
                </a:rPr>
                <a:t>	</a:t>
              </a:r>
              <a:endParaRPr lang="ru-RU" sz="1000" dirty="0">
                <a:cs typeface="Tahoma" pitchFamily="34" charset="0"/>
              </a:endParaRPr>
            </a:p>
          </p:txBody>
        </p:sp>
        <p:sp>
          <p:nvSpPr>
            <p:cNvPr id="22" name="TextBox 21"/>
            <p:cNvSpPr txBox="1">
              <a:spLocks noChangeArrowheads="1"/>
            </p:cNvSpPr>
            <p:nvPr/>
          </p:nvSpPr>
          <p:spPr bwMode="auto">
            <a:xfrm>
              <a:off x="323528" y="6453916"/>
              <a:ext cx="4032448" cy="246221"/>
            </a:xfrm>
            <a:prstGeom prst="rect">
              <a:avLst/>
            </a:prstGeom>
            <a:noFill/>
            <a:ln w="9525">
              <a:noFill/>
              <a:miter lim="800000"/>
              <a:headEnd/>
              <a:tailEnd/>
            </a:ln>
          </p:spPr>
          <p:txBody>
            <a:bodyPr>
              <a:spAutoFit/>
            </a:bodyPr>
            <a:lstStyle/>
            <a:p>
              <a:r>
                <a:rPr lang="en-US" sz="1000" dirty="0">
                  <a:cs typeface="Tahoma" pitchFamily="34" charset="0"/>
                </a:rPr>
                <a:t>Purple dots </a:t>
              </a:r>
              <a:r>
                <a:rPr lang="en-US" sz="1000" dirty="0" smtClean="0">
                  <a:cs typeface="Tahoma" pitchFamily="34" charset="0"/>
                </a:rPr>
                <a:t>are the </a:t>
              </a:r>
              <a:r>
                <a:rPr lang="en-US" sz="1000" dirty="0">
                  <a:cs typeface="Tahoma" pitchFamily="34" charset="0"/>
                </a:rPr>
                <a:t>universities from </a:t>
              </a:r>
              <a:r>
                <a:rPr lang="en-US" sz="1000" dirty="0" smtClean="0">
                  <a:cs typeface="Tahoma" pitchFamily="34" charset="0"/>
                </a:rPr>
                <a:t>THE </a:t>
              </a:r>
              <a:r>
                <a:rPr lang="en-US" sz="1000" dirty="0">
                  <a:cs typeface="Tahoma" pitchFamily="34" charset="0"/>
                </a:rPr>
                <a:t>top 200-400</a:t>
              </a:r>
              <a:endParaRPr lang="ru-RU" sz="1000" dirty="0">
                <a:cs typeface="Tahoma" pitchFamily="34" charset="0"/>
              </a:endParaRPr>
            </a:p>
          </p:txBody>
        </p:sp>
      </p:grpSp>
      <p:pic>
        <p:nvPicPr>
          <p:cNvPr id="23" name="Рисунок 2"/>
          <p:cNvPicPr>
            <a:picLocks noChangeAspect="1"/>
          </p:cNvPicPr>
          <p:nvPr/>
        </p:nvPicPr>
        <p:blipFill>
          <a:blip r:embed="rId4"/>
          <a:srcRect l="2591" t="57007"/>
          <a:stretch>
            <a:fillRect/>
          </a:stretch>
        </p:blipFill>
        <p:spPr bwMode="auto">
          <a:xfrm>
            <a:off x="253654" y="6296122"/>
            <a:ext cx="266700" cy="193675"/>
          </a:xfrm>
          <a:prstGeom prst="rect">
            <a:avLst/>
          </a:prstGeom>
          <a:noFill/>
          <a:ln w="9525">
            <a:noFill/>
            <a:miter lim="800000"/>
            <a:headEnd/>
            <a:tailEnd/>
          </a:ln>
        </p:spPr>
      </p:pic>
      <p:sp>
        <p:nvSpPr>
          <p:cNvPr id="24" name="Овал 23"/>
          <p:cNvSpPr/>
          <p:nvPr/>
        </p:nvSpPr>
        <p:spPr>
          <a:xfrm>
            <a:off x="331441" y="6091334"/>
            <a:ext cx="107950" cy="107950"/>
          </a:xfrm>
          <a:prstGeom prst="ellipse">
            <a:avLst/>
          </a:prstGeom>
          <a:solidFill>
            <a:srgbClr val="F26153"/>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3371463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8104" y="642918"/>
            <a:ext cx="9144000" cy="6215082"/>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558800" y="98425"/>
            <a:ext cx="8585200" cy="369332"/>
          </a:xfrm>
          <a:prstGeom prst="rect">
            <a:avLst/>
          </a:prstGeom>
        </p:spPr>
        <p:txBody>
          <a:bodyPr>
            <a:spAutoFit/>
          </a:bodyPr>
          <a:lstStyle/>
          <a:p>
            <a:pPr algn="ctr">
              <a:lnSpc>
                <a:spcPct val="90000"/>
              </a:lnSpc>
              <a:defRPr/>
            </a:pPr>
            <a:r>
              <a:rPr lang="en-US" sz="2000" b="1" dirty="0">
                <a:solidFill>
                  <a:srgbClr val="C00000"/>
                </a:solidFill>
              </a:rPr>
              <a:t>I</a:t>
            </a:r>
            <a:r>
              <a:rPr lang="en-US" sz="2000" b="1" dirty="0" smtClean="0">
                <a:solidFill>
                  <a:srgbClr val="C00000"/>
                </a:solidFill>
              </a:rPr>
              <a:t>nternational </a:t>
            </a:r>
            <a:r>
              <a:rPr lang="en-US" sz="2000" b="1" dirty="0">
                <a:solidFill>
                  <a:srgbClr val="C00000"/>
                </a:solidFill>
              </a:rPr>
              <a:t>communications for students</a:t>
            </a:r>
            <a:endParaRPr lang="ru-RU" sz="2000" b="1" dirty="0">
              <a:solidFill>
                <a:srgbClr val="C00000"/>
              </a:solidFill>
            </a:endParaRPr>
          </a:p>
        </p:txBody>
      </p:sp>
      <p:sp>
        <p:nvSpPr>
          <p:cNvPr id="5" name="Прямоугольник 4"/>
          <p:cNvSpPr>
            <a:spLocks noChangeArrowheads="1"/>
          </p:cNvSpPr>
          <p:nvPr/>
        </p:nvSpPr>
        <p:spPr bwMode="auto">
          <a:xfrm>
            <a:off x="7812360" y="281936"/>
            <a:ext cx="1396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dirty="0">
                <a:solidFill>
                  <a:srgbClr val="C00000"/>
                </a:solidFill>
              </a:rPr>
              <a:t>www.urfu.ru</a:t>
            </a:r>
            <a:endParaRPr lang="en-US" b="1" dirty="0">
              <a:solidFill>
                <a:srgbClr val="C00000"/>
              </a:solidFill>
            </a:endParaRPr>
          </a:p>
        </p:txBody>
      </p:sp>
      <p:sp>
        <p:nvSpPr>
          <p:cNvPr id="8" name="Прямоугольник 7"/>
          <p:cNvSpPr/>
          <p:nvPr/>
        </p:nvSpPr>
        <p:spPr>
          <a:xfrm>
            <a:off x="323528" y="980728"/>
            <a:ext cx="4108737" cy="5199885"/>
          </a:xfrm>
          <a:prstGeom prst="rect">
            <a:avLst/>
          </a:prstGeom>
        </p:spPr>
        <p:txBody>
          <a:bodyPr wrap="square">
            <a:spAutoFit/>
          </a:bodyPr>
          <a:lstStyle/>
          <a:p>
            <a:pPr algn="just" fontAlgn="auto">
              <a:spcBef>
                <a:spcPts val="0"/>
              </a:spcBef>
              <a:spcAft>
                <a:spcPts val="0"/>
              </a:spcAft>
              <a:defRPr/>
            </a:pPr>
            <a:r>
              <a:rPr lang="en-US" dirty="0">
                <a:solidFill>
                  <a:srgbClr val="002060"/>
                </a:solidFill>
                <a:latin typeface="Calibri" pitchFamily="34" charset="0"/>
              </a:rPr>
              <a:t>The most important features of education at </a:t>
            </a:r>
            <a:r>
              <a:rPr lang="en-US" dirty="0" err="1">
                <a:solidFill>
                  <a:srgbClr val="002060"/>
                </a:solidFill>
                <a:latin typeface="Calibri" pitchFamily="34" charset="0"/>
              </a:rPr>
              <a:t>UrFU</a:t>
            </a:r>
            <a:r>
              <a:rPr lang="en-US" dirty="0">
                <a:solidFill>
                  <a:srgbClr val="002060"/>
                </a:solidFill>
                <a:latin typeface="Calibri" pitchFamily="34" charset="0"/>
              </a:rPr>
              <a:t> are:</a:t>
            </a:r>
          </a:p>
          <a:p>
            <a:pPr indent="358775" algn="just" fontAlgn="auto">
              <a:spcBef>
                <a:spcPts val="0"/>
              </a:spcBef>
              <a:spcAft>
                <a:spcPts val="0"/>
              </a:spcAft>
              <a:buFont typeface="Arial" pitchFamily="34" charset="0"/>
              <a:buChar char="•"/>
              <a:defRPr/>
            </a:pPr>
            <a:r>
              <a:rPr lang="en-US" b="1" dirty="0">
                <a:solidFill>
                  <a:srgbClr val="002060"/>
                </a:solidFill>
                <a:latin typeface="Calibri" pitchFamily="34" charset="0"/>
              </a:rPr>
              <a:t>World-class academic staff </a:t>
            </a:r>
            <a:r>
              <a:rPr lang="en-US" dirty="0">
                <a:solidFill>
                  <a:srgbClr val="002060"/>
                </a:solidFill>
                <a:latin typeface="Calibri" pitchFamily="34" charset="0"/>
              </a:rPr>
              <a:t>involved in practical research. </a:t>
            </a:r>
          </a:p>
          <a:p>
            <a:pPr indent="358775" algn="just" fontAlgn="auto">
              <a:spcBef>
                <a:spcPts val="0"/>
              </a:spcBef>
              <a:spcAft>
                <a:spcPts val="0"/>
              </a:spcAft>
              <a:buFont typeface="Arial" pitchFamily="34" charset="0"/>
              <a:buChar char="•"/>
              <a:defRPr/>
            </a:pPr>
            <a:r>
              <a:rPr lang="en-US" b="1" dirty="0">
                <a:solidFill>
                  <a:srgbClr val="002060"/>
                </a:solidFill>
                <a:latin typeface="Calibri" pitchFamily="34" charset="0"/>
              </a:rPr>
              <a:t>Vast research infrastructure </a:t>
            </a:r>
            <a:r>
              <a:rPr lang="en-US" dirty="0">
                <a:solidFill>
                  <a:srgbClr val="002060"/>
                </a:solidFill>
                <a:latin typeface="Calibri" pitchFamily="34" charset="0"/>
              </a:rPr>
              <a:t>providing the framework for the successful implementation of innovative research projects. </a:t>
            </a:r>
          </a:p>
          <a:p>
            <a:pPr indent="358775" algn="just" fontAlgn="auto">
              <a:spcBef>
                <a:spcPts val="0"/>
              </a:spcBef>
              <a:spcAft>
                <a:spcPts val="0"/>
              </a:spcAft>
              <a:buFont typeface="Arial" pitchFamily="34" charset="0"/>
              <a:buChar char="•"/>
              <a:defRPr/>
            </a:pPr>
            <a:r>
              <a:rPr lang="en-US" b="1" dirty="0">
                <a:solidFill>
                  <a:srgbClr val="002060"/>
                </a:solidFill>
                <a:latin typeface="Calibri" pitchFamily="34" charset="0"/>
              </a:rPr>
              <a:t>Close connections with the local community </a:t>
            </a:r>
            <a:r>
              <a:rPr lang="en-US" dirty="0">
                <a:solidFill>
                  <a:srgbClr val="002060"/>
                </a:solidFill>
                <a:latin typeface="Calibri" pitchFamily="34" charset="0"/>
              </a:rPr>
              <a:t>providing a strong base for practical-oriented education through internships and workshops.</a:t>
            </a:r>
          </a:p>
          <a:p>
            <a:pPr algn="just">
              <a:lnSpc>
                <a:spcPct val="90000"/>
              </a:lnSpc>
              <a:spcAft>
                <a:spcPts val="300"/>
              </a:spcAft>
              <a:defRPr/>
            </a:pPr>
            <a:endParaRPr lang="en-US" dirty="0">
              <a:solidFill>
                <a:srgbClr val="002060"/>
              </a:solidFill>
              <a:latin typeface="Calibri" pitchFamily="34" charset="0"/>
            </a:endParaRPr>
          </a:p>
          <a:p>
            <a:pPr algn="just">
              <a:lnSpc>
                <a:spcPct val="90000"/>
              </a:lnSpc>
              <a:spcAft>
                <a:spcPts val="300"/>
              </a:spcAft>
              <a:defRPr/>
            </a:pPr>
            <a:r>
              <a:rPr lang="en-US" dirty="0">
                <a:solidFill>
                  <a:srgbClr val="002060"/>
                </a:solidFill>
                <a:latin typeface="Calibri" pitchFamily="34" charset="0"/>
              </a:rPr>
              <a:t>The University offers a wide variety of Bachelor, Master and PhD programs in Russian and English languages in Engineering, Natural Sciences, Technical Sciences, Economics, Social Sciences and Humanities. </a:t>
            </a:r>
          </a:p>
        </p:txBody>
      </p:sp>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4936" r="5541"/>
          <a:stretch/>
        </p:blipFill>
        <p:spPr>
          <a:xfrm>
            <a:off x="5325995" y="839348"/>
            <a:ext cx="3287663" cy="2754306"/>
          </a:xfrm>
          <a:prstGeom prst="rect">
            <a:avLst/>
          </a:prstGeom>
          <a:ln>
            <a:noFill/>
          </a:ln>
          <a:effectLst>
            <a:softEdge rad="112500"/>
          </a:effec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995" y="3750459"/>
            <a:ext cx="3287663" cy="2653719"/>
          </a:xfrm>
          <a:prstGeom prst="rect">
            <a:avLst/>
          </a:prstGeom>
          <a:ln>
            <a:noFill/>
          </a:ln>
          <a:effectLst>
            <a:softEdge rad="112500"/>
          </a:effectLst>
        </p:spPr>
      </p:pic>
    </p:spTree>
    <p:extLst>
      <p:ext uri="{BB962C8B-B14F-4D97-AF65-F5344CB8AC3E}">
        <p14:creationId xmlns:p14="http://schemas.microsoft.com/office/powerpoint/2010/main" val="376721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1"/>
          <p:cNvSpPr txBox="1">
            <a:spLocks/>
          </p:cNvSpPr>
          <p:nvPr/>
        </p:nvSpPr>
        <p:spPr bwMode="auto">
          <a:xfrm>
            <a:off x="8675688" y="0"/>
            <a:ext cx="468312" cy="365125"/>
          </a:xfrm>
          <a:prstGeom prst="rect">
            <a:avLst/>
          </a:prstGeom>
          <a:noFill/>
          <a:ln w="9525">
            <a:noFill/>
            <a:miter lim="800000"/>
            <a:headEnd/>
            <a:tailEnd/>
          </a:ln>
        </p:spPr>
        <p:txBody>
          <a:bodyPr anchor="ctr"/>
          <a:lstStyle/>
          <a:p>
            <a:pPr algn="r"/>
            <a:fld id="{59279F7F-9E57-4BD7-9BC6-58749B9E874D}" type="slidenum">
              <a:rPr lang="ru-RU" sz="1200">
                <a:solidFill>
                  <a:srgbClr val="898989"/>
                </a:solidFill>
                <a:latin typeface="Trebuchet MS" pitchFamily="34" charset="0"/>
              </a:rPr>
              <a:pPr algn="r"/>
              <a:t>5</a:t>
            </a:fld>
            <a:endParaRPr lang="ru-RU" sz="1200">
              <a:solidFill>
                <a:srgbClr val="898989"/>
              </a:solidFill>
              <a:latin typeface="Trebuchet MS" pitchFamily="34" charset="0"/>
            </a:endParaRPr>
          </a:p>
        </p:txBody>
      </p:sp>
      <p:sp>
        <p:nvSpPr>
          <p:cNvPr id="12" name="Прямоугольник 11"/>
          <p:cNvSpPr/>
          <p:nvPr/>
        </p:nvSpPr>
        <p:spPr>
          <a:xfrm>
            <a:off x="-8104" y="620490"/>
            <a:ext cx="9144000" cy="6237510"/>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558800" y="98425"/>
            <a:ext cx="8585200" cy="369332"/>
          </a:xfrm>
          <a:prstGeom prst="rect">
            <a:avLst/>
          </a:prstGeom>
        </p:spPr>
        <p:txBody>
          <a:bodyPr>
            <a:spAutoFit/>
          </a:bodyPr>
          <a:lstStyle/>
          <a:p>
            <a:pPr algn="ctr">
              <a:lnSpc>
                <a:spcPct val="90000"/>
              </a:lnSpc>
              <a:defRPr/>
            </a:pPr>
            <a:r>
              <a:rPr lang="en-US" sz="2000" b="1" dirty="0" smtClean="0">
                <a:solidFill>
                  <a:srgbClr val="C00000"/>
                </a:solidFill>
              </a:rPr>
              <a:t>Research </a:t>
            </a:r>
            <a:r>
              <a:rPr lang="en-US" sz="2000" b="1" dirty="0" smtClean="0">
                <a:solidFill>
                  <a:srgbClr val="C00000"/>
                </a:solidFill>
              </a:rPr>
              <a:t>Activi</a:t>
            </a:r>
            <a:r>
              <a:rPr lang="en-US" sz="2000" b="1" dirty="0">
                <a:solidFill>
                  <a:srgbClr val="C00000"/>
                </a:solidFill>
              </a:rPr>
              <a:t>t</a:t>
            </a:r>
            <a:r>
              <a:rPr lang="en-US" sz="2000" b="1" dirty="0" smtClean="0">
                <a:solidFill>
                  <a:srgbClr val="C00000"/>
                </a:solidFill>
              </a:rPr>
              <a:t>ies</a:t>
            </a:r>
            <a:endParaRPr lang="ru-RU" sz="2000" b="1" dirty="0">
              <a:solidFill>
                <a:srgbClr val="C00000"/>
              </a:solidFill>
            </a:endParaRPr>
          </a:p>
        </p:txBody>
      </p:sp>
      <p:sp>
        <p:nvSpPr>
          <p:cNvPr id="15" name="Прямоугольник 14"/>
          <p:cNvSpPr>
            <a:spLocks noChangeArrowheads="1"/>
          </p:cNvSpPr>
          <p:nvPr/>
        </p:nvSpPr>
        <p:spPr bwMode="auto">
          <a:xfrm>
            <a:off x="7812360" y="281936"/>
            <a:ext cx="1396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dirty="0">
                <a:solidFill>
                  <a:srgbClr val="C00000"/>
                </a:solidFill>
              </a:rPr>
              <a:t>www.urfu.ru</a:t>
            </a:r>
            <a:endParaRPr lang="en-US" b="1" dirty="0">
              <a:solidFill>
                <a:srgbClr val="C00000"/>
              </a:solidFill>
            </a:endParaRPr>
          </a:p>
        </p:txBody>
      </p:sp>
      <p:sp>
        <p:nvSpPr>
          <p:cNvPr id="16" name="Прямоугольник 15"/>
          <p:cNvSpPr/>
          <p:nvPr/>
        </p:nvSpPr>
        <p:spPr>
          <a:xfrm>
            <a:off x="323528" y="1608495"/>
            <a:ext cx="5184576" cy="4401205"/>
          </a:xfrm>
          <a:prstGeom prst="rect">
            <a:avLst/>
          </a:prstGeom>
        </p:spPr>
        <p:txBody>
          <a:bodyPr wrap="square">
            <a:spAutoFit/>
          </a:bodyPr>
          <a:lstStyle/>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Biotechnology and Biochemistry</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Civil Engineering</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Economics and Management</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Power Engineering </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Information Technologies</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Humanities and Arts</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Mathematics</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Mechanical Engineering and Machine-Building</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Metallurgy</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Natural Sciences</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New Materials and Material Science</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Nuclear Technologies</a:t>
            </a:r>
          </a:p>
          <a:p>
            <a:pPr indent="361950" algn="just" fontAlgn="auto">
              <a:spcBef>
                <a:spcPts val="0"/>
              </a:spcBef>
              <a:spcAft>
                <a:spcPts val="0"/>
              </a:spcAft>
              <a:buFont typeface="Arial" pitchFamily="34" charset="0"/>
              <a:buChar char="•"/>
              <a:defRPr/>
            </a:pPr>
            <a:r>
              <a:rPr lang="en-US" sz="2000" b="1" dirty="0">
                <a:solidFill>
                  <a:srgbClr val="002060"/>
                </a:solidFill>
                <a:latin typeface="Calibri" pitchFamily="34" charset="0"/>
              </a:rPr>
              <a:t>Social Sciences</a:t>
            </a:r>
          </a:p>
        </p:txBody>
      </p:sp>
      <p:pic>
        <p:nvPicPr>
          <p:cNvPr id="20" name="Picture 3"/>
          <p:cNvPicPr>
            <a:picLocks noChangeAspect="1" noChangeArrowheads="1"/>
          </p:cNvPicPr>
          <p:nvPr/>
        </p:nvPicPr>
        <p:blipFill>
          <a:blip r:embed="rId3"/>
          <a:srcRect/>
          <a:stretch>
            <a:fillRect/>
          </a:stretch>
        </p:blipFill>
        <p:spPr bwMode="auto">
          <a:xfrm>
            <a:off x="5508104" y="4845050"/>
            <a:ext cx="3169449" cy="1911800"/>
          </a:xfrm>
          <a:prstGeom prst="rect">
            <a:avLst/>
          </a:prstGeom>
          <a:ln>
            <a:noFill/>
          </a:ln>
          <a:effectLst>
            <a:softEdge rad="112500"/>
          </a:effectLst>
          <a:extLst/>
        </p:spPr>
      </p:pic>
      <p:pic>
        <p:nvPicPr>
          <p:cNvPr id="21" name="Picture 4" descr="http://image.slidesharecdn.com/random-130320064111-phpapp01/95/-10-638.jpg?cb=1363779717"/>
          <p:cNvPicPr>
            <a:picLocks noChangeAspect="1" noChangeArrowheads="1"/>
          </p:cNvPicPr>
          <p:nvPr/>
        </p:nvPicPr>
        <p:blipFill rotWithShape="1">
          <a:blip r:embed="rId4"/>
          <a:srcRect l="1078" t="4051" r="2942" b="12301"/>
          <a:stretch/>
        </p:blipFill>
        <p:spPr bwMode="auto">
          <a:xfrm>
            <a:off x="5508104" y="2924944"/>
            <a:ext cx="3178177" cy="1920106"/>
          </a:xfrm>
          <a:prstGeom prst="rect">
            <a:avLst/>
          </a:prstGeom>
          <a:ln>
            <a:noFill/>
          </a:ln>
          <a:effectLst>
            <a:softEdge rad="112500"/>
          </a:effectLst>
          <a:extLst/>
        </p:spPr>
      </p:pic>
      <p:graphicFrame>
        <p:nvGraphicFramePr>
          <p:cNvPr id="22" name="Диаграмма 21"/>
          <p:cNvGraphicFramePr>
            <a:graphicFrameLocks/>
          </p:cNvGraphicFramePr>
          <p:nvPr>
            <p:extLst>
              <p:ext uri="{D42A27DB-BD31-4B8C-83A1-F6EECF244321}">
                <p14:modId xmlns:p14="http://schemas.microsoft.com/office/powerpoint/2010/main" val="1235777636"/>
              </p:ext>
            </p:extLst>
          </p:nvPr>
        </p:nvGraphicFramePr>
        <p:xfrm>
          <a:off x="5436097" y="836712"/>
          <a:ext cx="3239592" cy="2009641"/>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p:cNvSpPr txBox="1"/>
          <p:nvPr/>
        </p:nvSpPr>
        <p:spPr>
          <a:xfrm>
            <a:off x="558800" y="600235"/>
            <a:ext cx="2952750" cy="339725"/>
          </a:xfrm>
          <a:prstGeom prst="rect">
            <a:avLst/>
          </a:prstGeom>
          <a:solidFill>
            <a:srgbClr val="C00000"/>
          </a:solidFill>
        </p:spPr>
        <p:txBody>
          <a:bodyPr>
            <a:spAutoFit/>
          </a:bodyPr>
          <a:lstStyle/>
          <a:p>
            <a:pPr marL="0" lvl="1">
              <a:defRPr/>
            </a:pPr>
            <a:r>
              <a:rPr lang="en-US" sz="1600" b="1" dirty="0" smtClean="0">
                <a:solidFill>
                  <a:schemeClr val="bg1"/>
                </a:solidFill>
                <a:latin typeface="+mn-lt"/>
              </a:rPr>
              <a:t>Research priorities </a:t>
            </a:r>
            <a:endParaRPr lang="ru-RU" sz="1600" b="1" dirty="0">
              <a:solidFill>
                <a:schemeClr val="bg1"/>
              </a:solidFill>
              <a:latin typeface="+mn-lt"/>
            </a:endParaRPr>
          </a:p>
        </p:txBody>
      </p:sp>
    </p:spTree>
    <p:extLst>
      <p:ext uri="{BB962C8B-B14F-4D97-AF65-F5344CB8AC3E}">
        <p14:creationId xmlns:p14="http://schemas.microsoft.com/office/powerpoint/2010/main" val="169336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txBox="1">
            <a:spLocks/>
          </p:cNvSpPr>
          <p:nvPr/>
        </p:nvSpPr>
        <p:spPr bwMode="auto">
          <a:xfrm>
            <a:off x="8675688" y="0"/>
            <a:ext cx="468312" cy="365125"/>
          </a:xfrm>
          <a:prstGeom prst="rect">
            <a:avLst/>
          </a:prstGeom>
          <a:noFill/>
          <a:ln w="9525">
            <a:noFill/>
            <a:miter lim="800000"/>
            <a:headEnd/>
            <a:tailEnd/>
          </a:ln>
        </p:spPr>
        <p:txBody>
          <a:bodyPr anchor="ctr"/>
          <a:lstStyle/>
          <a:p>
            <a:pPr algn="r"/>
            <a:fld id="{59279F7F-9E57-4BD7-9BC6-58749B9E874D}" type="slidenum">
              <a:rPr lang="ru-RU" sz="1200">
                <a:solidFill>
                  <a:srgbClr val="898989"/>
                </a:solidFill>
                <a:latin typeface="Trebuchet MS" pitchFamily="34" charset="0"/>
              </a:rPr>
              <a:pPr algn="r"/>
              <a:t>6</a:t>
            </a:fld>
            <a:endParaRPr lang="ru-RU" sz="1200">
              <a:solidFill>
                <a:srgbClr val="898989"/>
              </a:solidFill>
              <a:latin typeface="Trebuchet MS" pitchFamily="34" charset="0"/>
            </a:endParaRPr>
          </a:p>
        </p:txBody>
      </p:sp>
      <p:sp>
        <p:nvSpPr>
          <p:cNvPr id="3" name="Прямоугольник 2"/>
          <p:cNvSpPr/>
          <p:nvPr/>
        </p:nvSpPr>
        <p:spPr>
          <a:xfrm>
            <a:off x="0" y="620490"/>
            <a:ext cx="9144000" cy="6265374"/>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a:spLocks noChangeArrowheads="1"/>
          </p:cNvSpPr>
          <p:nvPr/>
        </p:nvSpPr>
        <p:spPr bwMode="auto">
          <a:xfrm>
            <a:off x="7812360" y="281936"/>
            <a:ext cx="1396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dirty="0">
                <a:solidFill>
                  <a:srgbClr val="C00000"/>
                </a:solidFill>
              </a:rPr>
              <a:t>www.urfu.ru</a:t>
            </a:r>
            <a:endParaRPr lang="en-US" b="1" dirty="0">
              <a:solidFill>
                <a:srgbClr val="C00000"/>
              </a:solidFill>
            </a:endParaRPr>
          </a:p>
        </p:txBody>
      </p:sp>
      <p:sp>
        <p:nvSpPr>
          <p:cNvPr id="12" name="TextBox 9"/>
          <p:cNvSpPr txBox="1">
            <a:spLocks noChangeArrowheads="1"/>
          </p:cNvSpPr>
          <p:nvPr/>
        </p:nvSpPr>
        <p:spPr bwMode="auto">
          <a:xfrm>
            <a:off x="539750" y="627825"/>
            <a:ext cx="4032250" cy="307975"/>
          </a:xfrm>
          <a:prstGeom prst="rect">
            <a:avLst/>
          </a:prstGeom>
          <a:solidFill>
            <a:srgbClr val="C00000"/>
          </a:solidFill>
          <a:ln w="9525">
            <a:noFill/>
            <a:miter lim="800000"/>
            <a:headEnd/>
            <a:tailEnd/>
          </a:ln>
        </p:spPr>
        <p:txBody>
          <a:bodyPr>
            <a:spAutoFit/>
          </a:bodyPr>
          <a:lstStyle/>
          <a:p>
            <a:pPr marL="533400" lvl="1" indent="-533400">
              <a:tabLst>
                <a:tab pos="533400" algn="l"/>
              </a:tabLst>
            </a:pPr>
            <a:r>
              <a:rPr lang="en-US" sz="1400" b="1" dirty="0">
                <a:solidFill>
                  <a:schemeClr val="bg1"/>
                </a:solidFill>
                <a:latin typeface="Trebuchet MS" pitchFamily="34" charset="0"/>
              </a:rPr>
              <a:t>Internationalization of education </a:t>
            </a:r>
            <a:endParaRPr lang="ru-RU" sz="1400" b="1" dirty="0">
              <a:solidFill>
                <a:schemeClr val="bg1"/>
              </a:solidFill>
              <a:latin typeface="Trebuchet MS" pitchFamily="34" charset="0"/>
            </a:endParaRPr>
          </a:p>
        </p:txBody>
      </p:sp>
      <p:sp>
        <p:nvSpPr>
          <p:cNvPr id="13" name="Прямоугольник 10"/>
          <p:cNvSpPr>
            <a:spLocks noChangeArrowheads="1"/>
          </p:cNvSpPr>
          <p:nvPr/>
        </p:nvSpPr>
        <p:spPr bwMode="auto">
          <a:xfrm>
            <a:off x="1839912" y="223294"/>
            <a:ext cx="7196137" cy="369332"/>
          </a:xfrm>
          <a:prstGeom prst="rect">
            <a:avLst/>
          </a:prstGeom>
          <a:noFill/>
          <a:ln w="9525">
            <a:noFill/>
            <a:miter lim="800000"/>
            <a:headEnd/>
            <a:tailEnd/>
          </a:ln>
        </p:spPr>
        <p:txBody>
          <a:bodyPr>
            <a:spAutoFit/>
          </a:bodyPr>
          <a:lstStyle/>
          <a:p>
            <a:pPr>
              <a:lnSpc>
                <a:spcPct val="90000"/>
              </a:lnSpc>
              <a:spcAft>
                <a:spcPts val="600"/>
              </a:spcAft>
            </a:pPr>
            <a:r>
              <a:rPr lang="en-US" sz="2000" b="1" dirty="0" smtClean="0">
                <a:latin typeface="Trebuchet MS" pitchFamily="34" charset="0"/>
              </a:rPr>
              <a:t>Internationalization</a:t>
            </a:r>
            <a:r>
              <a:rPr lang="en-US" sz="1600" b="1" dirty="0" smtClean="0">
                <a:latin typeface="Trebuchet MS" pitchFamily="34" charset="0"/>
              </a:rPr>
              <a:t> </a:t>
            </a:r>
            <a:endParaRPr lang="ru-RU" sz="1600" b="1" dirty="0">
              <a:latin typeface="Trebuchet MS" pitchFamily="34" charset="0"/>
            </a:endParaRPr>
          </a:p>
        </p:txBody>
      </p:sp>
      <p:sp>
        <p:nvSpPr>
          <p:cNvPr id="14" name="Прямоугольник 2"/>
          <p:cNvSpPr>
            <a:spLocks noChangeArrowheads="1"/>
          </p:cNvSpPr>
          <p:nvPr/>
        </p:nvSpPr>
        <p:spPr bwMode="auto">
          <a:xfrm>
            <a:off x="468312" y="935800"/>
            <a:ext cx="3959225" cy="4732578"/>
          </a:xfrm>
          <a:prstGeom prst="rect">
            <a:avLst/>
          </a:prstGeom>
          <a:noFill/>
          <a:ln w="9525">
            <a:noFill/>
            <a:miter lim="800000"/>
            <a:headEnd/>
            <a:tailEnd/>
          </a:ln>
        </p:spPr>
        <p:txBody>
          <a:bodyPr>
            <a:spAutoFit/>
          </a:bodyPr>
          <a:lstStyle/>
          <a:p>
            <a:pPr marL="285750" indent="-285750" algn="just">
              <a:lnSpc>
                <a:spcPct val="90000"/>
              </a:lnSpc>
              <a:spcAft>
                <a:spcPts val="400"/>
              </a:spcAft>
              <a:buFont typeface="Arial" panose="020B0604020202020204" pitchFamily="34" charset="0"/>
              <a:buChar char="•"/>
            </a:pPr>
            <a:r>
              <a:rPr lang="en-US" sz="1600" b="1" dirty="0" smtClean="0">
                <a:solidFill>
                  <a:srgbClr val="002060"/>
                </a:solidFill>
                <a:latin typeface="Calibri" pitchFamily="34" charset="0"/>
              </a:rPr>
              <a:t>More than </a:t>
            </a:r>
            <a:r>
              <a:rPr lang="ru-RU" sz="1600" b="1" dirty="0" smtClean="0">
                <a:solidFill>
                  <a:srgbClr val="002060"/>
                </a:solidFill>
                <a:latin typeface="Calibri" pitchFamily="34" charset="0"/>
              </a:rPr>
              <a:t>2 000 </a:t>
            </a:r>
            <a:r>
              <a:rPr lang="en-US" sz="1600" b="1" dirty="0" smtClean="0">
                <a:solidFill>
                  <a:srgbClr val="002060"/>
                </a:solidFill>
                <a:latin typeface="Calibri" pitchFamily="34" charset="0"/>
              </a:rPr>
              <a:t>international students from </a:t>
            </a:r>
            <a:r>
              <a:rPr lang="ru-RU" sz="1600" b="1" dirty="0" smtClean="0">
                <a:solidFill>
                  <a:srgbClr val="002060"/>
                </a:solidFill>
                <a:latin typeface="Calibri" pitchFamily="34" charset="0"/>
              </a:rPr>
              <a:t>80</a:t>
            </a:r>
            <a:r>
              <a:rPr lang="en-US" sz="1600" b="1" dirty="0" smtClean="0">
                <a:solidFill>
                  <a:srgbClr val="002060"/>
                </a:solidFill>
                <a:latin typeface="Calibri" pitchFamily="34" charset="0"/>
              </a:rPr>
              <a:t> countries of the world are currently enrolled in the university </a:t>
            </a:r>
          </a:p>
          <a:p>
            <a:pPr marL="285750" indent="-285750" algn="just">
              <a:lnSpc>
                <a:spcPct val="90000"/>
              </a:lnSpc>
              <a:spcAft>
                <a:spcPts val="600"/>
              </a:spcAft>
              <a:buFont typeface="Arial" panose="020B0604020202020204" pitchFamily="34" charset="0"/>
              <a:buChar char="•"/>
            </a:pPr>
            <a:r>
              <a:rPr lang="en-US" sz="1600" b="1" dirty="0" smtClean="0">
                <a:solidFill>
                  <a:srgbClr val="002060"/>
                </a:solidFill>
                <a:latin typeface="Calibri" pitchFamily="34" charset="0"/>
              </a:rPr>
              <a:t>The Institute of International Education was established as an instrument for coordinating the efforts of </a:t>
            </a:r>
            <a:r>
              <a:rPr lang="en-US" sz="1600" b="1" dirty="0" err="1" smtClean="0">
                <a:solidFill>
                  <a:srgbClr val="002060"/>
                </a:solidFill>
                <a:latin typeface="Calibri" pitchFamily="34" charset="0"/>
              </a:rPr>
              <a:t>UrFU</a:t>
            </a:r>
            <a:r>
              <a:rPr lang="en-US" sz="1600" b="1" dirty="0" smtClean="0">
                <a:solidFill>
                  <a:srgbClr val="002060"/>
                </a:solidFill>
                <a:latin typeface="Calibri" pitchFamily="34" charset="0"/>
              </a:rPr>
              <a:t> Institutes in development of cross-disciplinary programs taught in English. 21 Master programs in English have already been developed. </a:t>
            </a:r>
            <a:endParaRPr lang="en-US" sz="1600" b="1" dirty="0">
              <a:solidFill>
                <a:srgbClr val="002060"/>
              </a:solidFill>
              <a:latin typeface="Calibri" pitchFamily="34" charset="0"/>
            </a:endParaRPr>
          </a:p>
          <a:p>
            <a:pPr marL="285750" indent="-285750" algn="just">
              <a:lnSpc>
                <a:spcPct val="90000"/>
              </a:lnSpc>
              <a:spcAft>
                <a:spcPts val="600"/>
              </a:spcAft>
              <a:buFont typeface="Arial" panose="020B0604020202020204" pitchFamily="34" charset="0"/>
              <a:buChar char="•"/>
            </a:pPr>
            <a:r>
              <a:rPr lang="en-US" sz="1600" b="1" dirty="0" err="1">
                <a:solidFill>
                  <a:srgbClr val="002060"/>
                </a:solidFill>
                <a:latin typeface="Calibri" pitchFamily="34" charset="0"/>
              </a:rPr>
              <a:t>UrFU</a:t>
            </a:r>
            <a:r>
              <a:rPr lang="en-US" sz="1600" b="1" dirty="0">
                <a:solidFill>
                  <a:srgbClr val="002060"/>
                </a:solidFill>
                <a:latin typeface="Calibri" pitchFamily="34" charset="0"/>
              </a:rPr>
              <a:t> serves as an important </a:t>
            </a:r>
            <a:r>
              <a:rPr lang="en-US" sz="1600" b="1" dirty="0" smtClean="0">
                <a:solidFill>
                  <a:srgbClr val="002060"/>
                </a:solidFill>
                <a:latin typeface="Calibri" pitchFamily="34" charset="0"/>
              </a:rPr>
              <a:t>center for teaching Russian as a foreign language </a:t>
            </a:r>
            <a:endParaRPr lang="en-US" sz="1600" b="1" dirty="0">
              <a:solidFill>
                <a:srgbClr val="002060"/>
              </a:solidFill>
              <a:latin typeface="Calibri" pitchFamily="34" charset="0"/>
            </a:endParaRPr>
          </a:p>
          <a:p>
            <a:pPr marL="285750" indent="-285750" algn="just">
              <a:lnSpc>
                <a:spcPct val="90000"/>
              </a:lnSpc>
              <a:spcAft>
                <a:spcPts val="600"/>
              </a:spcAft>
              <a:buFont typeface="Arial" panose="020B0604020202020204" pitchFamily="34" charset="0"/>
              <a:buChar char="•"/>
            </a:pPr>
            <a:r>
              <a:rPr lang="en-US" sz="1600" b="1" dirty="0" err="1">
                <a:solidFill>
                  <a:srgbClr val="002060"/>
                </a:solidFill>
                <a:latin typeface="Calibri" pitchFamily="34" charset="0"/>
              </a:rPr>
              <a:t>UrFU</a:t>
            </a:r>
            <a:r>
              <a:rPr lang="en-US" sz="1600" b="1" dirty="0">
                <a:solidFill>
                  <a:srgbClr val="002060"/>
                </a:solidFill>
                <a:latin typeface="Calibri" pitchFamily="34" charset="0"/>
              </a:rPr>
              <a:t> is a member of the SCO Network University, the CIS Network University and the Network University of the Arctic</a:t>
            </a:r>
            <a:endParaRPr lang="en-US" sz="1600" b="1" dirty="0" smtClean="0">
              <a:solidFill>
                <a:srgbClr val="002060"/>
              </a:solidFill>
              <a:latin typeface="Calibri" pitchFamily="34" charset="0"/>
            </a:endParaRPr>
          </a:p>
          <a:p>
            <a:pPr algn="just">
              <a:lnSpc>
                <a:spcPct val="90000"/>
              </a:lnSpc>
              <a:spcAft>
                <a:spcPts val="600"/>
              </a:spcAft>
            </a:pPr>
            <a:endParaRPr lang="en-US" sz="1600" b="1" dirty="0">
              <a:solidFill>
                <a:srgbClr val="002060"/>
              </a:solidFill>
              <a:latin typeface="Calibri" pitchFamily="34" charset="0"/>
            </a:endParaRPr>
          </a:p>
          <a:p>
            <a:pPr algn="just">
              <a:lnSpc>
                <a:spcPct val="90000"/>
              </a:lnSpc>
              <a:spcAft>
                <a:spcPts val="600"/>
              </a:spcAft>
            </a:pPr>
            <a:endParaRPr lang="en-US" sz="1400" dirty="0" smtClean="0">
              <a:latin typeface="Trebuchet MS" pitchFamily="34" charset="0"/>
            </a:endParaRPr>
          </a:p>
          <a:p>
            <a:pPr algn="just">
              <a:lnSpc>
                <a:spcPct val="90000"/>
              </a:lnSpc>
              <a:spcAft>
                <a:spcPts val="600"/>
              </a:spcAft>
            </a:pPr>
            <a:endParaRPr lang="en-US" sz="1400" dirty="0">
              <a:latin typeface="Trebuchet MS" pitchFamily="34" charset="0"/>
            </a:endParaRPr>
          </a:p>
          <a:p>
            <a:pPr algn="just">
              <a:lnSpc>
                <a:spcPct val="90000"/>
              </a:lnSpc>
              <a:spcAft>
                <a:spcPts val="600"/>
              </a:spcAft>
            </a:pPr>
            <a:endParaRPr lang="en-US" sz="1400" dirty="0">
              <a:latin typeface="Trebuchet MS" pitchFamily="34" charset="0"/>
            </a:endParaRPr>
          </a:p>
        </p:txBody>
      </p:sp>
      <p:sp>
        <p:nvSpPr>
          <p:cNvPr id="15" name="Прямоугольник 14"/>
          <p:cNvSpPr/>
          <p:nvPr/>
        </p:nvSpPr>
        <p:spPr>
          <a:xfrm>
            <a:off x="4667250" y="3500438"/>
            <a:ext cx="4368800" cy="2857705"/>
          </a:xfrm>
          <a:prstGeom prst="rect">
            <a:avLst/>
          </a:prstGeom>
        </p:spPr>
        <p:txBody>
          <a:bodyPr>
            <a:spAutoFit/>
          </a:bodyPr>
          <a:lstStyle/>
          <a:p>
            <a:pPr algn="just">
              <a:lnSpc>
                <a:spcPct val="95000"/>
              </a:lnSpc>
              <a:spcAft>
                <a:spcPts val="300"/>
              </a:spcAft>
              <a:defRPr/>
            </a:pPr>
            <a:r>
              <a:rPr lang="en-US" sz="1600" b="1" dirty="0">
                <a:solidFill>
                  <a:srgbClr val="002060"/>
                </a:solidFill>
              </a:rPr>
              <a:t>UrFU established </a:t>
            </a:r>
            <a:r>
              <a:rPr lang="en-US" sz="1600" b="1" dirty="0" smtClean="0">
                <a:solidFill>
                  <a:srgbClr val="002060"/>
                </a:solidFill>
              </a:rPr>
              <a:t>a </a:t>
            </a:r>
            <a:r>
              <a:rPr lang="en-US" sz="1600" b="1" dirty="0">
                <a:solidFill>
                  <a:srgbClr val="002060"/>
                </a:solidFill>
              </a:rPr>
              <a:t>system of grants </a:t>
            </a:r>
            <a:r>
              <a:rPr lang="en-US" sz="1600" b="1" dirty="0" smtClean="0">
                <a:solidFill>
                  <a:srgbClr val="002060"/>
                </a:solidFill>
              </a:rPr>
              <a:t>in support for the students </a:t>
            </a:r>
            <a:r>
              <a:rPr lang="en-US" sz="1600" b="1" dirty="0">
                <a:solidFill>
                  <a:srgbClr val="002060"/>
                </a:solidFill>
              </a:rPr>
              <a:t>and young </a:t>
            </a:r>
            <a:r>
              <a:rPr lang="en-US" sz="1600" b="1" dirty="0" smtClean="0">
                <a:solidFill>
                  <a:srgbClr val="002060"/>
                </a:solidFill>
              </a:rPr>
              <a:t>researchers mobility </a:t>
            </a:r>
            <a:r>
              <a:rPr lang="ru-RU" sz="1600" b="1" dirty="0" smtClean="0">
                <a:solidFill>
                  <a:srgbClr val="002060"/>
                </a:solidFill>
              </a:rPr>
              <a:t>:</a:t>
            </a:r>
            <a:endParaRPr lang="ru-RU" sz="1600" b="1" dirty="0">
              <a:solidFill>
                <a:srgbClr val="002060"/>
              </a:solidFill>
            </a:endParaRPr>
          </a:p>
          <a:p>
            <a:pPr marL="285750" indent="-285750" algn="just">
              <a:lnSpc>
                <a:spcPct val="95000"/>
              </a:lnSpc>
              <a:spcAft>
                <a:spcPts val="300"/>
              </a:spcAft>
              <a:buFont typeface="Arial" panose="020B0604020202020204" pitchFamily="34" charset="0"/>
              <a:buChar char="•"/>
              <a:defRPr/>
            </a:pPr>
            <a:r>
              <a:rPr lang="en-US" sz="1600" dirty="0">
                <a:solidFill>
                  <a:srgbClr val="002060"/>
                </a:solidFill>
              </a:rPr>
              <a:t>20 grants a year for foreign post-docs </a:t>
            </a:r>
          </a:p>
          <a:p>
            <a:pPr marL="285750" indent="-285750" algn="just">
              <a:lnSpc>
                <a:spcPct val="95000"/>
              </a:lnSpc>
              <a:spcAft>
                <a:spcPts val="300"/>
              </a:spcAft>
              <a:buFont typeface="Arial" panose="020B0604020202020204" pitchFamily="34" charset="0"/>
              <a:buChar char="•"/>
              <a:defRPr/>
            </a:pPr>
            <a:r>
              <a:rPr lang="en-US" sz="1600" dirty="0">
                <a:solidFill>
                  <a:srgbClr val="002060"/>
                </a:solidFill>
              </a:rPr>
              <a:t>50 grants a year for foreign degree-seeking students </a:t>
            </a:r>
          </a:p>
          <a:p>
            <a:pPr marL="285750" indent="-285750" algn="just">
              <a:lnSpc>
                <a:spcPct val="95000"/>
              </a:lnSpc>
              <a:spcAft>
                <a:spcPts val="300"/>
              </a:spcAft>
              <a:buFont typeface="Arial" panose="020B0604020202020204" pitchFamily="34" charset="0"/>
              <a:buChar char="•"/>
              <a:defRPr/>
            </a:pPr>
            <a:r>
              <a:rPr lang="en-US" sz="1600" dirty="0" smtClean="0">
                <a:solidFill>
                  <a:srgbClr val="002060"/>
                </a:solidFill>
              </a:rPr>
              <a:t>55 grants a </a:t>
            </a:r>
            <a:r>
              <a:rPr lang="en-US" sz="1600" dirty="0">
                <a:solidFill>
                  <a:srgbClr val="002060"/>
                </a:solidFill>
              </a:rPr>
              <a:t>year for foreign exchange students coming to UrFU for one semester </a:t>
            </a:r>
          </a:p>
          <a:p>
            <a:pPr marL="285750" indent="-285750" algn="just">
              <a:lnSpc>
                <a:spcPct val="95000"/>
              </a:lnSpc>
              <a:spcAft>
                <a:spcPts val="300"/>
              </a:spcAft>
              <a:buFont typeface="Arial" panose="020B0604020202020204" pitchFamily="34" charset="0"/>
              <a:buChar char="•"/>
              <a:defRPr/>
            </a:pPr>
            <a:r>
              <a:rPr lang="en-US" sz="1600" dirty="0" smtClean="0">
                <a:solidFill>
                  <a:srgbClr val="002060"/>
                </a:solidFill>
              </a:rPr>
              <a:t>150 </a:t>
            </a:r>
            <a:r>
              <a:rPr lang="en-US" sz="1600" dirty="0">
                <a:solidFill>
                  <a:srgbClr val="002060"/>
                </a:solidFill>
              </a:rPr>
              <a:t>grants a year for UrFU students coming to foreign partner universities </a:t>
            </a:r>
            <a:r>
              <a:rPr lang="en-US" sz="1600" dirty="0" smtClean="0">
                <a:solidFill>
                  <a:srgbClr val="002060"/>
                </a:solidFill>
              </a:rPr>
              <a:t>in the framework of the exchange programs</a:t>
            </a:r>
            <a:endParaRPr lang="ru-RU" sz="1600" dirty="0">
              <a:solidFill>
                <a:srgbClr val="002060"/>
              </a:solidFill>
            </a:endParaRPr>
          </a:p>
          <a:p>
            <a:pPr algn="just">
              <a:lnSpc>
                <a:spcPct val="95000"/>
              </a:lnSpc>
              <a:spcAft>
                <a:spcPts val="300"/>
              </a:spcAft>
              <a:defRPr/>
            </a:pPr>
            <a:endParaRPr lang="ru-RU" sz="1600" b="1" dirty="0">
              <a:solidFill>
                <a:srgbClr val="002060"/>
              </a:solidFill>
            </a:endParaRPr>
          </a:p>
        </p:txBody>
      </p:sp>
      <p:pic>
        <p:nvPicPr>
          <p:cNvPr id="16" name="Picture 2" descr="Students from Thailand got acquainted with the traditions of Russian hospitality"/>
          <p:cNvPicPr>
            <a:picLocks noChangeAspect="1" noChangeArrowheads="1"/>
          </p:cNvPicPr>
          <p:nvPr/>
        </p:nvPicPr>
        <p:blipFill>
          <a:blip r:embed="rId3"/>
          <a:srcRect/>
          <a:stretch>
            <a:fillRect/>
          </a:stretch>
        </p:blipFill>
        <p:spPr bwMode="auto">
          <a:xfrm>
            <a:off x="4787900" y="1052513"/>
            <a:ext cx="4032250" cy="2286000"/>
          </a:xfrm>
          <a:prstGeom prst="rect">
            <a:avLst/>
          </a:prstGeom>
          <a:ln>
            <a:noFill/>
          </a:ln>
          <a:effectLst>
            <a:outerShdw blurRad="190500" algn="tl" rotWithShape="0">
              <a:srgbClr val="000000">
                <a:alpha val="70000"/>
              </a:srgbClr>
            </a:outerShdw>
          </a:effectLst>
          <a:extLst/>
        </p:spPr>
      </p:pic>
      <p:graphicFrame>
        <p:nvGraphicFramePr>
          <p:cNvPr id="17" name="Диаграмма 16"/>
          <p:cNvGraphicFramePr>
            <a:graphicFrameLocks/>
          </p:cNvGraphicFramePr>
          <p:nvPr>
            <p:extLst>
              <p:ext uri="{D42A27DB-BD31-4B8C-83A1-F6EECF244321}">
                <p14:modId xmlns:p14="http://schemas.microsoft.com/office/powerpoint/2010/main" val="3495857527"/>
              </p:ext>
            </p:extLst>
          </p:nvPr>
        </p:nvGraphicFramePr>
        <p:xfrm>
          <a:off x="590005" y="5004117"/>
          <a:ext cx="3571378" cy="1808788"/>
        </p:xfrm>
        <a:graphic>
          <a:graphicData uri="http://schemas.openxmlformats.org/drawingml/2006/chart">
            <c:chart xmlns:c="http://schemas.openxmlformats.org/drawingml/2006/chart" xmlns:r="http://schemas.openxmlformats.org/officeDocument/2006/relationships" r:id="rId4"/>
          </a:graphicData>
        </a:graphic>
      </p:graphicFrame>
      <p:sp>
        <p:nvSpPr>
          <p:cNvPr id="18" name="Прямоугольник 8"/>
          <p:cNvSpPr>
            <a:spLocks noChangeArrowheads="1"/>
          </p:cNvSpPr>
          <p:nvPr/>
        </p:nvSpPr>
        <p:spPr bwMode="auto">
          <a:xfrm>
            <a:off x="755650" y="4548188"/>
            <a:ext cx="3240088" cy="285750"/>
          </a:xfrm>
          <a:prstGeom prst="rect">
            <a:avLst/>
          </a:prstGeom>
          <a:noFill/>
          <a:ln w="9525">
            <a:noFill/>
            <a:miter lim="800000"/>
            <a:headEnd/>
            <a:tailEnd/>
          </a:ln>
        </p:spPr>
        <p:txBody>
          <a:bodyPr>
            <a:spAutoFit/>
          </a:bodyPr>
          <a:lstStyle/>
          <a:p>
            <a:pPr algn="ctr">
              <a:lnSpc>
                <a:spcPct val="90000"/>
              </a:lnSpc>
            </a:pPr>
            <a:r>
              <a:rPr lang="en-US" sz="1400" b="1">
                <a:latin typeface="Trebuchet MS" pitchFamily="34" charset="0"/>
              </a:rPr>
              <a:t>Share of international students</a:t>
            </a:r>
            <a:r>
              <a:rPr lang="ru-RU" sz="1400" b="1">
                <a:latin typeface="Trebuchet MS" pitchFamily="34" charset="0"/>
              </a:rPr>
              <a:t>, %</a:t>
            </a:r>
            <a:endParaRPr lang="en-US" sz="1400" b="1">
              <a:latin typeface="Trebuchet MS" pitchFamily="34" charset="0"/>
            </a:endParaRPr>
          </a:p>
        </p:txBody>
      </p:sp>
      <p:sp>
        <p:nvSpPr>
          <p:cNvPr id="19" name="TextBox 1"/>
          <p:cNvSpPr txBox="1">
            <a:spLocks noChangeArrowheads="1"/>
          </p:cNvSpPr>
          <p:nvPr/>
        </p:nvSpPr>
        <p:spPr bwMode="auto">
          <a:xfrm>
            <a:off x="1580423" y="5539581"/>
            <a:ext cx="504825" cy="277813"/>
          </a:xfrm>
          <a:prstGeom prst="rect">
            <a:avLst/>
          </a:prstGeom>
          <a:noFill/>
          <a:ln w="9525">
            <a:noFill/>
            <a:miter lim="800000"/>
            <a:headEnd/>
            <a:tailEnd/>
          </a:ln>
        </p:spPr>
        <p:txBody>
          <a:bodyPr>
            <a:spAutoFit/>
          </a:bodyPr>
          <a:lstStyle/>
          <a:p>
            <a:pPr algn="ctr"/>
            <a:r>
              <a:rPr lang="ru-RU" sz="1200" dirty="0">
                <a:latin typeface="Trebuchet MS" pitchFamily="34" charset="0"/>
              </a:rPr>
              <a:t>2,8</a:t>
            </a:r>
          </a:p>
        </p:txBody>
      </p:sp>
      <p:sp>
        <p:nvSpPr>
          <p:cNvPr id="20" name="TextBox 12"/>
          <p:cNvSpPr txBox="1">
            <a:spLocks noChangeArrowheads="1"/>
          </p:cNvSpPr>
          <p:nvPr/>
        </p:nvSpPr>
        <p:spPr bwMode="auto">
          <a:xfrm>
            <a:off x="2447925" y="5402263"/>
            <a:ext cx="503238" cy="276225"/>
          </a:xfrm>
          <a:prstGeom prst="rect">
            <a:avLst/>
          </a:prstGeom>
          <a:noFill/>
          <a:ln w="9525">
            <a:noFill/>
            <a:miter lim="800000"/>
            <a:headEnd/>
            <a:tailEnd/>
          </a:ln>
        </p:spPr>
        <p:txBody>
          <a:bodyPr>
            <a:spAutoFit/>
          </a:bodyPr>
          <a:lstStyle/>
          <a:p>
            <a:pPr algn="ctr"/>
            <a:r>
              <a:rPr lang="ru-RU" sz="1200">
                <a:latin typeface="Trebuchet MS" pitchFamily="34" charset="0"/>
              </a:rPr>
              <a:t>3,4</a:t>
            </a:r>
          </a:p>
        </p:txBody>
      </p:sp>
      <p:sp>
        <p:nvSpPr>
          <p:cNvPr id="21" name="TextBox 13"/>
          <p:cNvSpPr txBox="1">
            <a:spLocks noChangeArrowheads="1"/>
          </p:cNvSpPr>
          <p:nvPr/>
        </p:nvSpPr>
        <p:spPr bwMode="auto">
          <a:xfrm>
            <a:off x="3402902" y="5186426"/>
            <a:ext cx="504825" cy="276225"/>
          </a:xfrm>
          <a:prstGeom prst="rect">
            <a:avLst/>
          </a:prstGeom>
          <a:noFill/>
          <a:ln w="9525">
            <a:noFill/>
            <a:miter lim="800000"/>
            <a:headEnd/>
            <a:tailEnd/>
          </a:ln>
        </p:spPr>
        <p:txBody>
          <a:bodyPr>
            <a:spAutoFit/>
          </a:bodyPr>
          <a:lstStyle/>
          <a:p>
            <a:pPr algn="ctr"/>
            <a:r>
              <a:rPr lang="ru-RU" sz="1200" dirty="0">
                <a:latin typeface="Trebuchet MS" pitchFamily="34" charset="0"/>
              </a:rPr>
              <a:t>4,2</a:t>
            </a:r>
          </a:p>
        </p:txBody>
      </p:sp>
      <p:sp>
        <p:nvSpPr>
          <p:cNvPr id="22" name="Номер слайда 1"/>
          <p:cNvSpPr txBox="1">
            <a:spLocks/>
          </p:cNvSpPr>
          <p:nvPr/>
        </p:nvSpPr>
        <p:spPr bwMode="auto">
          <a:xfrm>
            <a:off x="8675688" y="0"/>
            <a:ext cx="468312" cy="365125"/>
          </a:xfrm>
          <a:prstGeom prst="rect">
            <a:avLst/>
          </a:prstGeom>
          <a:noFill/>
          <a:ln w="9525">
            <a:noFill/>
            <a:miter lim="800000"/>
            <a:headEnd/>
            <a:tailEnd/>
          </a:ln>
        </p:spPr>
        <p:txBody>
          <a:bodyPr anchor="ctr"/>
          <a:lstStyle/>
          <a:p>
            <a:pPr algn="r"/>
            <a:fld id="{CEB55C03-6A2F-4B37-A951-2E5296062CAE}" type="slidenum">
              <a:rPr lang="ru-RU" sz="1200">
                <a:solidFill>
                  <a:srgbClr val="898989"/>
                </a:solidFill>
                <a:latin typeface="Trebuchet MS" pitchFamily="34" charset="0"/>
              </a:rPr>
              <a:pPr algn="r"/>
              <a:t>6</a:t>
            </a:fld>
            <a:endParaRPr lang="ru-RU" sz="1200">
              <a:solidFill>
                <a:srgbClr val="898989"/>
              </a:solidFill>
              <a:latin typeface="Trebuchet MS" pitchFamily="34" charset="0"/>
            </a:endParaRPr>
          </a:p>
        </p:txBody>
      </p:sp>
      <p:sp>
        <p:nvSpPr>
          <p:cNvPr id="23" name="Прямоугольник 4"/>
          <p:cNvSpPr>
            <a:spLocks noChangeArrowheads="1"/>
          </p:cNvSpPr>
          <p:nvPr/>
        </p:nvSpPr>
        <p:spPr bwMode="auto">
          <a:xfrm>
            <a:off x="571422" y="5336557"/>
            <a:ext cx="1080120" cy="1173162"/>
          </a:xfrm>
          <a:prstGeom prst="rect">
            <a:avLst/>
          </a:prstGeom>
          <a:solidFill>
            <a:srgbClr val="B9CDE5"/>
          </a:solidFill>
          <a:ln w="9525">
            <a:noFill/>
            <a:miter lim="800000"/>
            <a:headEnd/>
            <a:tailEnd/>
          </a:ln>
        </p:spPr>
        <p:txBody>
          <a:bodyPr/>
          <a:lstStyle/>
          <a:p>
            <a:pPr>
              <a:lnSpc>
                <a:spcPct val="90000"/>
              </a:lnSpc>
              <a:spcAft>
                <a:spcPts val="600"/>
              </a:spcAft>
            </a:pPr>
            <a:r>
              <a:rPr lang="ru-RU" sz="1200" dirty="0" err="1">
                <a:latin typeface="Trebuchet MS" pitchFamily="34" charset="0"/>
              </a:rPr>
              <a:t>From</a:t>
            </a:r>
            <a:r>
              <a:rPr lang="ru-RU" sz="1200" dirty="0">
                <a:latin typeface="Trebuchet MS" pitchFamily="34" charset="0"/>
              </a:rPr>
              <a:t> </a:t>
            </a:r>
            <a:r>
              <a:rPr lang="en-US" sz="1200" dirty="0" smtClean="0">
                <a:latin typeface="Trebuchet MS" pitchFamily="34" charset="0"/>
              </a:rPr>
              <a:t>“</a:t>
            </a:r>
            <a:r>
              <a:rPr lang="ru-RU" sz="1200" dirty="0" err="1" smtClean="0">
                <a:latin typeface="Trebuchet MS" pitchFamily="34" charset="0"/>
              </a:rPr>
              <a:t>far-abroad</a:t>
            </a:r>
            <a:r>
              <a:rPr lang="en-US" sz="1200" dirty="0" smtClean="0">
                <a:latin typeface="Trebuchet MS" pitchFamily="34" charset="0"/>
              </a:rPr>
              <a:t>”</a:t>
            </a:r>
            <a:r>
              <a:rPr lang="ru-RU" sz="1200" dirty="0" smtClean="0">
                <a:latin typeface="Trebuchet MS" pitchFamily="34" charset="0"/>
              </a:rPr>
              <a:t> </a:t>
            </a:r>
            <a:r>
              <a:rPr lang="ru-RU" sz="1200" dirty="0" err="1">
                <a:latin typeface="Trebuchet MS" pitchFamily="34" charset="0"/>
              </a:rPr>
              <a:t>countries</a:t>
            </a:r>
            <a:endParaRPr lang="ru-RU" sz="1200" dirty="0">
              <a:latin typeface="Trebuchet MS" pitchFamily="34" charset="0"/>
            </a:endParaRPr>
          </a:p>
          <a:p>
            <a:pPr>
              <a:lnSpc>
                <a:spcPct val="90000"/>
              </a:lnSpc>
              <a:spcAft>
                <a:spcPts val="1800"/>
              </a:spcAft>
            </a:pPr>
            <a:r>
              <a:rPr lang="ru-RU" sz="1200" dirty="0" err="1">
                <a:latin typeface="Trebuchet MS" pitchFamily="34" charset="0"/>
              </a:rPr>
              <a:t>From</a:t>
            </a:r>
            <a:r>
              <a:rPr lang="ru-RU" sz="1200" dirty="0">
                <a:latin typeface="Trebuchet MS" pitchFamily="34" charset="0"/>
              </a:rPr>
              <a:t> CIS </a:t>
            </a:r>
            <a:r>
              <a:rPr lang="ru-RU" sz="1200" dirty="0" err="1">
                <a:latin typeface="Trebuchet MS" pitchFamily="34" charset="0"/>
              </a:rPr>
              <a:t>countries</a:t>
            </a:r>
            <a:endParaRPr lang="ru-RU" sz="1200" dirty="0">
              <a:latin typeface="Trebuchet MS" pitchFamily="34" charset="0"/>
            </a:endParaRPr>
          </a:p>
        </p:txBody>
      </p:sp>
    </p:spTree>
    <p:extLst>
      <p:ext uri="{BB962C8B-B14F-4D97-AF65-F5344CB8AC3E}">
        <p14:creationId xmlns:p14="http://schemas.microsoft.com/office/powerpoint/2010/main" val="427275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8104" y="1175154"/>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691208" y="1954417"/>
            <a:ext cx="4032448" cy="2123658"/>
          </a:xfrm>
          <a:prstGeom prst="rect">
            <a:avLst/>
          </a:prstGeom>
        </p:spPr>
        <p:txBody>
          <a:bodyPr wrap="square">
            <a:spAutoFit/>
          </a:bodyPr>
          <a:lstStyle/>
          <a:p>
            <a:pPr algn="ctr"/>
            <a:r>
              <a:rPr lang="en-US" sz="2200" b="1" dirty="0">
                <a:solidFill>
                  <a:srgbClr val="002060"/>
                </a:solidFill>
              </a:rPr>
              <a:t>Institute of Civil Engineering </a:t>
            </a:r>
            <a:endParaRPr lang="ru-RU" sz="2200" b="1" dirty="0">
              <a:solidFill>
                <a:srgbClr val="002060"/>
              </a:solidFill>
            </a:endParaRPr>
          </a:p>
          <a:p>
            <a:pPr algn="ctr"/>
            <a:r>
              <a:rPr lang="en-US" sz="2200" b="1" dirty="0" smtClean="0">
                <a:solidFill>
                  <a:srgbClr val="002060"/>
                </a:solidFill>
              </a:rPr>
              <a:t>was founded 1929.</a:t>
            </a:r>
            <a:endParaRPr lang="ru-RU" sz="2200" b="1" dirty="0" smtClean="0">
              <a:solidFill>
                <a:srgbClr val="002060"/>
              </a:solidFill>
            </a:endParaRPr>
          </a:p>
          <a:p>
            <a:pPr algn="just"/>
            <a:r>
              <a:rPr lang="en-US" sz="2200" b="1" dirty="0" smtClean="0">
                <a:solidFill>
                  <a:srgbClr val="002060"/>
                </a:solidFill>
              </a:rPr>
              <a:t>It is well known </a:t>
            </a:r>
            <a:r>
              <a:rPr lang="en-US" sz="2200" b="1" dirty="0">
                <a:solidFill>
                  <a:srgbClr val="002060"/>
                </a:solidFill>
              </a:rPr>
              <a:t>as a highly respected </a:t>
            </a:r>
            <a:r>
              <a:rPr lang="en-US" sz="2200" b="1" dirty="0" smtClean="0">
                <a:solidFill>
                  <a:srgbClr val="002060"/>
                </a:solidFill>
              </a:rPr>
              <a:t>school preparing </a:t>
            </a:r>
            <a:r>
              <a:rPr lang="en-US" sz="2200" b="1" dirty="0">
                <a:solidFill>
                  <a:srgbClr val="002060"/>
                </a:solidFill>
              </a:rPr>
              <a:t>of civil </a:t>
            </a:r>
            <a:r>
              <a:rPr lang="en-US" sz="2200" b="1" dirty="0" smtClean="0">
                <a:solidFill>
                  <a:srgbClr val="002060"/>
                </a:solidFill>
              </a:rPr>
              <a:t>engineers </a:t>
            </a:r>
            <a:r>
              <a:rPr lang="en-US" sz="2200" b="1" dirty="0" smtClean="0">
                <a:solidFill>
                  <a:srgbClr val="002060"/>
                </a:solidFill>
              </a:rPr>
              <a:t>for Russia and </a:t>
            </a:r>
            <a:r>
              <a:rPr lang="en-US" sz="2200" b="1" dirty="0" smtClean="0">
                <a:solidFill>
                  <a:srgbClr val="002060"/>
                </a:solidFill>
              </a:rPr>
              <a:t>the </a:t>
            </a:r>
            <a:r>
              <a:rPr lang="en-US" sz="2200" b="1" dirty="0" smtClean="0">
                <a:solidFill>
                  <a:srgbClr val="002060"/>
                </a:solidFill>
              </a:rPr>
              <a:t>foreign </a:t>
            </a:r>
            <a:r>
              <a:rPr lang="en-US" sz="2200" b="1" dirty="0" smtClean="0">
                <a:solidFill>
                  <a:srgbClr val="002060"/>
                </a:solidFill>
              </a:rPr>
              <a:t>countries</a:t>
            </a:r>
            <a:endParaRPr lang="ru-RU" sz="2200" b="1" dirty="0">
              <a:solidFill>
                <a:srgbClr val="002060"/>
              </a:solidFill>
            </a:endParaRPr>
          </a:p>
        </p:txBody>
      </p:sp>
      <p:cxnSp>
        <p:nvCxnSpPr>
          <p:cNvPr id="6" name="Прямая соединительная линия 5"/>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76176" y="583179"/>
            <a:ext cx="7128792" cy="584775"/>
          </a:xfrm>
          <a:prstGeom prst="rect">
            <a:avLst/>
          </a:prstGeom>
        </p:spPr>
        <p:txBody>
          <a:bodyPr wrap="square">
            <a:spAutoFit/>
          </a:bodyPr>
          <a:lstStyle/>
          <a:p>
            <a:pPr algn="ctr"/>
            <a:r>
              <a:rPr lang="en-US" sz="3200" b="1" dirty="0">
                <a:solidFill>
                  <a:srgbClr val="C00000"/>
                </a:solidFill>
              </a:rPr>
              <a:t>Institute of Civil Engineering </a:t>
            </a:r>
            <a:endParaRPr lang="ru-RU" sz="3200" b="1" dirty="0" smtClean="0">
              <a:solidFill>
                <a:srgbClr val="C00000"/>
              </a:solidFill>
            </a:endParaRPr>
          </a:p>
        </p:txBody>
      </p:sp>
      <p:pic>
        <p:nvPicPr>
          <p:cNvPr id="10" name="Рисунок 9" descr="C:\Users\user\Desktop\Буклет СтИ\стр2.jpeg"/>
          <p:cNvPicPr/>
          <p:nvPr/>
        </p:nvPicPr>
        <p:blipFill rotWithShape="1">
          <a:blip r:embed="rId3" cstate="print">
            <a:extLst>
              <a:ext uri="{28A0092B-C50C-407E-A947-70E740481C1C}">
                <a14:useLocalDpi xmlns:a14="http://schemas.microsoft.com/office/drawing/2010/main" val="0"/>
              </a:ext>
            </a:extLst>
          </a:blip>
          <a:srcRect l="4151" r="6426" b="71665"/>
          <a:stretch/>
        </p:blipFill>
        <p:spPr bwMode="auto">
          <a:xfrm>
            <a:off x="4691208" y="4696663"/>
            <a:ext cx="4176464" cy="1819231"/>
          </a:xfrm>
          <a:prstGeom prst="rect">
            <a:avLst/>
          </a:prstGeom>
          <a:ln>
            <a:noFill/>
          </a:ln>
          <a:effectLst>
            <a:softEdge rad="112500"/>
          </a:effectLst>
          <a:extLst>
            <a:ext uri="{53640926-AAD7-44D8-BBD7-CCE9431645EC}">
              <a14:shadowObscured xmlns:a14="http://schemas.microsoft.com/office/drawing/2010/main"/>
            </a:ext>
          </a:extLst>
        </p:spPr>
      </p:pic>
      <p:pic>
        <p:nvPicPr>
          <p:cNvPr id="11" name="Рисунок 10" descr="C:\Users\user\Desktop\Междунар деят-ть\люксембург 2013\Стенд Люксембург\Рис. к макету Люксембург\вид3.jpg"/>
          <p:cNvPicPr/>
          <p:nvPr/>
        </p:nvPicPr>
        <p:blipFill rotWithShape="1">
          <a:blip r:embed="rId4" cstate="print">
            <a:extLst>
              <a:ext uri="{28A0092B-C50C-407E-A947-70E740481C1C}">
                <a14:useLocalDpi xmlns:a14="http://schemas.microsoft.com/office/drawing/2010/main" val="0"/>
              </a:ext>
            </a:extLst>
          </a:blip>
          <a:srcRect l="15754" t="28933" r="7851" b="14139"/>
          <a:stretch/>
        </p:blipFill>
        <p:spPr bwMode="auto">
          <a:xfrm>
            <a:off x="202000" y="4696662"/>
            <a:ext cx="4091220" cy="1819232"/>
          </a:xfrm>
          <a:prstGeom prst="rect">
            <a:avLst/>
          </a:prstGeom>
          <a:ln>
            <a:noFill/>
          </a:ln>
          <a:effectLst>
            <a:softEdge rad="112500"/>
          </a:effectLst>
        </p:spPr>
      </p:pic>
      <p:pic>
        <p:nvPicPr>
          <p:cNvPr id="13" name="Рисунок 12" descr="C:\Users\user\Desktop\Междунар деят-ть\люксембург 2013\Стенд Люксембург\Рис. к макету Люксембург\32.jpg"/>
          <p:cNvPicPr/>
          <p:nvPr/>
        </p:nvPicPr>
        <p:blipFill rotWithShape="1">
          <a:blip r:embed="rId5" cstate="print">
            <a:extLst>
              <a:ext uri="{28A0092B-C50C-407E-A947-70E740481C1C}">
                <a14:useLocalDpi xmlns:a14="http://schemas.microsoft.com/office/drawing/2010/main" val="0"/>
              </a:ext>
            </a:extLst>
          </a:blip>
          <a:srcRect t="24786" b="3221"/>
          <a:stretch/>
        </p:blipFill>
        <p:spPr bwMode="auto">
          <a:xfrm>
            <a:off x="193452" y="1772816"/>
            <a:ext cx="4135408" cy="2486860"/>
          </a:xfrm>
          <a:prstGeom prst="rect">
            <a:avLst/>
          </a:prstGeom>
          <a:ln>
            <a:noFill/>
          </a:ln>
          <a:effectLst>
            <a:softEdge rad="112500"/>
          </a:effectLst>
        </p:spPr>
      </p:pic>
    </p:spTree>
    <p:extLst>
      <p:ext uri="{BB962C8B-B14F-4D97-AF65-F5344CB8AC3E}">
        <p14:creationId xmlns:p14="http://schemas.microsoft.com/office/powerpoint/2010/main" val="428416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04" y="1220442"/>
            <a:ext cx="9144000" cy="5637558"/>
          </a:xfrm>
          <a:prstGeom prst="rect">
            <a:avLst/>
          </a:prstGeom>
          <a:gradFill flip="none" rotWithShape="1">
            <a:gsLst>
              <a:gs pos="0">
                <a:schemeClr val="accent1">
                  <a:tint val="66000"/>
                  <a:satMod val="160000"/>
                  <a:lumMod val="0"/>
                  <a:lumOff val="10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 name="Прямая соединительная линия 3"/>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76176" y="583179"/>
            <a:ext cx="7128792" cy="584775"/>
          </a:xfrm>
          <a:prstGeom prst="rect">
            <a:avLst/>
          </a:prstGeom>
        </p:spPr>
        <p:txBody>
          <a:bodyPr wrap="square">
            <a:spAutoFit/>
          </a:bodyPr>
          <a:lstStyle/>
          <a:p>
            <a:pPr algn="ctr"/>
            <a:r>
              <a:rPr lang="en-US" sz="3200" b="1" dirty="0">
                <a:solidFill>
                  <a:srgbClr val="C00000"/>
                </a:solidFill>
              </a:rPr>
              <a:t>Institute of Civil Engineering </a:t>
            </a:r>
            <a:endParaRPr lang="ru-RU" sz="3200" b="1" dirty="0" smtClean="0">
              <a:solidFill>
                <a:srgbClr val="C00000"/>
              </a:solidFill>
            </a:endParaRPr>
          </a:p>
        </p:txBody>
      </p:sp>
      <p:pic>
        <p:nvPicPr>
          <p:cNvPr id="11" name="Picture 6" descr="http://www.ekburg.ru/template/image/yeltsin_flag.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21"/>
          <a:stretch/>
        </p:blipFill>
        <p:spPr bwMode="auto">
          <a:xfrm>
            <a:off x="21352" y="1866818"/>
            <a:ext cx="4455964" cy="4260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Объект 2"/>
          <p:cNvSpPr txBox="1">
            <a:spLocks/>
          </p:cNvSpPr>
          <p:nvPr/>
        </p:nvSpPr>
        <p:spPr>
          <a:xfrm>
            <a:off x="4314168" y="2454800"/>
            <a:ext cx="4608511" cy="312591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solidFill>
                  <a:srgbClr val="002060"/>
                </a:solidFill>
              </a:rPr>
              <a:t>The Institute is proud of its more than 2</a:t>
            </a:r>
            <a:r>
              <a:rPr lang="ru-RU" sz="2400" b="1" dirty="0" smtClean="0">
                <a:solidFill>
                  <a:srgbClr val="002060"/>
                </a:solidFill>
              </a:rPr>
              <a:t>3</a:t>
            </a:r>
            <a:r>
              <a:rPr lang="en-US" sz="2400" b="1" dirty="0" smtClean="0">
                <a:solidFill>
                  <a:srgbClr val="002060"/>
                </a:solidFill>
              </a:rPr>
              <a:t>,000 graduates. </a:t>
            </a:r>
            <a:endParaRPr lang="ru-RU" sz="2400" b="1" dirty="0" smtClean="0">
              <a:solidFill>
                <a:srgbClr val="002060"/>
              </a:solidFill>
            </a:endParaRPr>
          </a:p>
          <a:p>
            <a:pPr marL="0" indent="0" algn="ctr">
              <a:buFont typeface="Arial" pitchFamily="34" charset="0"/>
              <a:buNone/>
            </a:pPr>
            <a:endParaRPr lang="en-US" sz="2400" b="1" dirty="0" smtClean="0">
              <a:solidFill>
                <a:srgbClr val="0070C0"/>
              </a:solidFill>
            </a:endParaRPr>
          </a:p>
          <a:p>
            <a:pPr marL="0" indent="0" algn="ctr">
              <a:buFont typeface="Arial" pitchFamily="34" charset="0"/>
              <a:buNone/>
            </a:pPr>
            <a:r>
              <a:rPr lang="en-US" sz="2400" b="1" dirty="0" smtClean="0">
                <a:solidFill>
                  <a:srgbClr val="002060"/>
                </a:solidFill>
              </a:rPr>
              <a:t>The most famous of them is the first President of Russia B.</a:t>
            </a:r>
            <a:r>
              <a:rPr lang="ru-RU" sz="2400" b="1" dirty="0" smtClean="0">
                <a:solidFill>
                  <a:srgbClr val="002060"/>
                </a:solidFill>
              </a:rPr>
              <a:t> </a:t>
            </a:r>
            <a:r>
              <a:rPr lang="en-US" sz="2400" b="1" dirty="0" smtClean="0">
                <a:solidFill>
                  <a:srgbClr val="002060"/>
                </a:solidFill>
              </a:rPr>
              <a:t>N.</a:t>
            </a:r>
            <a:r>
              <a:rPr lang="ru-RU" sz="2400" b="1" dirty="0" smtClean="0">
                <a:solidFill>
                  <a:srgbClr val="002060"/>
                </a:solidFill>
              </a:rPr>
              <a:t> </a:t>
            </a:r>
            <a:r>
              <a:rPr lang="en-US" sz="2400" b="1" dirty="0" smtClean="0">
                <a:solidFill>
                  <a:srgbClr val="002060"/>
                </a:solidFill>
              </a:rPr>
              <a:t>Yeltsin. </a:t>
            </a:r>
            <a:endParaRPr lang="ru-RU" sz="2400" b="1" dirty="0">
              <a:solidFill>
                <a:srgbClr val="002060"/>
              </a:solidFill>
            </a:endParaRPr>
          </a:p>
        </p:txBody>
      </p:sp>
    </p:spTree>
    <p:extLst>
      <p:ext uri="{BB962C8B-B14F-4D97-AF65-F5344CB8AC3E}">
        <p14:creationId xmlns:p14="http://schemas.microsoft.com/office/powerpoint/2010/main" val="1333805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user\Desktop\Междунар деят-ть\люксембург 2013\Стенд Люксембург\Рис. к макету Люксембург\Доминанта 1.jpg"/>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447" y="1201778"/>
            <a:ext cx="9153512" cy="5539590"/>
          </a:xfrm>
          <a:prstGeom prst="rect">
            <a:avLst/>
          </a:prstGeom>
          <a:ln>
            <a:noFill/>
          </a:ln>
          <a:effectLst>
            <a:outerShdw blurRad="292100" dist="139700" dir="2700000" algn="tl" rotWithShape="0">
              <a:srgbClr val="333333">
                <a:alpha val="65000"/>
              </a:srgbClr>
            </a:outerShdw>
          </a:effectLst>
        </p:spPr>
      </p:pic>
      <p:cxnSp>
        <p:nvCxnSpPr>
          <p:cNvPr id="4" name="Прямая соединительная линия 3"/>
          <p:cNvCxnSpPr/>
          <p:nvPr/>
        </p:nvCxnSpPr>
        <p:spPr>
          <a:xfrm>
            <a:off x="-4935" y="119794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5" y="1935"/>
            <a:ext cx="2190800" cy="11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1340768"/>
            <a:ext cx="5069016" cy="2308324"/>
          </a:xfrm>
          <a:prstGeom prst="rect">
            <a:avLst/>
          </a:prstGeom>
          <a:noFill/>
        </p:spPr>
        <p:txBody>
          <a:bodyPr wrap="square" rtlCol="0">
            <a:spAutoFit/>
          </a:bodyPr>
          <a:lstStyle/>
          <a:p>
            <a:pPr algn="just"/>
            <a:r>
              <a:rPr lang="en-US" sz="1600" b="1" dirty="0" smtClean="0">
                <a:solidFill>
                  <a:srgbClr val="002060"/>
                </a:solidFill>
              </a:rPr>
              <a:t>1</a:t>
            </a:r>
            <a:r>
              <a:rPr lang="ru-RU" b="1" dirty="0" smtClean="0">
                <a:solidFill>
                  <a:srgbClr val="002060"/>
                </a:solidFill>
              </a:rPr>
              <a:t>0</a:t>
            </a:r>
            <a:r>
              <a:rPr lang="en-US" b="1" dirty="0" smtClean="0">
                <a:solidFill>
                  <a:srgbClr val="002060"/>
                </a:solidFill>
              </a:rPr>
              <a:t> Departments include</a:t>
            </a:r>
            <a:r>
              <a:rPr lang="ru-RU" b="1" dirty="0" smtClean="0">
                <a:solidFill>
                  <a:srgbClr val="002060"/>
                </a:solidFill>
              </a:rPr>
              <a:t>:</a:t>
            </a:r>
            <a:endParaRPr lang="en-US" b="1" dirty="0" smtClean="0">
              <a:solidFill>
                <a:srgbClr val="002060"/>
              </a:solidFill>
            </a:endParaRPr>
          </a:p>
          <a:p>
            <a:pPr marL="285750" indent="-285750">
              <a:buFont typeface="Arial" pitchFamily="34" charset="0"/>
              <a:buChar char="•"/>
            </a:pPr>
            <a:r>
              <a:rPr lang="en-US" b="1" dirty="0" smtClean="0">
                <a:solidFill>
                  <a:srgbClr val="002060"/>
                </a:solidFill>
              </a:rPr>
              <a:t>2 </a:t>
            </a:r>
            <a:r>
              <a:rPr lang="en-US" b="1" dirty="0">
                <a:solidFill>
                  <a:srgbClr val="002060"/>
                </a:solidFill>
              </a:rPr>
              <a:t>M</a:t>
            </a:r>
            <a:r>
              <a:rPr lang="en-US" b="1" dirty="0" smtClean="0">
                <a:solidFill>
                  <a:srgbClr val="002060"/>
                </a:solidFill>
              </a:rPr>
              <a:t>embers </a:t>
            </a:r>
            <a:r>
              <a:rPr lang="en-US" b="1" dirty="0">
                <a:solidFill>
                  <a:srgbClr val="002060"/>
                </a:solidFill>
              </a:rPr>
              <a:t>of the Russian </a:t>
            </a:r>
            <a:r>
              <a:rPr lang="en-US" b="1" dirty="0" smtClean="0">
                <a:solidFill>
                  <a:srgbClr val="002060"/>
                </a:solidFill>
              </a:rPr>
              <a:t> State Academy </a:t>
            </a:r>
            <a:r>
              <a:rPr lang="en-US" b="1" dirty="0">
                <a:solidFill>
                  <a:srgbClr val="002060"/>
                </a:solidFill>
              </a:rPr>
              <a:t>of Architecture and Construction </a:t>
            </a:r>
            <a:r>
              <a:rPr lang="en-US" b="1" dirty="0" smtClean="0">
                <a:solidFill>
                  <a:srgbClr val="002060"/>
                </a:solidFill>
              </a:rPr>
              <a:t>Sciences</a:t>
            </a:r>
            <a:r>
              <a:rPr lang="ru-RU" b="1" dirty="0" smtClean="0">
                <a:solidFill>
                  <a:srgbClr val="002060"/>
                </a:solidFill>
              </a:rPr>
              <a:t>;</a:t>
            </a:r>
            <a:endParaRPr lang="en-US" b="1" dirty="0" smtClean="0">
              <a:solidFill>
                <a:srgbClr val="002060"/>
              </a:solidFill>
            </a:endParaRPr>
          </a:p>
          <a:p>
            <a:pPr marL="285750" indent="-285750">
              <a:buFont typeface="Arial" pitchFamily="34" charset="0"/>
              <a:buChar char="•"/>
            </a:pPr>
            <a:r>
              <a:rPr lang="en-US" b="1" dirty="0" smtClean="0">
                <a:solidFill>
                  <a:srgbClr val="002060"/>
                </a:solidFill>
              </a:rPr>
              <a:t> </a:t>
            </a:r>
            <a:r>
              <a:rPr lang="en-US" b="1" dirty="0">
                <a:solidFill>
                  <a:srgbClr val="002060"/>
                </a:solidFill>
              </a:rPr>
              <a:t>5 </a:t>
            </a:r>
            <a:r>
              <a:rPr lang="en-US" b="1" dirty="0" smtClean="0">
                <a:solidFill>
                  <a:srgbClr val="002060"/>
                </a:solidFill>
              </a:rPr>
              <a:t>Associate Members </a:t>
            </a:r>
            <a:r>
              <a:rPr lang="en-US" b="1" dirty="0">
                <a:solidFill>
                  <a:srgbClr val="002060"/>
                </a:solidFill>
              </a:rPr>
              <a:t>of </a:t>
            </a:r>
            <a:r>
              <a:rPr lang="en-US" b="1" dirty="0" smtClean="0">
                <a:solidFill>
                  <a:srgbClr val="002060"/>
                </a:solidFill>
              </a:rPr>
              <a:t>PUBLIC Academies</a:t>
            </a:r>
            <a:r>
              <a:rPr lang="en-US" b="1" dirty="0">
                <a:solidFill>
                  <a:srgbClr val="002060"/>
                </a:solidFill>
              </a:rPr>
              <a:t>, </a:t>
            </a:r>
            <a:endParaRPr lang="en-US" b="1" dirty="0" smtClean="0">
              <a:solidFill>
                <a:srgbClr val="002060"/>
              </a:solidFill>
            </a:endParaRPr>
          </a:p>
          <a:p>
            <a:pPr marL="285750" indent="-285750">
              <a:buFont typeface="Arial" pitchFamily="34" charset="0"/>
              <a:buChar char="•"/>
            </a:pPr>
            <a:r>
              <a:rPr lang="en-US" b="1" dirty="0" smtClean="0">
                <a:solidFill>
                  <a:srgbClr val="002060"/>
                </a:solidFill>
              </a:rPr>
              <a:t>15 Doctors </a:t>
            </a:r>
            <a:r>
              <a:rPr lang="en-US" b="1" dirty="0">
                <a:solidFill>
                  <a:srgbClr val="002060"/>
                </a:solidFill>
              </a:rPr>
              <a:t>of </a:t>
            </a:r>
            <a:r>
              <a:rPr lang="en-US" b="1" dirty="0" smtClean="0">
                <a:solidFill>
                  <a:srgbClr val="002060"/>
                </a:solidFill>
              </a:rPr>
              <a:t>science</a:t>
            </a:r>
            <a:r>
              <a:rPr lang="ru-RU" b="1" dirty="0" smtClean="0">
                <a:solidFill>
                  <a:srgbClr val="002060"/>
                </a:solidFill>
              </a:rPr>
              <a:t>;</a:t>
            </a:r>
            <a:r>
              <a:rPr lang="en-US" b="1" dirty="0" smtClean="0">
                <a:solidFill>
                  <a:srgbClr val="002060"/>
                </a:solidFill>
              </a:rPr>
              <a:t> </a:t>
            </a:r>
          </a:p>
          <a:p>
            <a:pPr marL="285750" indent="-285750">
              <a:buFont typeface="Arial" pitchFamily="34" charset="0"/>
              <a:buChar char="•"/>
            </a:pPr>
            <a:r>
              <a:rPr lang="en-US" b="1" dirty="0" smtClean="0">
                <a:solidFill>
                  <a:srgbClr val="002060"/>
                </a:solidFill>
              </a:rPr>
              <a:t>89 Candidates </a:t>
            </a:r>
            <a:r>
              <a:rPr lang="en-US" b="1" dirty="0">
                <a:solidFill>
                  <a:srgbClr val="002060"/>
                </a:solidFill>
              </a:rPr>
              <a:t>of </a:t>
            </a:r>
            <a:r>
              <a:rPr lang="en-US" b="1" dirty="0" smtClean="0">
                <a:solidFill>
                  <a:srgbClr val="002060"/>
                </a:solidFill>
              </a:rPr>
              <a:t>science</a:t>
            </a:r>
            <a:r>
              <a:rPr lang="ru-RU" b="1" dirty="0" smtClean="0">
                <a:solidFill>
                  <a:srgbClr val="002060"/>
                </a:solidFill>
              </a:rPr>
              <a:t>;</a:t>
            </a:r>
            <a:r>
              <a:rPr lang="en-US" b="1" dirty="0" smtClean="0">
                <a:solidFill>
                  <a:srgbClr val="002060"/>
                </a:solidFill>
              </a:rPr>
              <a:t> </a:t>
            </a:r>
          </a:p>
          <a:p>
            <a:pPr marL="285750" indent="-285750">
              <a:buFont typeface="Arial" pitchFamily="34" charset="0"/>
              <a:buChar char="•"/>
            </a:pPr>
            <a:r>
              <a:rPr lang="en-US" b="1" dirty="0" smtClean="0">
                <a:solidFill>
                  <a:srgbClr val="002060"/>
                </a:solidFill>
              </a:rPr>
              <a:t>2 </a:t>
            </a:r>
            <a:r>
              <a:rPr lang="en-US" b="1" dirty="0">
                <a:solidFill>
                  <a:srgbClr val="002060"/>
                </a:solidFill>
              </a:rPr>
              <a:t>H</a:t>
            </a:r>
            <a:r>
              <a:rPr lang="en-US" b="1" dirty="0" smtClean="0">
                <a:solidFill>
                  <a:srgbClr val="002060"/>
                </a:solidFill>
              </a:rPr>
              <a:t>onored Civil Engineers </a:t>
            </a:r>
            <a:r>
              <a:rPr lang="en-US" b="1" dirty="0">
                <a:solidFill>
                  <a:srgbClr val="002060"/>
                </a:solidFill>
              </a:rPr>
              <a:t>of </a:t>
            </a:r>
            <a:r>
              <a:rPr lang="en-US" b="1" dirty="0" smtClean="0">
                <a:solidFill>
                  <a:srgbClr val="002060"/>
                </a:solidFill>
              </a:rPr>
              <a:t>Russian Federation</a:t>
            </a:r>
            <a:r>
              <a:rPr lang="ru-RU" b="1" dirty="0" smtClean="0">
                <a:solidFill>
                  <a:srgbClr val="002060"/>
                </a:solidFill>
              </a:rPr>
              <a:t>;</a:t>
            </a:r>
            <a:r>
              <a:rPr lang="en-US" b="1" dirty="0" smtClean="0">
                <a:solidFill>
                  <a:srgbClr val="002060"/>
                </a:solidFill>
              </a:rPr>
              <a:t> </a:t>
            </a:r>
          </a:p>
          <a:p>
            <a:pPr marL="285750" indent="-285750">
              <a:buFont typeface="Arial" pitchFamily="34" charset="0"/>
              <a:buChar char="•"/>
            </a:pPr>
            <a:r>
              <a:rPr lang="en-US" b="1" dirty="0" smtClean="0">
                <a:solidFill>
                  <a:srgbClr val="002060"/>
                </a:solidFill>
              </a:rPr>
              <a:t>3 Laureates </a:t>
            </a:r>
            <a:r>
              <a:rPr lang="en-US" b="1" dirty="0">
                <a:solidFill>
                  <a:srgbClr val="002060"/>
                </a:solidFill>
              </a:rPr>
              <a:t>of </a:t>
            </a:r>
            <a:r>
              <a:rPr lang="en-US" b="1" dirty="0" smtClean="0">
                <a:solidFill>
                  <a:srgbClr val="002060"/>
                </a:solidFill>
              </a:rPr>
              <a:t>State </a:t>
            </a:r>
            <a:r>
              <a:rPr lang="en-US" b="1" dirty="0" smtClean="0">
                <a:solidFill>
                  <a:srgbClr val="002060"/>
                </a:solidFill>
              </a:rPr>
              <a:t>Prize</a:t>
            </a:r>
            <a:endParaRPr lang="ru-RU" dirty="0"/>
          </a:p>
        </p:txBody>
      </p:sp>
      <p:sp>
        <p:nvSpPr>
          <p:cNvPr id="11" name="Прямоугольник 10"/>
          <p:cNvSpPr/>
          <p:nvPr/>
        </p:nvSpPr>
        <p:spPr>
          <a:xfrm>
            <a:off x="179512" y="583179"/>
            <a:ext cx="5069016" cy="584775"/>
          </a:xfrm>
          <a:prstGeom prst="rect">
            <a:avLst/>
          </a:prstGeom>
        </p:spPr>
        <p:txBody>
          <a:bodyPr wrap="none">
            <a:spAutoFit/>
          </a:bodyPr>
          <a:lstStyle/>
          <a:p>
            <a:pPr algn="ctr"/>
            <a:r>
              <a:rPr lang="en-US" sz="3200" b="1" dirty="0">
                <a:solidFill>
                  <a:srgbClr val="C00000"/>
                </a:solidFill>
              </a:rPr>
              <a:t>Institute of Civil Engineering </a:t>
            </a:r>
            <a:endParaRPr lang="ru-RU" sz="3200" b="1" dirty="0">
              <a:solidFill>
                <a:srgbClr val="C00000"/>
              </a:solidFill>
            </a:endParaRPr>
          </a:p>
        </p:txBody>
      </p:sp>
    </p:spTree>
    <p:extLst>
      <p:ext uri="{BB962C8B-B14F-4D97-AF65-F5344CB8AC3E}">
        <p14:creationId xmlns:p14="http://schemas.microsoft.com/office/powerpoint/2010/main" val="156097795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722</TotalTime>
  <Words>2065</Words>
  <Application>Microsoft Office PowerPoint</Application>
  <PresentationFormat>Экран (4:3)</PresentationFormat>
  <Paragraphs>219</Paragraphs>
  <Slides>29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63</cp:revision>
  <dcterms:created xsi:type="dcterms:W3CDTF">2016-02-01T14:31:31Z</dcterms:created>
  <dcterms:modified xsi:type="dcterms:W3CDTF">2016-02-11T03:48:49Z</dcterms:modified>
</cp:coreProperties>
</file>