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71" r:id="rId6"/>
    <p:sldId id="260" r:id="rId7"/>
    <p:sldId id="261" r:id="rId8"/>
    <p:sldId id="263" r:id="rId9"/>
    <p:sldId id="262" r:id="rId10"/>
    <p:sldId id="264" r:id="rId11"/>
    <p:sldId id="265" r:id="rId12"/>
    <p:sldId id="266" r:id="rId13"/>
    <p:sldId id="267" r:id="rId14"/>
    <p:sldId id="269" r:id="rId15"/>
    <p:sldId id="268" r:id="rId16"/>
    <p:sldId id="272" r:id="rId17"/>
    <p:sldId id="273" r:id="rId18"/>
    <p:sldId id="274" r:id="rId19"/>
    <p:sldId id="270" r:id="rId20"/>
  </p:sldIdLst>
  <p:sldSz cx="9144000" cy="6858000" type="screen4x3"/>
  <p:notesSz cx="6888163" cy="10020300"/>
  <p:embeddedFontLst>
    <p:embeddedFont>
      <p:font typeface="CyrillicCompressed" panose="020B7200000000000000" pitchFamily="34" charset="0"/>
      <p:regular r:id="rId21"/>
    </p:embeddedFont>
    <p:embeddedFont>
      <p:font typeface="HeliosCondLight" panose="020B0604020202020204" pitchFamily="2" charset="0"/>
      <p:regular r:id="rId22"/>
    </p:embeddedFont>
  </p:embeddedFontLst>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8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ru-RU" altLang="it-IT"/>
          </a:p>
        </p:txBody>
      </p:sp>
      <p:sp>
        <p:nvSpPr>
          <p:cNvPr id="5" name="Segnaposto piè di pagina 4"/>
          <p:cNvSpPr>
            <a:spLocks noGrp="1"/>
          </p:cNvSpPr>
          <p:nvPr>
            <p:ph type="ftr" sz="quarter" idx="11"/>
          </p:nvPr>
        </p:nvSpPr>
        <p:spPr/>
        <p:txBody>
          <a:bodyPr/>
          <a:lstStyle>
            <a:lvl1pPr>
              <a:defRPr/>
            </a:lvl1pPr>
          </a:lstStyle>
          <a:p>
            <a:endParaRPr lang="ru-RU" altLang="it-IT"/>
          </a:p>
        </p:txBody>
      </p:sp>
      <p:sp>
        <p:nvSpPr>
          <p:cNvPr id="6" name="Segnaposto numero diapositiva 5"/>
          <p:cNvSpPr>
            <a:spLocks noGrp="1"/>
          </p:cNvSpPr>
          <p:nvPr>
            <p:ph type="sldNum" sz="quarter" idx="12"/>
          </p:nvPr>
        </p:nvSpPr>
        <p:spPr/>
        <p:txBody>
          <a:bodyPr/>
          <a:lstStyle>
            <a:lvl1pPr>
              <a:defRPr/>
            </a:lvl1pPr>
          </a:lstStyle>
          <a:p>
            <a:fld id="{D6E3A627-48A2-447D-8D4D-A46C21DC4356}" type="slidenum">
              <a:rPr lang="ru-RU" altLang="it-IT"/>
              <a:pPr/>
              <a:t>‹N›</a:t>
            </a:fld>
            <a:endParaRPr lang="ru-RU" altLang="it-IT"/>
          </a:p>
        </p:txBody>
      </p:sp>
    </p:spTree>
    <p:extLst>
      <p:ext uri="{BB962C8B-B14F-4D97-AF65-F5344CB8AC3E}">
        <p14:creationId xmlns:p14="http://schemas.microsoft.com/office/powerpoint/2010/main" val="3320791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ru-RU" altLang="it-IT"/>
          </a:p>
        </p:txBody>
      </p:sp>
      <p:sp>
        <p:nvSpPr>
          <p:cNvPr id="5" name="Segnaposto piè di pagina 4"/>
          <p:cNvSpPr>
            <a:spLocks noGrp="1"/>
          </p:cNvSpPr>
          <p:nvPr>
            <p:ph type="ftr" sz="quarter" idx="11"/>
          </p:nvPr>
        </p:nvSpPr>
        <p:spPr/>
        <p:txBody>
          <a:bodyPr/>
          <a:lstStyle>
            <a:lvl1pPr>
              <a:defRPr/>
            </a:lvl1pPr>
          </a:lstStyle>
          <a:p>
            <a:endParaRPr lang="ru-RU" altLang="it-IT"/>
          </a:p>
        </p:txBody>
      </p:sp>
      <p:sp>
        <p:nvSpPr>
          <p:cNvPr id="6" name="Segnaposto numero diapositiva 5"/>
          <p:cNvSpPr>
            <a:spLocks noGrp="1"/>
          </p:cNvSpPr>
          <p:nvPr>
            <p:ph type="sldNum" sz="quarter" idx="12"/>
          </p:nvPr>
        </p:nvSpPr>
        <p:spPr/>
        <p:txBody>
          <a:bodyPr/>
          <a:lstStyle>
            <a:lvl1pPr>
              <a:defRPr/>
            </a:lvl1pPr>
          </a:lstStyle>
          <a:p>
            <a:fld id="{BED4589B-59D2-4848-A27C-3BE91B294F73}" type="slidenum">
              <a:rPr lang="ru-RU" altLang="it-IT"/>
              <a:pPr/>
              <a:t>‹N›</a:t>
            </a:fld>
            <a:endParaRPr lang="ru-RU" altLang="it-IT"/>
          </a:p>
        </p:txBody>
      </p:sp>
    </p:spTree>
    <p:extLst>
      <p:ext uri="{BB962C8B-B14F-4D97-AF65-F5344CB8AC3E}">
        <p14:creationId xmlns:p14="http://schemas.microsoft.com/office/powerpoint/2010/main" val="2422435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ru-RU" altLang="it-IT"/>
          </a:p>
        </p:txBody>
      </p:sp>
      <p:sp>
        <p:nvSpPr>
          <p:cNvPr id="5" name="Segnaposto piè di pagina 4"/>
          <p:cNvSpPr>
            <a:spLocks noGrp="1"/>
          </p:cNvSpPr>
          <p:nvPr>
            <p:ph type="ftr" sz="quarter" idx="11"/>
          </p:nvPr>
        </p:nvSpPr>
        <p:spPr/>
        <p:txBody>
          <a:bodyPr/>
          <a:lstStyle>
            <a:lvl1pPr>
              <a:defRPr/>
            </a:lvl1pPr>
          </a:lstStyle>
          <a:p>
            <a:endParaRPr lang="ru-RU" altLang="it-IT"/>
          </a:p>
        </p:txBody>
      </p:sp>
      <p:sp>
        <p:nvSpPr>
          <p:cNvPr id="6" name="Segnaposto numero diapositiva 5"/>
          <p:cNvSpPr>
            <a:spLocks noGrp="1"/>
          </p:cNvSpPr>
          <p:nvPr>
            <p:ph type="sldNum" sz="quarter" idx="12"/>
          </p:nvPr>
        </p:nvSpPr>
        <p:spPr/>
        <p:txBody>
          <a:bodyPr/>
          <a:lstStyle>
            <a:lvl1pPr>
              <a:defRPr/>
            </a:lvl1pPr>
          </a:lstStyle>
          <a:p>
            <a:fld id="{E16738A3-98E4-49B6-BD30-B9A4DF2A5ABA}" type="slidenum">
              <a:rPr lang="ru-RU" altLang="it-IT"/>
              <a:pPr/>
              <a:t>‹N›</a:t>
            </a:fld>
            <a:endParaRPr lang="ru-RU" altLang="it-IT"/>
          </a:p>
        </p:txBody>
      </p:sp>
    </p:spTree>
    <p:extLst>
      <p:ext uri="{BB962C8B-B14F-4D97-AF65-F5344CB8AC3E}">
        <p14:creationId xmlns:p14="http://schemas.microsoft.com/office/powerpoint/2010/main" val="3286086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data 5"/>
          <p:cNvSpPr>
            <a:spLocks noGrp="1"/>
          </p:cNvSpPr>
          <p:nvPr>
            <p:ph type="dt" sz="half" idx="10"/>
          </p:nvPr>
        </p:nvSpPr>
        <p:spPr>
          <a:xfrm>
            <a:off x="457200" y="6245225"/>
            <a:ext cx="2133600" cy="476250"/>
          </a:xfrm>
        </p:spPr>
        <p:txBody>
          <a:bodyPr/>
          <a:lstStyle>
            <a:lvl1pPr>
              <a:defRPr/>
            </a:lvl1pPr>
          </a:lstStyle>
          <a:p>
            <a:endParaRPr lang="ru-RU" altLang="it-IT"/>
          </a:p>
        </p:txBody>
      </p:sp>
      <p:sp>
        <p:nvSpPr>
          <p:cNvPr id="7" name="Segnaposto piè di pagina 6"/>
          <p:cNvSpPr>
            <a:spLocks noGrp="1"/>
          </p:cNvSpPr>
          <p:nvPr>
            <p:ph type="ftr" sz="quarter" idx="11"/>
          </p:nvPr>
        </p:nvSpPr>
        <p:spPr>
          <a:xfrm>
            <a:off x="3124200" y="6245225"/>
            <a:ext cx="2895600" cy="476250"/>
          </a:xfrm>
        </p:spPr>
        <p:txBody>
          <a:bodyPr/>
          <a:lstStyle>
            <a:lvl1pPr>
              <a:defRPr/>
            </a:lvl1pPr>
          </a:lstStyle>
          <a:p>
            <a:endParaRPr lang="ru-RU" altLang="it-IT"/>
          </a:p>
        </p:txBody>
      </p:sp>
      <p:sp>
        <p:nvSpPr>
          <p:cNvPr id="8" name="Segnaposto numero diapositiva 7"/>
          <p:cNvSpPr>
            <a:spLocks noGrp="1"/>
          </p:cNvSpPr>
          <p:nvPr>
            <p:ph type="sldNum" sz="quarter" idx="12"/>
          </p:nvPr>
        </p:nvSpPr>
        <p:spPr>
          <a:xfrm>
            <a:off x="6553200" y="6245225"/>
            <a:ext cx="2133600" cy="476250"/>
          </a:xfrm>
        </p:spPr>
        <p:txBody>
          <a:bodyPr/>
          <a:lstStyle>
            <a:lvl1pPr>
              <a:defRPr/>
            </a:lvl1pPr>
          </a:lstStyle>
          <a:p>
            <a:fld id="{F06DE6F9-3A44-42D9-B69D-7C661B60F690}" type="slidenum">
              <a:rPr lang="ru-RU" altLang="it-IT"/>
              <a:pPr/>
              <a:t>‹N›</a:t>
            </a:fld>
            <a:endParaRPr lang="ru-RU" altLang="it-IT"/>
          </a:p>
        </p:txBody>
      </p:sp>
    </p:spTree>
    <p:extLst>
      <p:ext uri="{BB962C8B-B14F-4D97-AF65-F5344CB8AC3E}">
        <p14:creationId xmlns:p14="http://schemas.microsoft.com/office/powerpoint/2010/main" val="4152885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a:xfrm>
            <a:off x="457200" y="6245225"/>
            <a:ext cx="2133600" cy="476250"/>
          </a:xfrm>
        </p:spPr>
        <p:txBody>
          <a:bodyPr/>
          <a:lstStyle>
            <a:lvl1pPr>
              <a:defRPr/>
            </a:lvl1pPr>
          </a:lstStyle>
          <a:p>
            <a:endParaRPr lang="ru-RU" altLang="it-IT"/>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endParaRPr lang="ru-RU" altLang="it-IT"/>
          </a:p>
        </p:txBody>
      </p:sp>
      <p:sp>
        <p:nvSpPr>
          <p:cNvPr id="5" name="Segnaposto numero diapositiva 4"/>
          <p:cNvSpPr>
            <a:spLocks noGrp="1"/>
          </p:cNvSpPr>
          <p:nvPr>
            <p:ph type="sldNum" sz="quarter" idx="12"/>
          </p:nvPr>
        </p:nvSpPr>
        <p:spPr>
          <a:xfrm>
            <a:off x="6553200" y="6245225"/>
            <a:ext cx="2133600" cy="476250"/>
          </a:xfrm>
        </p:spPr>
        <p:txBody>
          <a:bodyPr/>
          <a:lstStyle>
            <a:lvl1pPr>
              <a:defRPr/>
            </a:lvl1pPr>
          </a:lstStyle>
          <a:p>
            <a:fld id="{224D971E-2BA7-4CEE-9644-AFEDA68C9A81}" type="slidenum">
              <a:rPr lang="ru-RU" altLang="it-IT"/>
              <a:pPr/>
              <a:t>‹N›</a:t>
            </a:fld>
            <a:endParaRPr lang="ru-RU" altLang="it-IT"/>
          </a:p>
        </p:txBody>
      </p:sp>
    </p:spTree>
    <p:extLst>
      <p:ext uri="{BB962C8B-B14F-4D97-AF65-F5344CB8AC3E}">
        <p14:creationId xmlns:p14="http://schemas.microsoft.com/office/powerpoint/2010/main" val="556601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ru-RU" altLang="it-IT"/>
          </a:p>
        </p:txBody>
      </p:sp>
      <p:sp>
        <p:nvSpPr>
          <p:cNvPr id="5" name="Segnaposto piè di pagina 4"/>
          <p:cNvSpPr>
            <a:spLocks noGrp="1"/>
          </p:cNvSpPr>
          <p:nvPr>
            <p:ph type="ftr" sz="quarter" idx="11"/>
          </p:nvPr>
        </p:nvSpPr>
        <p:spPr/>
        <p:txBody>
          <a:bodyPr/>
          <a:lstStyle>
            <a:lvl1pPr>
              <a:defRPr/>
            </a:lvl1pPr>
          </a:lstStyle>
          <a:p>
            <a:endParaRPr lang="ru-RU" altLang="it-IT"/>
          </a:p>
        </p:txBody>
      </p:sp>
      <p:sp>
        <p:nvSpPr>
          <p:cNvPr id="6" name="Segnaposto numero diapositiva 5"/>
          <p:cNvSpPr>
            <a:spLocks noGrp="1"/>
          </p:cNvSpPr>
          <p:nvPr>
            <p:ph type="sldNum" sz="quarter" idx="12"/>
          </p:nvPr>
        </p:nvSpPr>
        <p:spPr/>
        <p:txBody>
          <a:bodyPr/>
          <a:lstStyle>
            <a:lvl1pPr>
              <a:defRPr/>
            </a:lvl1pPr>
          </a:lstStyle>
          <a:p>
            <a:fld id="{55489CA4-AFE8-4F3D-9D51-1E8FEDCD1E57}" type="slidenum">
              <a:rPr lang="ru-RU" altLang="it-IT"/>
              <a:pPr/>
              <a:t>‹N›</a:t>
            </a:fld>
            <a:endParaRPr lang="ru-RU" altLang="it-IT"/>
          </a:p>
        </p:txBody>
      </p:sp>
    </p:spTree>
    <p:extLst>
      <p:ext uri="{BB962C8B-B14F-4D97-AF65-F5344CB8AC3E}">
        <p14:creationId xmlns:p14="http://schemas.microsoft.com/office/powerpoint/2010/main" val="1685415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ru-RU" altLang="it-IT"/>
          </a:p>
        </p:txBody>
      </p:sp>
      <p:sp>
        <p:nvSpPr>
          <p:cNvPr id="5" name="Segnaposto piè di pagina 4"/>
          <p:cNvSpPr>
            <a:spLocks noGrp="1"/>
          </p:cNvSpPr>
          <p:nvPr>
            <p:ph type="ftr" sz="quarter" idx="11"/>
          </p:nvPr>
        </p:nvSpPr>
        <p:spPr/>
        <p:txBody>
          <a:bodyPr/>
          <a:lstStyle>
            <a:lvl1pPr>
              <a:defRPr/>
            </a:lvl1pPr>
          </a:lstStyle>
          <a:p>
            <a:endParaRPr lang="ru-RU" altLang="it-IT"/>
          </a:p>
        </p:txBody>
      </p:sp>
      <p:sp>
        <p:nvSpPr>
          <p:cNvPr id="6" name="Segnaposto numero diapositiva 5"/>
          <p:cNvSpPr>
            <a:spLocks noGrp="1"/>
          </p:cNvSpPr>
          <p:nvPr>
            <p:ph type="sldNum" sz="quarter" idx="12"/>
          </p:nvPr>
        </p:nvSpPr>
        <p:spPr/>
        <p:txBody>
          <a:bodyPr/>
          <a:lstStyle>
            <a:lvl1pPr>
              <a:defRPr/>
            </a:lvl1pPr>
          </a:lstStyle>
          <a:p>
            <a:fld id="{78BA3701-8B8E-4980-B062-C066A344AFB2}" type="slidenum">
              <a:rPr lang="ru-RU" altLang="it-IT"/>
              <a:pPr/>
              <a:t>‹N›</a:t>
            </a:fld>
            <a:endParaRPr lang="ru-RU" altLang="it-IT"/>
          </a:p>
        </p:txBody>
      </p:sp>
    </p:spTree>
    <p:extLst>
      <p:ext uri="{BB962C8B-B14F-4D97-AF65-F5344CB8AC3E}">
        <p14:creationId xmlns:p14="http://schemas.microsoft.com/office/powerpoint/2010/main" val="3044507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ru-RU" altLang="it-IT"/>
          </a:p>
        </p:txBody>
      </p:sp>
      <p:sp>
        <p:nvSpPr>
          <p:cNvPr id="6" name="Segnaposto piè di pagina 5"/>
          <p:cNvSpPr>
            <a:spLocks noGrp="1"/>
          </p:cNvSpPr>
          <p:nvPr>
            <p:ph type="ftr" sz="quarter" idx="11"/>
          </p:nvPr>
        </p:nvSpPr>
        <p:spPr/>
        <p:txBody>
          <a:bodyPr/>
          <a:lstStyle>
            <a:lvl1pPr>
              <a:defRPr/>
            </a:lvl1pPr>
          </a:lstStyle>
          <a:p>
            <a:endParaRPr lang="ru-RU" altLang="it-IT"/>
          </a:p>
        </p:txBody>
      </p:sp>
      <p:sp>
        <p:nvSpPr>
          <p:cNvPr id="7" name="Segnaposto numero diapositiva 6"/>
          <p:cNvSpPr>
            <a:spLocks noGrp="1"/>
          </p:cNvSpPr>
          <p:nvPr>
            <p:ph type="sldNum" sz="quarter" idx="12"/>
          </p:nvPr>
        </p:nvSpPr>
        <p:spPr/>
        <p:txBody>
          <a:bodyPr/>
          <a:lstStyle>
            <a:lvl1pPr>
              <a:defRPr/>
            </a:lvl1pPr>
          </a:lstStyle>
          <a:p>
            <a:fld id="{E5233F38-089E-4514-8BFA-6608CDCABD98}" type="slidenum">
              <a:rPr lang="ru-RU" altLang="it-IT"/>
              <a:pPr/>
              <a:t>‹N›</a:t>
            </a:fld>
            <a:endParaRPr lang="ru-RU" altLang="it-IT"/>
          </a:p>
        </p:txBody>
      </p:sp>
    </p:spTree>
    <p:extLst>
      <p:ext uri="{BB962C8B-B14F-4D97-AF65-F5344CB8AC3E}">
        <p14:creationId xmlns:p14="http://schemas.microsoft.com/office/powerpoint/2010/main" val="259788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ru-RU" altLang="it-IT"/>
          </a:p>
        </p:txBody>
      </p:sp>
      <p:sp>
        <p:nvSpPr>
          <p:cNvPr id="8" name="Segnaposto piè di pagina 7"/>
          <p:cNvSpPr>
            <a:spLocks noGrp="1"/>
          </p:cNvSpPr>
          <p:nvPr>
            <p:ph type="ftr" sz="quarter" idx="11"/>
          </p:nvPr>
        </p:nvSpPr>
        <p:spPr/>
        <p:txBody>
          <a:bodyPr/>
          <a:lstStyle>
            <a:lvl1pPr>
              <a:defRPr/>
            </a:lvl1pPr>
          </a:lstStyle>
          <a:p>
            <a:endParaRPr lang="ru-RU" altLang="it-IT"/>
          </a:p>
        </p:txBody>
      </p:sp>
      <p:sp>
        <p:nvSpPr>
          <p:cNvPr id="9" name="Segnaposto numero diapositiva 8"/>
          <p:cNvSpPr>
            <a:spLocks noGrp="1"/>
          </p:cNvSpPr>
          <p:nvPr>
            <p:ph type="sldNum" sz="quarter" idx="12"/>
          </p:nvPr>
        </p:nvSpPr>
        <p:spPr/>
        <p:txBody>
          <a:bodyPr/>
          <a:lstStyle>
            <a:lvl1pPr>
              <a:defRPr/>
            </a:lvl1pPr>
          </a:lstStyle>
          <a:p>
            <a:fld id="{BE5521BB-1131-42FB-A099-BDBBE110914F}" type="slidenum">
              <a:rPr lang="ru-RU" altLang="it-IT"/>
              <a:pPr/>
              <a:t>‹N›</a:t>
            </a:fld>
            <a:endParaRPr lang="ru-RU" altLang="it-IT"/>
          </a:p>
        </p:txBody>
      </p:sp>
    </p:spTree>
    <p:extLst>
      <p:ext uri="{BB962C8B-B14F-4D97-AF65-F5344CB8AC3E}">
        <p14:creationId xmlns:p14="http://schemas.microsoft.com/office/powerpoint/2010/main" val="2710842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ru-RU" altLang="it-IT"/>
          </a:p>
        </p:txBody>
      </p:sp>
      <p:sp>
        <p:nvSpPr>
          <p:cNvPr id="4" name="Segnaposto piè di pagina 3"/>
          <p:cNvSpPr>
            <a:spLocks noGrp="1"/>
          </p:cNvSpPr>
          <p:nvPr>
            <p:ph type="ftr" sz="quarter" idx="11"/>
          </p:nvPr>
        </p:nvSpPr>
        <p:spPr/>
        <p:txBody>
          <a:bodyPr/>
          <a:lstStyle>
            <a:lvl1pPr>
              <a:defRPr/>
            </a:lvl1pPr>
          </a:lstStyle>
          <a:p>
            <a:endParaRPr lang="ru-RU" altLang="it-IT"/>
          </a:p>
        </p:txBody>
      </p:sp>
      <p:sp>
        <p:nvSpPr>
          <p:cNvPr id="5" name="Segnaposto numero diapositiva 4"/>
          <p:cNvSpPr>
            <a:spLocks noGrp="1"/>
          </p:cNvSpPr>
          <p:nvPr>
            <p:ph type="sldNum" sz="quarter" idx="12"/>
          </p:nvPr>
        </p:nvSpPr>
        <p:spPr/>
        <p:txBody>
          <a:bodyPr/>
          <a:lstStyle>
            <a:lvl1pPr>
              <a:defRPr/>
            </a:lvl1pPr>
          </a:lstStyle>
          <a:p>
            <a:fld id="{23F9E1F3-FF64-49B0-B1EB-A3162D862419}" type="slidenum">
              <a:rPr lang="ru-RU" altLang="it-IT"/>
              <a:pPr/>
              <a:t>‹N›</a:t>
            </a:fld>
            <a:endParaRPr lang="ru-RU" altLang="it-IT"/>
          </a:p>
        </p:txBody>
      </p:sp>
    </p:spTree>
    <p:extLst>
      <p:ext uri="{BB962C8B-B14F-4D97-AF65-F5344CB8AC3E}">
        <p14:creationId xmlns:p14="http://schemas.microsoft.com/office/powerpoint/2010/main" val="3206805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ru-RU" altLang="it-IT"/>
          </a:p>
        </p:txBody>
      </p:sp>
      <p:sp>
        <p:nvSpPr>
          <p:cNvPr id="3" name="Segnaposto piè di pagina 2"/>
          <p:cNvSpPr>
            <a:spLocks noGrp="1"/>
          </p:cNvSpPr>
          <p:nvPr>
            <p:ph type="ftr" sz="quarter" idx="11"/>
          </p:nvPr>
        </p:nvSpPr>
        <p:spPr/>
        <p:txBody>
          <a:bodyPr/>
          <a:lstStyle>
            <a:lvl1pPr>
              <a:defRPr/>
            </a:lvl1pPr>
          </a:lstStyle>
          <a:p>
            <a:endParaRPr lang="ru-RU" altLang="it-IT"/>
          </a:p>
        </p:txBody>
      </p:sp>
      <p:sp>
        <p:nvSpPr>
          <p:cNvPr id="4" name="Segnaposto numero diapositiva 3"/>
          <p:cNvSpPr>
            <a:spLocks noGrp="1"/>
          </p:cNvSpPr>
          <p:nvPr>
            <p:ph type="sldNum" sz="quarter" idx="12"/>
          </p:nvPr>
        </p:nvSpPr>
        <p:spPr/>
        <p:txBody>
          <a:bodyPr/>
          <a:lstStyle>
            <a:lvl1pPr>
              <a:defRPr/>
            </a:lvl1pPr>
          </a:lstStyle>
          <a:p>
            <a:fld id="{E1944D88-FDA7-40B2-876D-4E534BF7ED39}" type="slidenum">
              <a:rPr lang="ru-RU" altLang="it-IT"/>
              <a:pPr/>
              <a:t>‹N›</a:t>
            </a:fld>
            <a:endParaRPr lang="ru-RU" altLang="it-IT"/>
          </a:p>
        </p:txBody>
      </p:sp>
    </p:spTree>
    <p:extLst>
      <p:ext uri="{BB962C8B-B14F-4D97-AF65-F5344CB8AC3E}">
        <p14:creationId xmlns:p14="http://schemas.microsoft.com/office/powerpoint/2010/main" val="428753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ru-RU" altLang="it-IT"/>
          </a:p>
        </p:txBody>
      </p:sp>
      <p:sp>
        <p:nvSpPr>
          <p:cNvPr id="6" name="Segnaposto piè di pagina 5"/>
          <p:cNvSpPr>
            <a:spLocks noGrp="1"/>
          </p:cNvSpPr>
          <p:nvPr>
            <p:ph type="ftr" sz="quarter" idx="11"/>
          </p:nvPr>
        </p:nvSpPr>
        <p:spPr/>
        <p:txBody>
          <a:bodyPr/>
          <a:lstStyle>
            <a:lvl1pPr>
              <a:defRPr/>
            </a:lvl1pPr>
          </a:lstStyle>
          <a:p>
            <a:endParaRPr lang="ru-RU" altLang="it-IT"/>
          </a:p>
        </p:txBody>
      </p:sp>
      <p:sp>
        <p:nvSpPr>
          <p:cNvPr id="7" name="Segnaposto numero diapositiva 6"/>
          <p:cNvSpPr>
            <a:spLocks noGrp="1"/>
          </p:cNvSpPr>
          <p:nvPr>
            <p:ph type="sldNum" sz="quarter" idx="12"/>
          </p:nvPr>
        </p:nvSpPr>
        <p:spPr/>
        <p:txBody>
          <a:bodyPr/>
          <a:lstStyle>
            <a:lvl1pPr>
              <a:defRPr/>
            </a:lvl1pPr>
          </a:lstStyle>
          <a:p>
            <a:fld id="{2C918A1B-5F23-4D49-89ED-BA155C522268}" type="slidenum">
              <a:rPr lang="ru-RU" altLang="it-IT"/>
              <a:pPr/>
              <a:t>‹N›</a:t>
            </a:fld>
            <a:endParaRPr lang="ru-RU" altLang="it-IT"/>
          </a:p>
        </p:txBody>
      </p:sp>
    </p:spTree>
    <p:extLst>
      <p:ext uri="{BB962C8B-B14F-4D97-AF65-F5344CB8AC3E}">
        <p14:creationId xmlns:p14="http://schemas.microsoft.com/office/powerpoint/2010/main" val="74487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ru-RU" altLang="it-IT"/>
          </a:p>
        </p:txBody>
      </p:sp>
      <p:sp>
        <p:nvSpPr>
          <p:cNvPr id="6" name="Segnaposto piè di pagina 5"/>
          <p:cNvSpPr>
            <a:spLocks noGrp="1"/>
          </p:cNvSpPr>
          <p:nvPr>
            <p:ph type="ftr" sz="quarter" idx="11"/>
          </p:nvPr>
        </p:nvSpPr>
        <p:spPr/>
        <p:txBody>
          <a:bodyPr/>
          <a:lstStyle>
            <a:lvl1pPr>
              <a:defRPr/>
            </a:lvl1pPr>
          </a:lstStyle>
          <a:p>
            <a:endParaRPr lang="ru-RU" altLang="it-IT"/>
          </a:p>
        </p:txBody>
      </p:sp>
      <p:sp>
        <p:nvSpPr>
          <p:cNvPr id="7" name="Segnaposto numero diapositiva 6"/>
          <p:cNvSpPr>
            <a:spLocks noGrp="1"/>
          </p:cNvSpPr>
          <p:nvPr>
            <p:ph type="sldNum" sz="quarter" idx="12"/>
          </p:nvPr>
        </p:nvSpPr>
        <p:spPr/>
        <p:txBody>
          <a:bodyPr/>
          <a:lstStyle>
            <a:lvl1pPr>
              <a:defRPr/>
            </a:lvl1pPr>
          </a:lstStyle>
          <a:p>
            <a:fld id="{3296C011-4C53-45BA-AEA2-5DF874DA1B65}" type="slidenum">
              <a:rPr lang="ru-RU" altLang="it-IT"/>
              <a:pPr/>
              <a:t>‹N›</a:t>
            </a:fld>
            <a:endParaRPr lang="ru-RU" altLang="it-IT"/>
          </a:p>
        </p:txBody>
      </p:sp>
    </p:spTree>
    <p:extLst>
      <p:ext uri="{BB962C8B-B14F-4D97-AF65-F5344CB8AC3E}">
        <p14:creationId xmlns:p14="http://schemas.microsoft.com/office/powerpoint/2010/main" val="3884120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it-IT"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it-IT" smtClean="0"/>
              <a:t>Образец текста</a:t>
            </a:r>
          </a:p>
          <a:p>
            <a:pPr lvl="1"/>
            <a:r>
              <a:rPr lang="ru-RU" altLang="it-IT" smtClean="0"/>
              <a:t>Второй уровень</a:t>
            </a:r>
          </a:p>
          <a:p>
            <a:pPr lvl="2"/>
            <a:r>
              <a:rPr lang="ru-RU" altLang="it-IT" smtClean="0"/>
              <a:t>Третий уровень</a:t>
            </a:r>
          </a:p>
          <a:p>
            <a:pPr lvl="3"/>
            <a:r>
              <a:rPr lang="ru-RU" altLang="it-IT" smtClean="0"/>
              <a:t>Четвертый уровень</a:t>
            </a:r>
          </a:p>
          <a:p>
            <a:pPr lvl="4"/>
            <a:r>
              <a:rPr lang="ru-RU" altLang="it-IT"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alt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alt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90424AA-3EA4-4713-B670-5B0FB1AEF326}" type="slidenum">
              <a:rPr lang="ru-RU" altLang="it-IT"/>
              <a:pPr/>
              <a:t>‹N›</a:t>
            </a:fld>
            <a:endParaRPr lang="ru-R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hyperlink" Target="mailto:dubrava@updubrava.ru" TargetMode="External"/><Relationship Id="rId2" Type="http://schemas.openxmlformats.org/officeDocument/2006/relationships/hyperlink" Target="http://www.updubrava.r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42988" y="3328988"/>
            <a:ext cx="4606925" cy="1323975"/>
          </a:xfrm>
        </p:spPr>
        <p:txBody>
          <a:bodyPr/>
          <a:lstStyle/>
          <a:p>
            <a:r>
              <a:rPr lang="en-US" altLang="it-IT" sz="3600"/>
              <a:t>Uralprojectdubrava</a:t>
            </a:r>
            <a:endParaRPr lang="ru-RU" altLang="it-IT" sz="1600"/>
          </a:p>
        </p:txBody>
      </p:sp>
      <p:pic>
        <p:nvPicPr>
          <p:cNvPr id="2051" name="Picture 3" descr="Уралпроектдубрава-логотип"/>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3690938"/>
            <a:ext cx="900112" cy="476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8675" y="0"/>
            <a:ext cx="3235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5"/>
          <p:cNvSpPr>
            <a:spLocks noChangeArrowheads="1"/>
          </p:cNvSpPr>
          <p:nvPr/>
        </p:nvSpPr>
        <p:spPr bwMode="auto">
          <a:xfrm>
            <a:off x="973138" y="3716338"/>
            <a:ext cx="460692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r>
              <a:rPr lang="en-US" altLang="it-IT" sz="1400"/>
              <a:t>company profile</a:t>
            </a:r>
            <a:endParaRPr lang="ru-RU" altLang="it-IT" sz="14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395288" y="188913"/>
            <a:ext cx="46799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Project. Shopping center “AIDA”</a:t>
            </a:r>
            <a:endParaRPr lang="ru-RU" altLang="it-IT" sz="2400">
              <a:latin typeface="HeliosCondLight" pitchFamily="2" charset="0"/>
            </a:endParaRPr>
          </a:p>
        </p:txBody>
      </p:sp>
      <p:sp>
        <p:nvSpPr>
          <p:cNvPr id="11267" name="Rectangle 3"/>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sp>
        <p:nvSpPr>
          <p:cNvPr id="11268" name="Rectangle 4"/>
          <p:cNvSpPr>
            <a:spLocks noGrp="1" noChangeArrowheads="1"/>
          </p:cNvSpPr>
          <p:nvPr>
            <p:ph type="body" idx="1"/>
          </p:nvPr>
        </p:nvSpPr>
        <p:spPr>
          <a:xfrm>
            <a:off x="393700" y="1412875"/>
            <a:ext cx="5473700" cy="1511300"/>
          </a:xfrm>
          <a:noFill/>
          <a:ln/>
        </p:spPr>
        <p:txBody>
          <a:bodyPr/>
          <a:lstStyle/>
          <a:p>
            <a:r>
              <a:rPr lang="en-US" altLang="it-IT" sz="1400">
                <a:latin typeface="HeliosCondLight" pitchFamily="2" charset="0"/>
              </a:rPr>
              <a:t>Location: Yekaterinburg, Russia</a:t>
            </a:r>
          </a:p>
          <a:p>
            <a:r>
              <a:rPr lang="en-US" altLang="it-IT" sz="1400">
                <a:latin typeface="HeliosCondLight" pitchFamily="2" charset="0"/>
              </a:rPr>
              <a:t>Area: 30,700 sqm</a:t>
            </a:r>
          </a:p>
          <a:p>
            <a:r>
              <a:rPr lang="en-US" altLang="it-IT" sz="1400">
                <a:latin typeface="HeliosCondLight" pitchFamily="2" charset="0"/>
              </a:rPr>
              <a:t>Year: 2011/2012</a:t>
            </a:r>
          </a:p>
        </p:txBody>
      </p:sp>
      <p:pic>
        <p:nvPicPr>
          <p:cNvPr id="11269" name="Picture 5" descr="IMG_9889_JPG"/>
          <p:cNvPicPr>
            <a:picLocks noChangeAspect="1" noChangeArrowheads="1"/>
          </p:cNvPicPr>
          <p:nvPr/>
        </p:nvPicPr>
        <p:blipFill>
          <a:blip r:embed="rId2" cstate="print">
            <a:extLst>
              <a:ext uri="{28A0092B-C50C-407E-A947-70E740481C1C}">
                <a14:useLocalDpi xmlns:a14="http://schemas.microsoft.com/office/drawing/2010/main" val="0"/>
              </a:ext>
            </a:extLst>
          </a:blip>
          <a:srcRect b="24538"/>
          <a:stretch>
            <a:fillRect/>
          </a:stretch>
        </p:blipFill>
        <p:spPr bwMode="auto">
          <a:xfrm>
            <a:off x="3779838" y="1493838"/>
            <a:ext cx="4979987" cy="2655887"/>
          </a:xfrm>
          <a:prstGeom prst="rect">
            <a:avLst/>
          </a:prstGeom>
          <a:noFill/>
          <a:extLst>
            <a:ext uri="{909E8E84-426E-40DD-AFC4-6F175D3DCCD1}">
              <a14:hiddenFill xmlns:a14="http://schemas.microsoft.com/office/drawing/2010/main">
                <a:solidFill>
                  <a:srgbClr val="FFFFFF"/>
                </a:solidFill>
              </a14:hiddenFill>
            </a:ext>
          </a:extLst>
        </p:spPr>
      </p:pic>
      <p:sp>
        <p:nvSpPr>
          <p:cNvPr id="11270" name="Line 6"/>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1271" name="Picture 7" descr="IMG_04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4221163"/>
            <a:ext cx="3871913" cy="240188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Разрез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4663" y="4652963"/>
            <a:ext cx="4572000" cy="1895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395288" y="188913"/>
            <a:ext cx="5329237"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Project. Residential building “Kuibysheva, 98”</a:t>
            </a:r>
            <a:endParaRPr lang="ru-RU" altLang="it-IT" sz="2400">
              <a:latin typeface="HeliosCondLight" pitchFamily="2" charset="0"/>
            </a:endParaRPr>
          </a:p>
        </p:txBody>
      </p:sp>
      <p:sp>
        <p:nvSpPr>
          <p:cNvPr id="12291" name="Rectangle 3"/>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sp>
        <p:nvSpPr>
          <p:cNvPr id="12292" name="Rectangle 4"/>
          <p:cNvSpPr>
            <a:spLocks noChangeArrowheads="1"/>
          </p:cNvSpPr>
          <p:nvPr/>
        </p:nvSpPr>
        <p:spPr bwMode="auto">
          <a:xfrm>
            <a:off x="393700" y="1412875"/>
            <a:ext cx="54737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r>
              <a:rPr lang="en-US" altLang="it-IT" sz="1400">
                <a:latin typeface="HeliosCondLight" pitchFamily="2" charset="0"/>
              </a:rPr>
              <a:t>Location: Yekaterinburg, Russia</a:t>
            </a:r>
          </a:p>
          <a:p>
            <a:r>
              <a:rPr lang="en-US" altLang="it-IT" sz="1400">
                <a:latin typeface="HeliosCondLight" pitchFamily="2" charset="0"/>
              </a:rPr>
              <a:t>Area: 21,790 sqm</a:t>
            </a:r>
          </a:p>
          <a:p>
            <a:r>
              <a:rPr lang="en-US" altLang="it-IT" sz="1400">
                <a:latin typeface="HeliosCondLight" pitchFamily="2" charset="0"/>
              </a:rPr>
              <a:t>Year: 2012/2013</a:t>
            </a:r>
          </a:p>
        </p:txBody>
      </p:sp>
      <p:pic>
        <p:nvPicPr>
          <p:cNvPr id="12293" name="Picture 5" descr="_План типового этажа (ч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638" y="1700213"/>
            <a:ext cx="3600450" cy="2230437"/>
          </a:xfrm>
          <a:prstGeom prst="rect">
            <a:avLst/>
          </a:prstGeom>
          <a:noFill/>
          <a:extLst>
            <a:ext uri="{909E8E84-426E-40DD-AFC4-6F175D3DCCD1}">
              <a14:hiddenFill xmlns:a14="http://schemas.microsoft.com/office/drawing/2010/main">
                <a:solidFill>
                  <a:srgbClr val="FFFFFF"/>
                </a:solidFill>
              </a14:hiddenFill>
            </a:ext>
          </a:extLst>
        </p:spPr>
      </p:pic>
      <p:sp>
        <p:nvSpPr>
          <p:cNvPr id="12294" name="Line 6"/>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2295" name="Picture 7" descr="IMG_74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263" y="4076700"/>
            <a:ext cx="3562350" cy="237490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MG_73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00" y="4076700"/>
            <a:ext cx="1582738" cy="2373313"/>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IMG_74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2349500"/>
            <a:ext cx="2490787" cy="410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ph/>
          </p:nvPr>
        </p:nvGraphicFramePr>
        <p:xfrm>
          <a:off x="5029200" y="3614738"/>
          <a:ext cx="4114800" cy="2909887"/>
        </p:xfrm>
        <a:graphic>
          <a:graphicData uri="http://schemas.openxmlformats.org/presentationml/2006/ole">
            <mc:AlternateContent xmlns:mc="http://schemas.openxmlformats.org/markup-compatibility/2006">
              <mc:Choice xmlns:v="urn:schemas-microsoft-com:vml" Requires="v">
                <p:oleObj spid="_x0000_s13322" name="Acrobat Document" r:id="rId3" imgW="11344233" imgH="8019810" progId="AcroExch.Document.7">
                  <p:embed/>
                </p:oleObj>
              </mc:Choice>
              <mc:Fallback>
                <p:oleObj name="Acrobat Document" r:id="rId3" imgW="11344233" imgH="8019810" progId="AcroExch.Document.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614738"/>
                        <a:ext cx="4114800" cy="290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5" name="Rectangle 3"/>
          <p:cNvSpPr>
            <a:spLocks noChangeArrowheads="1"/>
          </p:cNvSpPr>
          <p:nvPr/>
        </p:nvSpPr>
        <p:spPr bwMode="auto">
          <a:xfrm>
            <a:off x="395288" y="188913"/>
            <a:ext cx="5329237"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Project. Shopping center “Passage”</a:t>
            </a:r>
            <a:endParaRPr lang="ru-RU" altLang="it-IT" sz="2400">
              <a:latin typeface="HeliosCondLight" pitchFamily="2" charset="0"/>
            </a:endParaRPr>
          </a:p>
        </p:txBody>
      </p:sp>
      <p:pic>
        <p:nvPicPr>
          <p:cNvPr id="13316" name="Picture 4" descr="0_ba24a_fabffcf4_XX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063" y="1555750"/>
            <a:ext cx="3121025" cy="1944688"/>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3475038"/>
            <a:ext cx="4967287" cy="2792412"/>
          </a:xfrm>
          <a:prstGeom prst="rect">
            <a:avLst/>
          </a:prstGeom>
          <a:noFill/>
          <a:extLst>
            <a:ext uri="{909E8E84-426E-40DD-AFC4-6F175D3DCCD1}">
              <a14:hiddenFill xmlns:a14="http://schemas.microsoft.com/office/drawing/2010/main">
                <a:solidFill>
                  <a:srgbClr val="FFFFFF"/>
                </a:solidFill>
              </a14:hiddenFill>
            </a:ext>
          </a:extLst>
        </p:spPr>
      </p:pic>
      <p:sp>
        <p:nvSpPr>
          <p:cNvPr id="13318" name="Rectangle 6"/>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sp>
        <p:nvSpPr>
          <p:cNvPr id="13319" name="Rectangle 7"/>
          <p:cNvSpPr>
            <a:spLocks noChangeArrowheads="1"/>
          </p:cNvSpPr>
          <p:nvPr/>
        </p:nvSpPr>
        <p:spPr bwMode="auto">
          <a:xfrm>
            <a:off x="393700" y="1412875"/>
            <a:ext cx="54737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r>
              <a:rPr lang="en-US" altLang="it-IT" sz="1400">
                <a:latin typeface="HeliosCondLight" pitchFamily="2" charset="0"/>
              </a:rPr>
              <a:t>Location: Yekaterinburg, Russia</a:t>
            </a:r>
          </a:p>
          <a:p>
            <a:r>
              <a:rPr lang="en-US" altLang="it-IT" sz="1400">
                <a:latin typeface="HeliosCondLight" pitchFamily="2" charset="0"/>
              </a:rPr>
              <a:t>Area: 65,000 sqm</a:t>
            </a:r>
          </a:p>
          <a:p>
            <a:r>
              <a:rPr lang="en-US" altLang="it-IT" sz="1400">
                <a:latin typeface="HeliosCondLight" pitchFamily="2" charset="0"/>
              </a:rPr>
              <a:t>Year: 2015</a:t>
            </a:r>
          </a:p>
        </p:txBody>
      </p:sp>
      <p:sp>
        <p:nvSpPr>
          <p:cNvPr id="13320" name="Line 8"/>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21" name="Rectangle 9"/>
          <p:cNvSpPr>
            <a:spLocks noChangeArrowheads="1"/>
          </p:cNvSpPr>
          <p:nvPr/>
        </p:nvSpPr>
        <p:spPr bwMode="auto">
          <a:xfrm>
            <a:off x="323850" y="6381750"/>
            <a:ext cx="2376488"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1200">
                <a:latin typeface="HeliosCondLight" pitchFamily="2" charset="0"/>
              </a:rPr>
              <a:t>Under construction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95288" y="188913"/>
            <a:ext cx="5329237"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Project. Shopping center “Greenwich”</a:t>
            </a:r>
            <a:endParaRPr lang="ru-RU" altLang="it-IT" sz="2400">
              <a:latin typeface="HeliosCondLight" pitchFamily="2" charset="0"/>
            </a:endParaRPr>
          </a:p>
        </p:txBody>
      </p:sp>
      <p:pic>
        <p:nvPicPr>
          <p:cNvPr id="14339" name="Picture 3" descr="0eb4d269ec8933202cd35dbbb2bb4f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2420938"/>
            <a:ext cx="4824412" cy="388778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39f8e41fbb8a25aeb59b1c53cb99c1dc"/>
          <p:cNvPicPr>
            <a:picLocks noChangeAspect="1" noChangeArrowheads="1"/>
          </p:cNvPicPr>
          <p:nvPr/>
        </p:nvPicPr>
        <p:blipFill>
          <a:blip r:embed="rId3">
            <a:extLst>
              <a:ext uri="{28A0092B-C50C-407E-A947-70E740481C1C}">
                <a14:useLocalDpi xmlns:a14="http://schemas.microsoft.com/office/drawing/2010/main" val="0"/>
              </a:ext>
            </a:extLst>
          </a:blip>
          <a:srcRect b="56471"/>
          <a:stretch>
            <a:fillRect/>
          </a:stretch>
        </p:blipFill>
        <p:spPr bwMode="auto">
          <a:xfrm>
            <a:off x="358775" y="4365625"/>
            <a:ext cx="3349625" cy="1943100"/>
          </a:xfrm>
          <a:prstGeom prst="rect">
            <a:avLst/>
          </a:prstGeom>
          <a:noFill/>
          <a:extLst>
            <a:ext uri="{909E8E84-426E-40DD-AFC4-6F175D3DCCD1}">
              <a14:hiddenFill xmlns:a14="http://schemas.microsoft.com/office/drawing/2010/main">
                <a:solidFill>
                  <a:srgbClr val="FFFFFF"/>
                </a:solidFill>
              </a14:hiddenFill>
            </a:ext>
          </a:extLst>
        </p:spPr>
      </p:pic>
      <p:sp>
        <p:nvSpPr>
          <p:cNvPr id="14341" name="Rectangle 5"/>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sp>
        <p:nvSpPr>
          <p:cNvPr id="14342" name="Rectangle 6"/>
          <p:cNvSpPr>
            <a:spLocks noChangeArrowheads="1"/>
          </p:cNvSpPr>
          <p:nvPr/>
        </p:nvSpPr>
        <p:spPr bwMode="auto">
          <a:xfrm>
            <a:off x="393700" y="1412875"/>
            <a:ext cx="54737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r>
              <a:rPr lang="en-US" altLang="it-IT" sz="1400">
                <a:latin typeface="HeliosCondLight" pitchFamily="2" charset="0"/>
              </a:rPr>
              <a:t>Location: Yekaterinburg, Russia</a:t>
            </a:r>
          </a:p>
          <a:p>
            <a:r>
              <a:rPr lang="en-US" altLang="it-IT" sz="1400">
                <a:latin typeface="HeliosCondLight" pitchFamily="2" charset="0"/>
              </a:rPr>
              <a:t>Area: 136,000 sqm</a:t>
            </a:r>
          </a:p>
          <a:p>
            <a:r>
              <a:rPr lang="en-US" altLang="it-IT" sz="1400">
                <a:latin typeface="HeliosCondLight" pitchFamily="2" charset="0"/>
              </a:rPr>
              <a:t>Year: 2015</a:t>
            </a:r>
          </a:p>
        </p:txBody>
      </p:sp>
      <p:sp>
        <p:nvSpPr>
          <p:cNvPr id="14343" name="Rectangle 7"/>
          <p:cNvSpPr>
            <a:spLocks noGrp="1" noChangeArrowheads="1"/>
          </p:cNvSpPr>
          <p:nvPr>
            <p:ph type="body" idx="1"/>
          </p:nvPr>
        </p:nvSpPr>
        <p:spPr>
          <a:xfrm>
            <a:off x="6299200" y="6381750"/>
            <a:ext cx="2376488" cy="1511300"/>
          </a:xfrm>
          <a:noFill/>
          <a:ln/>
        </p:spPr>
        <p:txBody>
          <a:bodyPr/>
          <a:lstStyle/>
          <a:p>
            <a:pPr algn="r">
              <a:buFontTx/>
              <a:buNone/>
            </a:pPr>
            <a:r>
              <a:rPr lang="en-US" altLang="it-IT" sz="1200">
                <a:latin typeface="HeliosCondLight" pitchFamily="2" charset="0"/>
              </a:rPr>
              <a:t>Under construction</a:t>
            </a:r>
          </a:p>
        </p:txBody>
      </p:sp>
      <p:pic>
        <p:nvPicPr>
          <p:cNvPr id="14344" name="Picture 8" descr="Безимени-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420938"/>
            <a:ext cx="3311525" cy="1849437"/>
          </a:xfrm>
          <a:prstGeom prst="rect">
            <a:avLst/>
          </a:prstGeom>
          <a:noFill/>
          <a:extLst>
            <a:ext uri="{909E8E84-426E-40DD-AFC4-6F175D3DCCD1}">
              <a14:hiddenFill xmlns:a14="http://schemas.microsoft.com/office/drawing/2010/main">
                <a:solidFill>
                  <a:srgbClr val="FFFFFF"/>
                </a:solidFill>
              </a14:hiddenFill>
            </a:ext>
          </a:extLst>
        </p:spPr>
      </p:pic>
      <p:sp>
        <p:nvSpPr>
          <p:cNvPr id="14345" name="Line 9"/>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95288" y="188913"/>
            <a:ext cx="5329237"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Project. Shopping center “Megapolis”</a:t>
            </a:r>
            <a:endParaRPr lang="ru-RU" altLang="it-IT" sz="2400">
              <a:latin typeface="HeliosCondLight" pitchFamily="2" charset="0"/>
            </a:endParaRPr>
          </a:p>
        </p:txBody>
      </p:sp>
      <p:pic>
        <p:nvPicPr>
          <p:cNvPr id="15363" name="Picture 3" descr="Мегаполис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087813"/>
            <a:ext cx="4032250" cy="236537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Безымянный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512888"/>
            <a:ext cx="4608513" cy="2563812"/>
          </a:xfrm>
          <a:prstGeom prst="rect">
            <a:avLst/>
          </a:prstGeom>
          <a:noFill/>
          <a:extLst>
            <a:ext uri="{909E8E84-426E-40DD-AFC4-6F175D3DCCD1}">
              <a14:hiddenFill xmlns:a14="http://schemas.microsoft.com/office/drawing/2010/main">
                <a:solidFill>
                  <a:srgbClr val="FFFFFF"/>
                </a:solidFill>
              </a14:hiddenFill>
            </a:ext>
          </a:extLst>
        </p:spPr>
      </p:pic>
      <p:sp>
        <p:nvSpPr>
          <p:cNvPr id="15365" name="Rectangle 5"/>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sp>
        <p:nvSpPr>
          <p:cNvPr id="15366" name="Rectangle 6"/>
          <p:cNvSpPr>
            <a:spLocks noChangeArrowheads="1"/>
          </p:cNvSpPr>
          <p:nvPr/>
        </p:nvSpPr>
        <p:spPr bwMode="auto">
          <a:xfrm>
            <a:off x="393700" y="1412875"/>
            <a:ext cx="54737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r>
              <a:rPr lang="en-US" altLang="it-IT" sz="1400">
                <a:latin typeface="HeliosCondLight" pitchFamily="2" charset="0"/>
              </a:rPr>
              <a:t>Location: Yekaterinburg, Russia</a:t>
            </a:r>
          </a:p>
          <a:p>
            <a:r>
              <a:rPr lang="en-US" altLang="it-IT" sz="1400">
                <a:latin typeface="HeliosCondLight" pitchFamily="2" charset="0"/>
              </a:rPr>
              <a:t>Area: 41,500 sqm</a:t>
            </a:r>
          </a:p>
          <a:p>
            <a:r>
              <a:rPr lang="en-US" altLang="it-IT" sz="1400">
                <a:latin typeface="HeliosCondLight" pitchFamily="2" charset="0"/>
              </a:rPr>
              <a:t>Year: 2008</a:t>
            </a:r>
          </a:p>
        </p:txBody>
      </p:sp>
      <p:sp>
        <p:nvSpPr>
          <p:cNvPr id="15367" name="Line 7"/>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5368" name="Picture 8" descr="Мегаполис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4911725"/>
            <a:ext cx="2735262" cy="1535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95288" y="188913"/>
            <a:ext cx="5329237"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Project. Office center “Vostochnyi”</a:t>
            </a:r>
            <a:endParaRPr lang="ru-RU" altLang="it-IT" sz="2400">
              <a:latin typeface="HeliosCondLight" pitchFamily="2" charset="0"/>
            </a:endParaRPr>
          </a:p>
        </p:txBody>
      </p:sp>
      <p:pic>
        <p:nvPicPr>
          <p:cNvPr id="16387" name="Picture 3" descr="__2_20130210_13408167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755900"/>
            <a:ext cx="4116388" cy="3311525"/>
          </a:xfrm>
          <a:prstGeom prst="rect">
            <a:avLst/>
          </a:prstGeom>
          <a:noFill/>
          <a:extLst>
            <a:ext uri="{909E8E84-426E-40DD-AFC4-6F175D3DCCD1}">
              <a14:hiddenFill xmlns:a14="http://schemas.microsoft.com/office/drawing/2010/main">
                <a:solidFill>
                  <a:srgbClr val="FFFFFF"/>
                </a:solidFill>
              </a14:hiddenFill>
            </a:ext>
          </a:extLst>
        </p:spPr>
      </p:pic>
      <p:sp>
        <p:nvSpPr>
          <p:cNvPr id="16388" name="Rectangle 4"/>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sp>
        <p:nvSpPr>
          <p:cNvPr id="16389" name="Rectangle 5"/>
          <p:cNvSpPr>
            <a:spLocks noChangeArrowheads="1"/>
          </p:cNvSpPr>
          <p:nvPr/>
        </p:nvSpPr>
        <p:spPr bwMode="auto">
          <a:xfrm>
            <a:off x="393700" y="1412875"/>
            <a:ext cx="54737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r>
              <a:rPr lang="en-US" altLang="it-IT" sz="1400">
                <a:latin typeface="HeliosCondLight" pitchFamily="2" charset="0"/>
              </a:rPr>
              <a:t>Location: Yekaterinburg, Russia</a:t>
            </a:r>
          </a:p>
          <a:p>
            <a:r>
              <a:rPr lang="en-US" altLang="it-IT" sz="1400">
                <a:latin typeface="HeliosCondLight" pitchFamily="2" charset="0"/>
              </a:rPr>
              <a:t>Area: 13,200 sqm</a:t>
            </a:r>
          </a:p>
          <a:p>
            <a:r>
              <a:rPr lang="en-US" altLang="it-IT" sz="1400">
                <a:latin typeface="HeliosCondLight" pitchFamily="2" charset="0"/>
              </a:rPr>
              <a:t>Year: 2000</a:t>
            </a:r>
          </a:p>
        </p:txBody>
      </p:sp>
      <p:sp>
        <p:nvSpPr>
          <p:cNvPr id="16390" name="Line 6"/>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6391" name="Picture 7" descr="13_1 Mast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363" y="2757488"/>
            <a:ext cx="2127250" cy="3303587"/>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15 Ma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950" y="2757488"/>
            <a:ext cx="2206625" cy="3305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138" y="1266825"/>
            <a:ext cx="3121025" cy="1873250"/>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p:cNvSpPr>
            <a:spLocks noChangeArrowheads="1"/>
          </p:cNvSpPr>
          <p:nvPr/>
        </p:nvSpPr>
        <p:spPr bwMode="auto">
          <a:xfrm>
            <a:off x="395288" y="188913"/>
            <a:ext cx="5329237"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Current projects</a:t>
            </a:r>
            <a:endParaRPr lang="ru-RU" altLang="it-IT" sz="2400">
              <a:latin typeface="HeliosCondLight" pitchFamily="2" charset="0"/>
            </a:endParaRPr>
          </a:p>
        </p:txBody>
      </p:sp>
      <p:sp>
        <p:nvSpPr>
          <p:cNvPr id="17412" name="Rectangle 4"/>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sp>
        <p:nvSpPr>
          <p:cNvPr id="17413" name="Line 5"/>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414" name="Line 6"/>
          <p:cNvSpPr>
            <a:spLocks noChangeShapeType="1"/>
          </p:cNvSpPr>
          <p:nvPr/>
        </p:nvSpPr>
        <p:spPr bwMode="auto">
          <a:xfrm>
            <a:off x="539750" y="3211513"/>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415" name="Line 7"/>
          <p:cNvSpPr>
            <a:spLocks noChangeShapeType="1"/>
          </p:cNvSpPr>
          <p:nvPr/>
        </p:nvSpPr>
        <p:spPr bwMode="auto">
          <a:xfrm>
            <a:off x="539750" y="4292600"/>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7416" name="Picture 8"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038" y="1266825"/>
            <a:ext cx="3117850" cy="1870075"/>
          </a:xfrm>
          <a:prstGeom prst="rect">
            <a:avLst/>
          </a:prstGeom>
          <a:noFill/>
          <a:extLst>
            <a:ext uri="{909E8E84-426E-40DD-AFC4-6F175D3DCCD1}">
              <a14:hiddenFill xmlns:a14="http://schemas.microsoft.com/office/drawing/2010/main">
                <a:solidFill>
                  <a:srgbClr val="FFFFFF"/>
                </a:solidFill>
              </a14:hiddenFill>
            </a:ext>
          </a:extLst>
        </p:spPr>
      </p:pic>
      <p:sp>
        <p:nvSpPr>
          <p:cNvPr id="17417" name="Rectangle 9"/>
          <p:cNvSpPr>
            <a:spLocks noChangeArrowheads="1"/>
          </p:cNvSpPr>
          <p:nvPr/>
        </p:nvSpPr>
        <p:spPr bwMode="auto">
          <a:xfrm>
            <a:off x="468313" y="2924175"/>
            <a:ext cx="25908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1400">
                <a:latin typeface="HeliosCondLight" pitchFamily="2" charset="0"/>
              </a:rPr>
              <a:t>Shopping Center</a:t>
            </a:r>
          </a:p>
        </p:txBody>
      </p:sp>
      <p:sp>
        <p:nvSpPr>
          <p:cNvPr id="17418" name="Rectangle 10"/>
          <p:cNvSpPr>
            <a:spLocks noChangeArrowheads="1"/>
          </p:cNvSpPr>
          <p:nvPr/>
        </p:nvSpPr>
        <p:spPr bwMode="auto">
          <a:xfrm>
            <a:off x="468313" y="4005263"/>
            <a:ext cx="25908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1400">
                <a:latin typeface="HeliosCondLight" pitchFamily="2" charset="0"/>
              </a:rPr>
              <a:t>Residential building</a:t>
            </a:r>
          </a:p>
        </p:txBody>
      </p:sp>
      <p:pic>
        <p:nvPicPr>
          <p:cNvPr id="17419" name="Picture 11"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383088"/>
            <a:ext cx="3009900" cy="2109787"/>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8475" y="4381500"/>
            <a:ext cx="3022600" cy="2114550"/>
          </a:xfrm>
          <a:prstGeom prst="rect">
            <a:avLst/>
          </a:prstGeom>
          <a:noFill/>
          <a:extLst>
            <a:ext uri="{909E8E84-426E-40DD-AFC4-6F175D3DCCD1}">
              <a14:hiddenFill xmlns:a14="http://schemas.microsoft.com/office/drawing/2010/main">
                <a:solidFill>
                  <a:srgbClr val="FFFFFF"/>
                </a:solidFill>
              </a14:hiddenFill>
            </a:ext>
          </a:extLst>
        </p:spPr>
      </p:pic>
      <p:sp>
        <p:nvSpPr>
          <p:cNvPr id="17421" name="Rectangle 13"/>
          <p:cNvSpPr>
            <a:spLocks noChangeArrowheads="1"/>
          </p:cNvSpPr>
          <p:nvPr/>
        </p:nvSpPr>
        <p:spPr bwMode="auto">
          <a:xfrm>
            <a:off x="476250" y="3163888"/>
            <a:ext cx="25908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1400">
                <a:latin typeface="HeliosCondLight" pitchFamily="2" charset="0"/>
              </a:rPr>
              <a:t>Yekaterinburg, Russia</a:t>
            </a:r>
          </a:p>
        </p:txBody>
      </p:sp>
      <p:sp>
        <p:nvSpPr>
          <p:cNvPr id="17422" name="Rectangle 14"/>
          <p:cNvSpPr>
            <a:spLocks noChangeArrowheads="1"/>
          </p:cNvSpPr>
          <p:nvPr/>
        </p:nvSpPr>
        <p:spPr bwMode="auto">
          <a:xfrm>
            <a:off x="477838" y="4248150"/>
            <a:ext cx="25908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1400">
                <a:latin typeface="HeliosCondLight" pitchFamily="2" charset="0"/>
              </a:rPr>
              <a:t>Yekaterinburg, Russia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Line 2"/>
          <p:cNvSpPr>
            <a:spLocks noChangeShapeType="1"/>
          </p:cNvSpPr>
          <p:nvPr/>
        </p:nvSpPr>
        <p:spPr bwMode="auto">
          <a:xfrm>
            <a:off x="539750" y="3429000"/>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8435" name="Picture 3"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196975"/>
            <a:ext cx="2811462" cy="2111375"/>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196975"/>
            <a:ext cx="2811462" cy="2109788"/>
          </a:xfrm>
          <a:prstGeom prst="rect">
            <a:avLst/>
          </a:prstGeom>
          <a:noFill/>
          <a:extLst>
            <a:ext uri="{909E8E84-426E-40DD-AFC4-6F175D3DCCD1}">
              <a14:hiddenFill xmlns:a14="http://schemas.microsoft.com/office/drawing/2010/main">
                <a:solidFill>
                  <a:srgbClr val="FFFFFF"/>
                </a:solidFill>
              </a14:hiddenFill>
            </a:ext>
          </a:extLst>
        </p:spPr>
      </p:pic>
      <p:sp>
        <p:nvSpPr>
          <p:cNvPr id="18437" name="Rectangle 5"/>
          <p:cNvSpPr>
            <a:spLocks noChangeArrowheads="1"/>
          </p:cNvSpPr>
          <p:nvPr/>
        </p:nvSpPr>
        <p:spPr bwMode="auto">
          <a:xfrm>
            <a:off x="395288" y="188913"/>
            <a:ext cx="5329237"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Current projects</a:t>
            </a:r>
            <a:endParaRPr lang="ru-RU" altLang="it-IT" sz="2400">
              <a:latin typeface="HeliosCondLight" pitchFamily="2" charset="0"/>
            </a:endParaRPr>
          </a:p>
        </p:txBody>
      </p:sp>
      <p:sp>
        <p:nvSpPr>
          <p:cNvPr id="18438" name="Rectangle 6"/>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sp>
        <p:nvSpPr>
          <p:cNvPr id="18439" name="Line 7"/>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440" name="Line 8"/>
          <p:cNvSpPr>
            <a:spLocks noChangeShapeType="1"/>
          </p:cNvSpPr>
          <p:nvPr/>
        </p:nvSpPr>
        <p:spPr bwMode="auto">
          <a:xfrm>
            <a:off x="539750" y="4718050"/>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441" name="Rectangle 9"/>
          <p:cNvSpPr>
            <a:spLocks noChangeArrowheads="1"/>
          </p:cNvSpPr>
          <p:nvPr/>
        </p:nvSpPr>
        <p:spPr bwMode="auto">
          <a:xfrm>
            <a:off x="468313" y="4430713"/>
            <a:ext cx="25908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1400">
                <a:latin typeface="HeliosCondLight" pitchFamily="2" charset="0"/>
              </a:rPr>
              <a:t>Shopping center</a:t>
            </a:r>
          </a:p>
        </p:txBody>
      </p:sp>
      <p:sp>
        <p:nvSpPr>
          <p:cNvPr id="18442" name="Rectangle 10"/>
          <p:cNvSpPr>
            <a:spLocks noChangeArrowheads="1"/>
          </p:cNvSpPr>
          <p:nvPr/>
        </p:nvSpPr>
        <p:spPr bwMode="auto">
          <a:xfrm>
            <a:off x="468313" y="3140075"/>
            <a:ext cx="25908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1400">
                <a:latin typeface="HeliosCondLight" pitchFamily="2" charset="0"/>
              </a:rPr>
              <a:t>Residential complex</a:t>
            </a:r>
          </a:p>
        </p:txBody>
      </p:sp>
      <p:pic>
        <p:nvPicPr>
          <p:cNvPr id="18443" name="Picture 11" descr="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750" y="4816475"/>
            <a:ext cx="2703513"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4818063"/>
            <a:ext cx="3178175" cy="1589087"/>
          </a:xfrm>
          <a:prstGeom prst="rect">
            <a:avLst/>
          </a:prstGeom>
          <a:noFill/>
          <a:extLst>
            <a:ext uri="{909E8E84-426E-40DD-AFC4-6F175D3DCCD1}">
              <a14:hiddenFill xmlns:a14="http://schemas.microsoft.com/office/drawing/2010/main">
                <a:solidFill>
                  <a:srgbClr val="FFFFFF"/>
                </a:solidFill>
              </a14:hiddenFill>
            </a:ext>
          </a:extLst>
        </p:spPr>
      </p:pic>
      <p:sp>
        <p:nvSpPr>
          <p:cNvPr id="18445" name="Rectangle 13"/>
          <p:cNvSpPr>
            <a:spLocks noChangeArrowheads="1"/>
          </p:cNvSpPr>
          <p:nvPr/>
        </p:nvSpPr>
        <p:spPr bwMode="auto">
          <a:xfrm>
            <a:off x="477838" y="3376613"/>
            <a:ext cx="25908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1400">
                <a:latin typeface="HeliosCondLight" pitchFamily="2" charset="0"/>
              </a:rPr>
              <a:t>Yekaterinburg, Russia</a:t>
            </a:r>
          </a:p>
        </p:txBody>
      </p:sp>
      <p:sp>
        <p:nvSpPr>
          <p:cNvPr id="18446" name="Rectangle 14"/>
          <p:cNvSpPr>
            <a:spLocks noChangeArrowheads="1"/>
          </p:cNvSpPr>
          <p:nvPr/>
        </p:nvSpPr>
        <p:spPr bwMode="auto">
          <a:xfrm>
            <a:off x="474663" y="4667250"/>
            <a:ext cx="25908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1400">
                <a:latin typeface="HeliosCondLight" pitchFamily="2" charset="0"/>
              </a:rPr>
              <a:t>Yekaterinburg, Russia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2"/>
          <p:cNvSpPr>
            <a:spLocks noChangeShapeType="1"/>
          </p:cNvSpPr>
          <p:nvPr/>
        </p:nvSpPr>
        <p:spPr bwMode="auto">
          <a:xfrm>
            <a:off x="539750" y="3429000"/>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459" name="Rectangle 3"/>
          <p:cNvSpPr>
            <a:spLocks noChangeArrowheads="1"/>
          </p:cNvSpPr>
          <p:nvPr/>
        </p:nvSpPr>
        <p:spPr bwMode="auto">
          <a:xfrm>
            <a:off x="395288" y="188913"/>
            <a:ext cx="5329237"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Current projects</a:t>
            </a:r>
            <a:endParaRPr lang="ru-RU" altLang="it-IT" sz="2400">
              <a:latin typeface="HeliosCondLight" pitchFamily="2" charset="0"/>
            </a:endParaRPr>
          </a:p>
        </p:txBody>
      </p:sp>
      <p:sp>
        <p:nvSpPr>
          <p:cNvPr id="19460" name="Rectangle 4"/>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sp>
        <p:nvSpPr>
          <p:cNvPr id="19461" name="Line 5"/>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462" name="Line 6"/>
          <p:cNvSpPr>
            <a:spLocks noChangeShapeType="1"/>
          </p:cNvSpPr>
          <p:nvPr/>
        </p:nvSpPr>
        <p:spPr bwMode="auto">
          <a:xfrm>
            <a:off x="539750" y="4545013"/>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463" name="Rectangle 7"/>
          <p:cNvSpPr>
            <a:spLocks noChangeArrowheads="1"/>
          </p:cNvSpPr>
          <p:nvPr/>
        </p:nvSpPr>
        <p:spPr bwMode="auto">
          <a:xfrm>
            <a:off x="468313" y="4257675"/>
            <a:ext cx="25908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1400">
                <a:latin typeface="HeliosCondLight" pitchFamily="2" charset="0"/>
              </a:rPr>
              <a:t>Residential complex</a:t>
            </a:r>
          </a:p>
        </p:txBody>
      </p:sp>
      <p:sp>
        <p:nvSpPr>
          <p:cNvPr id="19464" name="Rectangle 8"/>
          <p:cNvSpPr>
            <a:spLocks noChangeArrowheads="1"/>
          </p:cNvSpPr>
          <p:nvPr/>
        </p:nvSpPr>
        <p:spPr bwMode="auto">
          <a:xfrm>
            <a:off x="468313" y="3140075"/>
            <a:ext cx="25908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1400">
                <a:latin typeface="HeliosCondLight" pitchFamily="2" charset="0"/>
              </a:rPr>
              <a:t>Residential complex</a:t>
            </a:r>
          </a:p>
        </p:txBody>
      </p:sp>
      <p:pic>
        <p:nvPicPr>
          <p:cNvPr id="19465" name="Picture 9"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4652963"/>
            <a:ext cx="26670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5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075" y="4652963"/>
            <a:ext cx="3051175" cy="1739900"/>
          </a:xfrm>
          <a:prstGeom prst="rect">
            <a:avLst/>
          </a:prstGeom>
          <a:noFill/>
          <a:extLst>
            <a:ext uri="{909E8E84-426E-40DD-AFC4-6F175D3DCCD1}">
              <a14:hiddenFill xmlns:a14="http://schemas.microsoft.com/office/drawing/2010/main">
                <a:solidFill>
                  <a:srgbClr val="FFFFFF"/>
                </a:solidFill>
              </a14:hiddenFill>
            </a:ext>
          </a:extLst>
        </p:spPr>
      </p:pic>
      <p:pic>
        <p:nvPicPr>
          <p:cNvPr id="19467" name="Picture 11" descr="1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1196975"/>
            <a:ext cx="2112962" cy="2112963"/>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6675" y="1196975"/>
            <a:ext cx="3457575" cy="2133600"/>
          </a:xfrm>
          <a:prstGeom prst="rect">
            <a:avLst/>
          </a:prstGeom>
          <a:noFill/>
          <a:extLst>
            <a:ext uri="{909E8E84-426E-40DD-AFC4-6F175D3DCCD1}">
              <a14:hiddenFill xmlns:a14="http://schemas.microsoft.com/office/drawing/2010/main">
                <a:solidFill>
                  <a:srgbClr val="FFFFFF"/>
                </a:solidFill>
              </a14:hiddenFill>
            </a:ext>
          </a:extLst>
        </p:spPr>
      </p:pic>
      <p:sp>
        <p:nvSpPr>
          <p:cNvPr id="19469" name="Rectangle 13"/>
          <p:cNvSpPr>
            <a:spLocks noChangeArrowheads="1"/>
          </p:cNvSpPr>
          <p:nvPr/>
        </p:nvSpPr>
        <p:spPr bwMode="auto">
          <a:xfrm>
            <a:off x="477838" y="3376613"/>
            <a:ext cx="25908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1400">
                <a:latin typeface="HeliosCondLight" pitchFamily="2" charset="0"/>
              </a:rPr>
              <a:t>Yekaterinburg, Russia</a:t>
            </a:r>
          </a:p>
        </p:txBody>
      </p:sp>
      <p:sp>
        <p:nvSpPr>
          <p:cNvPr id="19470" name="Rectangle 14"/>
          <p:cNvSpPr>
            <a:spLocks noChangeArrowheads="1"/>
          </p:cNvSpPr>
          <p:nvPr/>
        </p:nvSpPr>
        <p:spPr bwMode="auto">
          <a:xfrm>
            <a:off x="469900" y="4508500"/>
            <a:ext cx="25908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1400">
                <a:latin typeface="HeliosCondLight" pitchFamily="2" charset="0"/>
              </a:rPr>
              <a:t>Yekaterinburg, Russia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457200" y="4076700"/>
            <a:ext cx="8229600" cy="4525963"/>
          </a:xfrm>
        </p:spPr>
        <p:txBody>
          <a:bodyPr/>
          <a:lstStyle/>
          <a:p>
            <a:pPr algn="ctr">
              <a:buFontTx/>
              <a:buNone/>
            </a:pPr>
            <a:r>
              <a:rPr lang="en-US" altLang="it-IT">
                <a:latin typeface="HeliosCondLight" pitchFamily="2" charset="0"/>
                <a:hlinkClick r:id="rId2"/>
              </a:rPr>
              <a:t>www.updubrava.ru</a:t>
            </a:r>
            <a:endParaRPr lang="en-US" altLang="it-IT">
              <a:latin typeface="HeliosCondLight" pitchFamily="2" charset="0"/>
            </a:endParaRPr>
          </a:p>
          <a:p>
            <a:pPr algn="ctr">
              <a:buFontTx/>
              <a:buNone/>
            </a:pPr>
            <a:r>
              <a:rPr lang="en-US" altLang="it-IT">
                <a:latin typeface="HeliosCondLight" pitchFamily="2" charset="0"/>
                <a:hlinkClick r:id="rId3"/>
              </a:rPr>
              <a:t>dubrava@updubrava.ru</a:t>
            </a:r>
            <a:endParaRPr lang="en-US" altLang="it-IT">
              <a:latin typeface="HeliosCondLight" pitchFamily="2" charset="0"/>
            </a:endParaRPr>
          </a:p>
          <a:p>
            <a:pPr algn="ctr">
              <a:buFontTx/>
              <a:buNone/>
            </a:pPr>
            <a:r>
              <a:rPr lang="en-US" altLang="it-IT">
                <a:latin typeface="HeliosCondLight" pitchFamily="2" charset="0"/>
              </a:rPr>
              <a:t>Tel.: +7(343)79-90-38</a:t>
            </a:r>
            <a:endParaRPr lang="ru-RU" altLang="it-IT">
              <a:latin typeface="HeliosCondLight" pitchFamily="2" charset="0"/>
            </a:endParaRPr>
          </a:p>
        </p:txBody>
      </p:sp>
      <p:sp>
        <p:nvSpPr>
          <p:cNvPr id="20483" name="Rectangle 3"/>
          <p:cNvSpPr>
            <a:spLocks noChangeArrowheads="1"/>
          </p:cNvSpPr>
          <p:nvPr/>
        </p:nvSpPr>
        <p:spPr bwMode="auto">
          <a:xfrm>
            <a:off x="395288" y="188913"/>
            <a:ext cx="5329237"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Contacts</a:t>
            </a:r>
            <a:endParaRPr lang="ru-RU" altLang="it-IT" sz="2400">
              <a:latin typeface="HeliosCondLight" pitchFamily="2" charset="0"/>
            </a:endParaRPr>
          </a:p>
        </p:txBody>
      </p:sp>
      <p:sp>
        <p:nvSpPr>
          <p:cNvPr id="20484" name="Rectangle 4"/>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sp>
        <p:nvSpPr>
          <p:cNvPr id="20485" name="Line 5"/>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sz="half" idx="1"/>
          </p:nvPr>
        </p:nvSpPr>
        <p:spPr/>
        <p:txBody>
          <a:bodyPr/>
          <a:lstStyle/>
          <a:p>
            <a:r>
              <a:rPr lang="ru-RU" altLang="it-IT" sz="1400"/>
              <a:t>комплексное проектирование многоквартирных жилых домов;</a:t>
            </a:r>
          </a:p>
          <a:p>
            <a:r>
              <a:rPr lang="ru-RU" altLang="it-IT" sz="1400"/>
              <a:t>комплексное проектирование общественных зданий;</a:t>
            </a:r>
          </a:p>
          <a:p>
            <a:r>
              <a:rPr lang="ru-RU" altLang="it-IT" sz="1400"/>
              <a:t>разработка градостроительной документации в части планировки и схем инженерного оснащения территорий;</a:t>
            </a:r>
          </a:p>
          <a:p>
            <a:r>
              <a:rPr lang="ru-RU" altLang="it-IT" sz="1400"/>
              <a:t>дизайн интерьеров;</a:t>
            </a:r>
          </a:p>
          <a:p>
            <a:r>
              <a:rPr lang="ru-RU" altLang="it-IT" sz="1400"/>
              <a:t>авторское сопровождение строительства объекта от котлована до сдачи объекта «под ключ».</a:t>
            </a:r>
          </a:p>
        </p:txBody>
      </p:sp>
      <p:sp>
        <p:nvSpPr>
          <p:cNvPr id="3075" name="Rectangle 3"/>
          <p:cNvSpPr>
            <a:spLocks noChangeArrowheads="1"/>
          </p:cNvSpPr>
          <p:nvPr/>
        </p:nvSpPr>
        <p:spPr bwMode="auto">
          <a:xfrm>
            <a:off x="46831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Our services</a:t>
            </a:r>
            <a:endParaRPr lang="ru-RU" altLang="it-IT" sz="2400">
              <a:latin typeface="HeliosCondLight" pitchFamily="2" charset="0"/>
            </a:endParaRPr>
          </a:p>
        </p:txBody>
      </p:sp>
      <p:sp>
        <p:nvSpPr>
          <p:cNvPr id="3076" name="Rectangle 4"/>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sp>
        <p:nvSpPr>
          <p:cNvPr id="3077" name="Rectangle 5"/>
          <p:cNvSpPr>
            <a:spLocks noChangeArrowheads="1"/>
          </p:cNvSpPr>
          <p:nvPr/>
        </p:nvSpPr>
        <p:spPr bwMode="auto">
          <a:xfrm>
            <a:off x="5105400" y="1628775"/>
            <a:ext cx="4038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charset="0"/>
                <a:cs typeface="Arial" charset="0"/>
              </a:defRPr>
            </a:lvl1pPr>
            <a:lvl2pPr marL="742950" indent="-285750">
              <a:spcBef>
                <a:spcPct val="20000"/>
              </a:spcBef>
              <a:buChar char="–"/>
              <a:defRPr sz="2400">
                <a:solidFill>
                  <a:schemeClr val="tx1"/>
                </a:solidFill>
                <a:latin typeface="Arial" charset="0"/>
                <a:cs typeface="Arial" charset="0"/>
              </a:defRPr>
            </a:lvl2pPr>
            <a:lvl3pPr marL="1143000" indent="-228600">
              <a:spcBef>
                <a:spcPct val="20000"/>
              </a:spcBef>
              <a:buChar char="•"/>
              <a:defRPr sz="2000">
                <a:solidFill>
                  <a:schemeClr val="tx1"/>
                </a:solidFill>
                <a:latin typeface="Arial" charset="0"/>
                <a:cs typeface="Arial" charset="0"/>
              </a:defRPr>
            </a:lvl3pPr>
            <a:lvl4pPr marL="1600200" indent="-228600">
              <a:spcBef>
                <a:spcPct val="20000"/>
              </a:spcBef>
              <a:buChar char="–"/>
              <a:defRPr>
                <a:solidFill>
                  <a:schemeClr val="tx1"/>
                </a:solidFill>
                <a:latin typeface="Arial" charset="0"/>
                <a:cs typeface="Arial" charset="0"/>
              </a:defRPr>
            </a:lvl4pPr>
            <a:lvl5pPr marL="2057400" indent="-228600">
              <a:spcBef>
                <a:spcPct val="20000"/>
              </a:spcBef>
              <a:buChar char="»"/>
              <a:defRPr>
                <a:solidFill>
                  <a:schemeClr val="tx1"/>
                </a:solidFill>
                <a:latin typeface="Arial" charset="0"/>
                <a:cs typeface="Arial" charset="0"/>
              </a:defRPr>
            </a:lvl5pPr>
            <a:lvl6pPr marL="2514600" indent="-228600" fontAlgn="base">
              <a:spcBef>
                <a:spcPct val="20000"/>
              </a:spcBef>
              <a:spcAft>
                <a:spcPct val="0"/>
              </a:spcAft>
              <a:buChar char="»"/>
              <a:defRPr>
                <a:solidFill>
                  <a:schemeClr val="tx1"/>
                </a:solidFill>
                <a:latin typeface="Arial" charset="0"/>
                <a:cs typeface="Arial" charset="0"/>
              </a:defRPr>
            </a:lvl6pPr>
            <a:lvl7pPr marL="2971800" indent="-228600" fontAlgn="base">
              <a:spcBef>
                <a:spcPct val="20000"/>
              </a:spcBef>
              <a:spcAft>
                <a:spcPct val="0"/>
              </a:spcAft>
              <a:buChar char="»"/>
              <a:defRPr>
                <a:solidFill>
                  <a:schemeClr val="tx1"/>
                </a:solidFill>
                <a:latin typeface="Arial" charset="0"/>
                <a:cs typeface="Arial" charset="0"/>
              </a:defRPr>
            </a:lvl7pPr>
            <a:lvl8pPr marL="3429000" indent="-228600" fontAlgn="base">
              <a:spcBef>
                <a:spcPct val="20000"/>
              </a:spcBef>
              <a:spcAft>
                <a:spcPct val="0"/>
              </a:spcAft>
              <a:buChar char="»"/>
              <a:defRPr>
                <a:solidFill>
                  <a:schemeClr val="tx1"/>
                </a:solidFill>
                <a:latin typeface="Arial" charset="0"/>
                <a:cs typeface="Arial" charset="0"/>
              </a:defRPr>
            </a:lvl8pPr>
            <a:lvl9pPr marL="3886200" indent="-228600" fontAlgn="base">
              <a:spcBef>
                <a:spcPct val="20000"/>
              </a:spcBef>
              <a:spcAft>
                <a:spcPct val="0"/>
              </a:spcAft>
              <a:buChar char="»"/>
              <a:defRPr>
                <a:solidFill>
                  <a:schemeClr val="tx1"/>
                </a:solidFill>
                <a:latin typeface="Arial" charset="0"/>
                <a:cs typeface="Arial" charset="0"/>
              </a:defRPr>
            </a:lvl9pPr>
          </a:lstStyle>
          <a:p>
            <a:r>
              <a:rPr lang="en-US" altLang="it-IT" sz="1400"/>
              <a:t>Architectural Design:</a:t>
            </a:r>
          </a:p>
          <a:p>
            <a:pPr lvl="1"/>
            <a:r>
              <a:rPr lang="en-US" altLang="it-IT" sz="1200"/>
              <a:t>Residential</a:t>
            </a:r>
          </a:p>
          <a:p>
            <a:pPr lvl="1"/>
            <a:r>
              <a:rPr lang="en-US" altLang="it-IT" sz="1200"/>
              <a:t>Commercial</a:t>
            </a:r>
          </a:p>
          <a:p>
            <a:pPr lvl="1"/>
            <a:r>
              <a:rPr lang="en-US" altLang="it-IT" sz="1200"/>
              <a:t>Office</a:t>
            </a:r>
            <a:endParaRPr lang="ru-RU" altLang="it-IT" sz="1200"/>
          </a:p>
          <a:p>
            <a:r>
              <a:rPr lang="en-US" altLang="it-IT" sz="1400"/>
              <a:t>Urban Design / Master Plan</a:t>
            </a:r>
            <a:endParaRPr lang="ru-RU" altLang="it-IT" sz="1400"/>
          </a:p>
          <a:p>
            <a:r>
              <a:rPr lang="en-US" altLang="it-IT" sz="1400"/>
              <a:t>Interior design</a:t>
            </a:r>
            <a:endParaRPr lang="ru-RU" altLang="it-IT" sz="1400"/>
          </a:p>
          <a:p>
            <a:r>
              <a:rPr lang="en-US" altLang="it-IT" sz="1400"/>
              <a:t>Construction Administration</a:t>
            </a:r>
            <a:endParaRPr lang="ru-RU" altLang="it-IT" sz="1400"/>
          </a:p>
        </p:txBody>
      </p:sp>
      <p:sp>
        <p:nvSpPr>
          <p:cNvPr id="3078" name="Line 6"/>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p:txBody>
          <a:bodyPr/>
          <a:lstStyle/>
          <a:p>
            <a:pPr>
              <a:lnSpc>
                <a:spcPct val="90000"/>
              </a:lnSpc>
            </a:pPr>
            <a:r>
              <a:rPr lang="ru-RU" altLang="it-IT" sz="1600"/>
              <a:t>ООО "УРАЛПРОЕКТДУБРАВА" предлагает полный комплекс услуг в сфере проектирования зданий. Проектная организация специализируется на проектировании жилых и общественных зданий, в т.ч. торговых центров, банков, офисных зданий, а так же индивидуальных жилых домов. Существуя с 1990 года ООО "УРАЛПРОЕКТДУБРАВА" выполнила более 40 крупных проектов, среди которых торговые центры, офисные здания, банки, детский театр балета, детская поликлиника, Еврейский общинный центр, каждый из этих объектов уникален. На все услуги ООО "УРАЛПРОЕКТДУБРАВА" имеет лицензию. </a:t>
            </a:r>
            <a:endParaRPr lang="en-US" altLang="it-IT" sz="1600"/>
          </a:p>
          <a:p>
            <a:pPr>
              <a:lnSpc>
                <a:spcPct val="90000"/>
              </a:lnSpc>
              <a:buFontTx/>
              <a:buNone/>
            </a:pPr>
            <a:endParaRPr lang="en-US" altLang="it-IT" sz="1600"/>
          </a:p>
          <a:p>
            <a:pPr>
              <a:lnSpc>
                <a:spcPct val="90000"/>
              </a:lnSpc>
            </a:pPr>
            <a:r>
              <a:rPr lang="ru-RU" altLang="it-IT" sz="1600"/>
              <a:t>Опыт и высокий творческий потенциал фирмы подтвержден строительной практикой. Как правило, мы обеспечиваем проектной документацией объекты от их зарождения до рабочих чертежей и их реализации в строительстве. Фирма оснащена современной компьютерной техникой, оборудованием, и сопровождает архитектурное проектирование 3D-моделированием. </a:t>
            </a:r>
          </a:p>
        </p:txBody>
      </p:sp>
      <p:sp>
        <p:nvSpPr>
          <p:cNvPr id="4099" name="Rectangle 3"/>
          <p:cNvSpPr>
            <a:spLocks noChangeArrowheads="1"/>
          </p:cNvSpPr>
          <p:nvPr/>
        </p:nvSpPr>
        <p:spPr bwMode="auto">
          <a:xfrm>
            <a:off x="46831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About us</a:t>
            </a:r>
            <a:endParaRPr lang="ru-RU" altLang="it-IT" sz="2400">
              <a:latin typeface="HeliosCondLight" pitchFamily="2" charset="0"/>
            </a:endParaRPr>
          </a:p>
        </p:txBody>
      </p:sp>
      <p:sp>
        <p:nvSpPr>
          <p:cNvPr id="4100" name="Rectangle 4"/>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sp>
        <p:nvSpPr>
          <p:cNvPr id="4101" name="Line 5"/>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46831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Team</a:t>
            </a:r>
            <a:endParaRPr lang="ru-RU" altLang="it-IT" sz="2400">
              <a:latin typeface="HeliosCondLight" pitchFamily="2" charset="0"/>
            </a:endParaRPr>
          </a:p>
        </p:txBody>
      </p:sp>
      <p:sp>
        <p:nvSpPr>
          <p:cNvPr id="5123" name="Rectangle 3"/>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pic>
        <p:nvPicPr>
          <p:cNvPr id="5124" name="Picture 4" descr="уралпроектдубрава-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775" y="1341438"/>
            <a:ext cx="1784350" cy="2303462"/>
          </a:xfrm>
          <a:prstGeom prst="rect">
            <a:avLst/>
          </a:prstGeom>
          <a:noFill/>
          <a:extLst>
            <a:ext uri="{909E8E84-426E-40DD-AFC4-6F175D3DCCD1}">
              <a14:hiddenFill xmlns:a14="http://schemas.microsoft.com/office/drawing/2010/main">
                <a:solidFill>
                  <a:srgbClr val="FFFFFF"/>
                </a:solidFill>
              </a14:hiddenFill>
            </a:ext>
          </a:extLst>
        </p:spPr>
      </p:pic>
      <p:sp>
        <p:nvSpPr>
          <p:cNvPr id="5125" name="Rectangle 5"/>
          <p:cNvSpPr>
            <a:spLocks noChangeArrowheads="1"/>
          </p:cNvSpPr>
          <p:nvPr/>
        </p:nvSpPr>
        <p:spPr bwMode="auto">
          <a:xfrm>
            <a:off x="541338" y="3751263"/>
            <a:ext cx="4462462" cy="249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nSpc>
                <a:spcPct val="80000"/>
              </a:lnSpc>
              <a:buFontTx/>
              <a:buNone/>
            </a:pPr>
            <a:r>
              <a:rPr lang="en-US" altLang="it-IT" sz="1400" b="1"/>
              <a:t>Mark Alexandrovich Pakin</a:t>
            </a:r>
          </a:p>
          <a:p>
            <a:pPr>
              <a:lnSpc>
                <a:spcPct val="80000"/>
              </a:lnSpc>
              <a:buFontTx/>
              <a:buNone/>
            </a:pPr>
            <a:r>
              <a:rPr lang="en-US" altLang="it-IT" sz="1400">
                <a:latin typeface="HeliosCondLight" pitchFamily="2" charset="0"/>
              </a:rPr>
              <a:t>PhD in Engineering Sciences</a:t>
            </a:r>
          </a:p>
          <a:p>
            <a:pPr>
              <a:lnSpc>
                <a:spcPct val="80000"/>
              </a:lnSpc>
              <a:buFontTx/>
              <a:buNone/>
            </a:pPr>
            <a:endParaRPr lang="en-US" altLang="it-IT" sz="1400"/>
          </a:p>
          <a:p>
            <a:pPr>
              <a:lnSpc>
                <a:spcPct val="80000"/>
              </a:lnSpc>
              <a:buFontTx/>
              <a:buNone/>
            </a:pPr>
            <a:r>
              <a:rPr lang="en-US" altLang="it-IT" sz="1400" b="1">
                <a:latin typeface="HeliosCondLight" pitchFamily="2" charset="0"/>
              </a:rPr>
              <a:t>Director</a:t>
            </a:r>
          </a:p>
          <a:p>
            <a:pPr>
              <a:lnSpc>
                <a:spcPct val="80000"/>
              </a:lnSpc>
              <a:buFontTx/>
              <a:buNone/>
            </a:pPr>
            <a:r>
              <a:rPr lang="en-US" altLang="it-IT" sz="1400">
                <a:latin typeface="HeliosCondLight" pitchFamily="2" charset="0"/>
              </a:rPr>
              <a:t>Builder emeritus of Russian Federation</a:t>
            </a:r>
          </a:p>
          <a:p>
            <a:pPr>
              <a:lnSpc>
                <a:spcPct val="80000"/>
              </a:lnSpc>
              <a:buFontTx/>
              <a:buNone/>
            </a:pPr>
            <a:r>
              <a:rPr lang="en-US" altLang="it-IT" sz="1400">
                <a:latin typeface="HeliosCondLight" pitchFamily="2" charset="0"/>
              </a:rPr>
              <a:t>Honorable Power Engineer of Russian Federation</a:t>
            </a:r>
            <a:endParaRPr lang="ru-RU" altLang="it-IT" sz="1400">
              <a:latin typeface="HeliosCondLight" pitchFamily="2" charset="0"/>
            </a:endParaRPr>
          </a:p>
          <a:p>
            <a:pPr>
              <a:lnSpc>
                <a:spcPct val="80000"/>
              </a:lnSpc>
              <a:buFontTx/>
              <a:buNone/>
            </a:pPr>
            <a:endParaRPr lang="ru-RU" altLang="it-IT" sz="1400">
              <a:latin typeface="HeliosCondLight" pitchFamily="2" charset="0"/>
            </a:endParaRPr>
          </a:p>
          <a:p>
            <a:pPr>
              <a:lnSpc>
                <a:spcPct val="80000"/>
              </a:lnSpc>
              <a:buFontTx/>
              <a:buNone/>
            </a:pPr>
            <a:endParaRPr lang="ru-RU" altLang="it-IT" sz="1400">
              <a:latin typeface="HeliosCondLight" pitchFamily="2" charset="0"/>
            </a:endParaRPr>
          </a:p>
        </p:txBody>
      </p:sp>
      <p:sp>
        <p:nvSpPr>
          <p:cNvPr id="5126" name="Rectangle 6"/>
          <p:cNvSpPr>
            <a:spLocks noChangeArrowheads="1"/>
          </p:cNvSpPr>
          <p:nvPr/>
        </p:nvSpPr>
        <p:spPr bwMode="auto">
          <a:xfrm>
            <a:off x="5029200" y="3716338"/>
            <a:ext cx="4114800" cy="252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1400" b="1"/>
              <a:t>Marina Baisheva</a:t>
            </a:r>
            <a:r>
              <a:rPr lang="ru-RU" altLang="it-IT" sz="1400" b="1"/>
              <a:t> </a:t>
            </a:r>
            <a:endParaRPr lang="en-US" altLang="it-IT" sz="1400" b="1"/>
          </a:p>
        </p:txBody>
      </p:sp>
      <p:sp>
        <p:nvSpPr>
          <p:cNvPr id="5127" name="Line 7"/>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5128" name="Picture 8" descr="уралпроектдубрава-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4450" y="1333500"/>
            <a:ext cx="1784350" cy="2303463"/>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9"/>
          <p:cNvSpPr>
            <a:spLocks noChangeArrowheads="1"/>
          </p:cNvSpPr>
          <p:nvPr/>
        </p:nvSpPr>
        <p:spPr bwMode="auto">
          <a:xfrm>
            <a:off x="5029200" y="4567238"/>
            <a:ext cx="4114800" cy="252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1400">
                <a:latin typeface="HeliosCondLight" pitchFamily="2" charset="0"/>
              </a:rPr>
              <a:t>Honorable Architect of Russian Federation</a:t>
            </a:r>
          </a:p>
          <a:p>
            <a:pPr>
              <a:buFontTx/>
              <a:buNone/>
            </a:pPr>
            <a:r>
              <a:rPr lang="en-US" altLang="it-IT" sz="1400">
                <a:latin typeface="HeliosCondLight" pitchFamily="2" charset="0"/>
              </a:rPr>
              <a:t>The member of the Union of Architects of Russia</a:t>
            </a:r>
          </a:p>
        </p:txBody>
      </p:sp>
      <p:sp>
        <p:nvSpPr>
          <p:cNvPr id="5130" name="Rectangle 10"/>
          <p:cNvSpPr>
            <a:spLocks noChangeArrowheads="1"/>
          </p:cNvSpPr>
          <p:nvPr/>
        </p:nvSpPr>
        <p:spPr bwMode="auto">
          <a:xfrm>
            <a:off x="5029200" y="4359275"/>
            <a:ext cx="4114800" cy="252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1400" b="1">
                <a:latin typeface="HeliosCondLight" pitchFamily="2" charset="0"/>
              </a:rPr>
              <a:t>Senior architect</a:t>
            </a:r>
            <a:endParaRPr lang="en-US" altLang="it-IT" sz="1200" b="1"/>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46831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Awards</a:t>
            </a:r>
            <a:endParaRPr lang="ru-RU" altLang="it-IT" sz="2400">
              <a:latin typeface="HeliosCondLight" pitchFamily="2" charset="0"/>
            </a:endParaRPr>
          </a:p>
        </p:txBody>
      </p:sp>
      <p:sp>
        <p:nvSpPr>
          <p:cNvPr id="6147" name="Rectangle 3"/>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sp>
        <p:nvSpPr>
          <p:cNvPr id="6148" name="Text Box 4"/>
          <p:cNvSpPr txBox="1">
            <a:spLocks noChangeArrowheads="1"/>
          </p:cNvSpPr>
          <p:nvPr/>
        </p:nvSpPr>
        <p:spPr bwMode="auto">
          <a:xfrm>
            <a:off x="395288" y="4365625"/>
            <a:ext cx="1871662"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1100">
                <a:latin typeface="HeliosCondLight" pitchFamily="2" charset="0"/>
              </a:rPr>
              <a:t>Bronze AWARD of Russian Festival of Architecture “Master’s Hand” –’08</a:t>
            </a:r>
          </a:p>
          <a:p>
            <a:r>
              <a:rPr lang="en-US" altLang="it-IT" sz="1100">
                <a:latin typeface="HeliosCondLight" pitchFamily="2" charset="0"/>
              </a:rPr>
              <a:t>The “Completed buildings and facilities”,</a:t>
            </a:r>
          </a:p>
          <a:p>
            <a:r>
              <a:rPr lang="en-US" altLang="it-IT" sz="1100">
                <a:latin typeface="HeliosCondLight" pitchFamily="2" charset="0"/>
              </a:rPr>
              <a:t>Nomination “Residential Buildings and Complexes” with a project “Residential Complex “Universitetskiy”</a:t>
            </a:r>
            <a:endParaRPr lang="ru-RU" altLang="it-IT" sz="1100">
              <a:latin typeface="HeliosCondLight" pitchFamily="2" charset="0"/>
            </a:endParaRPr>
          </a:p>
        </p:txBody>
      </p:sp>
      <p:sp>
        <p:nvSpPr>
          <p:cNvPr id="6149" name="Text Box 5"/>
          <p:cNvSpPr txBox="1">
            <a:spLocks noChangeArrowheads="1"/>
          </p:cNvSpPr>
          <p:nvPr/>
        </p:nvSpPr>
        <p:spPr bwMode="auto">
          <a:xfrm>
            <a:off x="2411413" y="4365625"/>
            <a:ext cx="1871662"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1100">
                <a:latin typeface="HeliosCondLight" pitchFamily="2" charset="0"/>
              </a:rPr>
              <a:t>Bronze AWARD of Russian Festival of Architecture “Master’s Hand” –’08</a:t>
            </a:r>
          </a:p>
          <a:p>
            <a:r>
              <a:rPr lang="en-US" altLang="it-IT" sz="1100">
                <a:latin typeface="HeliosCondLight" pitchFamily="2" charset="0"/>
              </a:rPr>
              <a:t>The “Completed buildings and facilities”,</a:t>
            </a:r>
          </a:p>
          <a:p>
            <a:r>
              <a:rPr lang="en-US" altLang="it-IT" sz="1100">
                <a:latin typeface="HeliosCondLight" pitchFamily="2" charset="0"/>
              </a:rPr>
              <a:t>Nomination “Public Buildings and facilities” with a project “Bank Gubernsky”</a:t>
            </a:r>
            <a:endParaRPr lang="ru-RU" altLang="it-IT" sz="1100">
              <a:latin typeface="HeliosCondLight" pitchFamily="2" charset="0"/>
            </a:endParaRPr>
          </a:p>
        </p:txBody>
      </p:sp>
      <p:sp>
        <p:nvSpPr>
          <p:cNvPr id="6150" name="Text Box 6"/>
          <p:cNvSpPr txBox="1">
            <a:spLocks noChangeArrowheads="1"/>
          </p:cNvSpPr>
          <p:nvPr/>
        </p:nvSpPr>
        <p:spPr bwMode="auto">
          <a:xfrm>
            <a:off x="4427538" y="4365625"/>
            <a:ext cx="18732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1100">
                <a:latin typeface="HeliosCondLight" pitchFamily="2" charset="0"/>
              </a:rPr>
              <a:t>Gold AWARD of the Ural Festival of Architecture “White tower” –’11</a:t>
            </a:r>
          </a:p>
          <a:p>
            <a:r>
              <a:rPr lang="en-US" altLang="it-IT" sz="1100">
                <a:latin typeface="HeliosCondLight" pitchFamily="2" charset="0"/>
              </a:rPr>
              <a:t>The “Projects of buildings and facilities 2010/2011”,</a:t>
            </a:r>
          </a:p>
          <a:p>
            <a:r>
              <a:rPr lang="en-US" altLang="it-IT" sz="1100">
                <a:latin typeface="HeliosCondLight" pitchFamily="2" charset="0"/>
              </a:rPr>
              <a:t>Nomination “Residential Buildings and Complexes” with a project “Residential building on Kuibyshev St.”</a:t>
            </a:r>
            <a:endParaRPr lang="ru-RU" altLang="it-IT" sz="1100">
              <a:latin typeface="HeliosCondLight" pitchFamily="2" charset="0"/>
            </a:endParaRPr>
          </a:p>
        </p:txBody>
      </p:sp>
      <p:sp>
        <p:nvSpPr>
          <p:cNvPr id="6151" name="Text Box 7"/>
          <p:cNvSpPr txBox="1">
            <a:spLocks noChangeArrowheads="1"/>
          </p:cNvSpPr>
          <p:nvPr/>
        </p:nvSpPr>
        <p:spPr bwMode="auto">
          <a:xfrm>
            <a:off x="6516688" y="4365625"/>
            <a:ext cx="1873250"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1100">
                <a:latin typeface="HeliosCondLight" pitchFamily="2" charset="0"/>
              </a:rPr>
              <a:t>Gold AWARD of the Ural Festival of Architecture “White tower” –’12</a:t>
            </a:r>
          </a:p>
          <a:p>
            <a:r>
              <a:rPr lang="en-US" altLang="it-IT" sz="1100">
                <a:latin typeface="HeliosCondLight" pitchFamily="2" charset="0"/>
              </a:rPr>
              <a:t>The “Completed buildings and facilities 2011/2012”,</a:t>
            </a:r>
          </a:p>
          <a:p>
            <a:r>
              <a:rPr lang="en-US" altLang="it-IT" sz="1100">
                <a:latin typeface="HeliosCondLight" pitchFamily="2" charset="0"/>
              </a:rPr>
              <a:t>Nomination “Public Buildings and Facilities” with a project “Shopping Center on Uralskaya St.”</a:t>
            </a:r>
            <a:endParaRPr lang="ru-RU" altLang="it-IT" sz="1100">
              <a:latin typeface="HeliosCondLight" pitchFamily="2" charset="0"/>
            </a:endParaRPr>
          </a:p>
        </p:txBody>
      </p:sp>
      <p:sp>
        <p:nvSpPr>
          <p:cNvPr id="6152" name="Line 8"/>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6153" name="Picture 9" descr="Белая Башня'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7713" y="1484313"/>
            <a:ext cx="2030412" cy="288131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Белая Башня'13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9563" y="1484313"/>
            <a:ext cx="2033587" cy="2879725"/>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Рука Мастера'0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1484313"/>
            <a:ext cx="2036763" cy="2878137"/>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Рука Мастера'08_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413" y="1484313"/>
            <a:ext cx="2058987" cy="2879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6831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Awards</a:t>
            </a:r>
            <a:endParaRPr lang="ru-RU" altLang="it-IT" sz="2400">
              <a:latin typeface="HeliosCondLight" pitchFamily="2" charset="0"/>
            </a:endParaRPr>
          </a:p>
        </p:txBody>
      </p:sp>
      <p:sp>
        <p:nvSpPr>
          <p:cNvPr id="7171" name="Rectangle 3"/>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pic>
        <p:nvPicPr>
          <p:cNvPr id="7172" name="Picture 4" descr="Лучшая проектная орг"/>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0825" y="1484313"/>
            <a:ext cx="2074863" cy="2881312"/>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Рука Мастера'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5050" y="1412875"/>
            <a:ext cx="2122488" cy="3000375"/>
          </a:xfrm>
          <a:prstGeom prst="rect">
            <a:avLst/>
          </a:prstGeom>
          <a:noFill/>
          <a:extLst>
            <a:ext uri="{909E8E84-426E-40DD-AFC4-6F175D3DCCD1}">
              <a14:hiddenFill xmlns:a14="http://schemas.microsoft.com/office/drawing/2010/main">
                <a:solidFill>
                  <a:srgbClr val="FFFFFF"/>
                </a:solidFill>
              </a14:hiddenFill>
            </a:ext>
          </a:extLst>
        </p:spPr>
      </p:pic>
      <p:sp>
        <p:nvSpPr>
          <p:cNvPr id="7174" name="Text Box 6"/>
          <p:cNvSpPr txBox="1">
            <a:spLocks noChangeArrowheads="1"/>
          </p:cNvSpPr>
          <p:nvPr/>
        </p:nvSpPr>
        <p:spPr bwMode="auto">
          <a:xfrm>
            <a:off x="323850" y="4365625"/>
            <a:ext cx="1871663"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1100">
                <a:latin typeface="HeliosCondLight" pitchFamily="2" charset="0"/>
              </a:rPr>
              <a:t>Gold AWARD of the Ural Festival of Architecture “White tower” –’13</a:t>
            </a:r>
          </a:p>
          <a:p>
            <a:r>
              <a:rPr lang="en-US" altLang="it-IT" sz="1100">
                <a:latin typeface="HeliosCondLight" pitchFamily="2" charset="0"/>
              </a:rPr>
              <a:t>The “Completed buildings and facilities 2012/2013”,</a:t>
            </a:r>
          </a:p>
          <a:p>
            <a:r>
              <a:rPr lang="en-US" altLang="it-IT" sz="1100">
                <a:latin typeface="HeliosCondLight" pitchFamily="2" charset="0"/>
              </a:rPr>
              <a:t>Nomination “Residential Buildings and Complexes” with a project “Residential building on Kuibyshev St.”</a:t>
            </a:r>
            <a:endParaRPr lang="ru-RU" altLang="it-IT" sz="1100">
              <a:latin typeface="HeliosCondLight" pitchFamily="2" charset="0"/>
            </a:endParaRPr>
          </a:p>
        </p:txBody>
      </p:sp>
      <p:sp>
        <p:nvSpPr>
          <p:cNvPr id="7175" name="Text Box 7"/>
          <p:cNvSpPr txBox="1">
            <a:spLocks noChangeArrowheads="1"/>
          </p:cNvSpPr>
          <p:nvPr/>
        </p:nvSpPr>
        <p:spPr bwMode="auto">
          <a:xfrm>
            <a:off x="2411413" y="4365625"/>
            <a:ext cx="1871662"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1100">
                <a:latin typeface="HeliosCondLight" pitchFamily="2" charset="0"/>
              </a:rPr>
              <a:t>Gold AWARD of Russian Festival of Architecture “Master’s Hand” –’13</a:t>
            </a:r>
          </a:p>
          <a:p>
            <a:r>
              <a:rPr lang="en-US" altLang="it-IT" sz="1100">
                <a:latin typeface="HeliosCondLight" pitchFamily="2" charset="0"/>
              </a:rPr>
              <a:t>The “Completed buildings and facilities 2012/2013”,</a:t>
            </a:r>
          </a:p>
          <a:p>
            <a:r>
              <a:rPr lang="en-US" altLang="it-IT" sz="1100">
                <a:latin typeface="HeliosCondLight" pitchFamily="2" charset="0"/>
              </a:rPr>
              <a:t>Nomination “Residential Buildings and Complexes” with a project “Residential building on Kuibyshev St.”</a:t>
            </a:r>
            <a:endParaRPr lang="ru-RU" altLang="it-IT" sz="1100">
              <a:latin typeface="HeliosCondLight" pitchFamily="2" charset="0"/>
            </a:endParaRPr>
          </a:p>
        </p:txBody>
      </p:sp>
      <p:sp>
        <p:nvSpPr>
          <p:cNvPr id="7176" name="Text Box 8"/>
          <p:cNvSpPr txBox="1">
            <a:spLocks noChangeArrowheads="1"/>
          </p:cNvSpPr>
          <p:nvPr/>
        </p:nvSpPr>
        <p:spPr bwMode="auto">
          <a:xfrm>
            <a:off x="4427538" y="4365625"/>
            <a:ext cx="1873250"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1100">
                <a:latin typeface="HeliosCondLight" pitchFamily="2" charset="0"/>
              </a:rPr>
              <a:t>Silver AWARD of the Ural  Festival of Architecture “White tower” –’14</a:t>
            </a:r>
          </a:p>
          <a:p>
            <a:r>
              <a:rPr lang="en-US" altLang="it-IT" sz="1100">
                <a:latin typeface="HeliosCondLight" pitchFamily="2" charset="0"/>
              </a:rPr>
              <a:t>The “Projects of buildings and facilities 2013/2014”,</a:t>
            </a:r>
          </a:p>
          <a:p>
            <a:r>
              <a:rPr lang="en-US" altLang="it-IT" sz="1100">
                <a:latin typeface="HeliosCondLight" pitchFamily="2" charset="0"/>
              </a:rPr>
              <a:t>Nomination “Residential Buildings and Complexes” with a project “Residential Complex “Svetlyi”</a:t>
            </a:r>
            <a:endParaRPr lang="ru-RU" altLang="it-IT" sz="1100">
              <a:latin typeface="HeliosCondLight" pitchFamily="2" charset="0"/>
            </a:endParaRPr>
          </a:p>
        </p:txBody>
      </p:sp>
      <p:sp>
        <p:nvSpPr>
          <p:cNvPr id="7177" name="Text Box 9"/>
          <p:cNvSpPr txBox="1">
            <a:spLocks noChangeArrowheads="1"/>
          </p:cNvSpPr>
          <p:nvPr/>
        </p:nvSpPr>
        <p:spPr bwMode="auto">
          <a:xfrm>
            <a:off x="6516688" y="4365625"/>
            <a:ext cx="18732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1100">
                <a:latin typeface="HeliosCondLight" pitchFamily="2" charset="0"/>
              </a:rPr>
              <a:t>First prize among engineering and design companies of Sverdlovsk Region</a:t>
            </a:r>
            <a:endParaRPr lang="ru-RU" altLang="it-IT" sz="1100">
              <a:latin typeface="HeliosCondLight" pitchFamily="2" charset="0"/>
            </a:endParaRPr>
          </a:p>
        </p:txBody>
      </p:sp>
      <p:pic>
        <p:nvPicPr>
          <p:cNvPr id="7178" name="Picture 10" descr="Белая Башня'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1484313"/>
            <a:ext cx="2036763" cy="2881312"/>
          </a:xfrm>
          <a:prstGeom prst="rect">
            <a:avLst/>
          </a:prstGeom>
          <a:noFill/>
          <a:extLst>
            <a:ext uri="{909E8E84-426E-40DD-AFC4-6F175D3DCCD1}">
              <a14:hiddenFill xmlns:a14="http://schemas.microsoft.com/office/drawing/2010/main">
                <a:solidFill>
                  <a:srgbClr val="FFFFFF"/>
                </a:solidFill>
              </a14:hiddenFill>
            </a:ext>
          </a:extLst>
        </p:spPr>
      </p:pic>
      <p:sp>
        <p:nvSpPr>
          <p:cNvPr id="7179" name="Line 11"/>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7180" name="Picture 12" descr="диплом20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538" y="1484313"/>
            <a:ext cx="2076450" cy="2879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393700" y="1412875"/>
            <a:ext cx="5473700" cy="1511300"/>
          </a:xfrm>
        </p:spPr>
        <p:txBody>
          <a:bodyPr/>
          <a:lstStyle/>
          <a:p>
            <a:r>
              <a:rPr lang="en-US" altLang="it-IT" sz="1400">
                <a:latin typeface="HeliosCondLight" pitchFamily="2" charset="0"/>
              </a:rPr>
              <a:t>Location: Yekaterinburg, Russia</a:t>
            </a:r>
          </a:p>
          <a:p>
            <a:r>
              <a:rPr lang="en-US" altLang="it-IT" sz="1400">
                <a:latin typeface="HeliosCondLight" pitchFamily="2" charset="0"/>
              </a:rPr>
              <a:t>Area: 135,000 sqm</a:t>
            </a:r>
          </a:p>
          <a:p>
            <a:r>
              <a:rPr lang="en-US" altLang="it-IT" sz="1400">
                <a:latin typeface="HeliosCondLight" pitchFamily="2" charset="0"/>
              </a:rPr>
              <a:t>Year: 2013</a:t>
            </a:r>
          </a:p>
        </p:txBody>
      </p:sp>
      <p:sp>
        <p:nvSpPr>
          <p:cNvPr id="8195" name="Rectangle 3"/>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sp>
        <p:nvSpPr>
          <p:cNvPr id="8196" name="Rectangle 4"/>
          <p:cNvSpPr>
            <a:spLocks noChangeArrowheads="1"/>
          </p:cNvSpPr>
          <p:nvPr/>
        </p:nvSpPr>
        <p:spPr bwMode="auto">
          <a:xfrm>
            <a:off x="395288" y="188913"/>
            <a:ext cx="46799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Project. Residential Complex “Svetlyi”</a:t>
            </a:r>
            <a:endParaRPr lang="ru-RU" altLang="it-IT" sz="2400">
              <a:latin typeface="HeliosCondLight" pitchFamily="2" charset="0"/>
            </a:endParaRPr>
          </a:p>
        </p:txBody>
      </p:sp>
      <p:sp>
        <p:nvSpPr>
          <p:cNvPr id="8197" name="Line 5"/>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8198" name="Picture 6" descr="12_new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75" y="2852738"/>
            <a:ext cx="5502275" cy="3576637"/>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4)3_1n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5313" y="2852738"/>
            <a:ext cx="3325812" cy="3576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ГП"/>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41575"/>
            <a:ext cx="8207375" cy="3940175"/>
          </a:xfrm>
          <a:prstGeom prst="rect">
            <a:avLst/>
          </a:prstGeom>
          <a:noFill/>
          <a:extLst>
            <a:ext uri="{909E8E84-426E-40DD-AFC4-6F175D3DCCD1}">
              <a14:hiddenFill xmlns:a14="http://schemas.microsoft.com/office/drawing/2010/main">
                <a:solidFill>
                  <a:srgbClr val="FFFFFF"/>
                </a:solidFill>
              </a14:hiddenFill>
            </a:ext>
          </a:extLst>
        </p:spPr>
      </p:pic>
      <p:sp>
        <p:nvSpPr>
          <p:cNvPr id="9219" name="Rectangle 3"/>
          <p:cNvSpPr>
            <a:spLocks noChangeArrowheads="1"/>
          </p:cNvSpPr>
          <p:nvPr/>
        </p:nvSpPr>
        <p:spPr bwMode="auto">
          <a:xfrm>
            <a:off x="395288" y="188913"/>
            <a:ext cx="46799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Project. Residential Complex “Svetlyi”</a:t>
            </a:r>
            <a:endParaRPr lang="ru-RU" altLang="it-IT" sz="2400">
              <a:latin typeface="HeliosCondLight" pitchFamily="2" charset="0"/>
            </a:endParaRPr>
          </a:p>
        </p:txBody>
      </p:sp>
      <p:sp>
        <p:nvSpPr>
          <p:cNvPr id="9220" name="Rectangle 4"/>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sp>
        <p:nvSpPr>
          <p:cNvPr id="9221" name="Rectangle 5"/>
          <p:cNvSpPr>
            <a:spLocks noGrp="1" noChangeArrowheads="1"/>
          </p:cNvSpPr>
          <p:nvPr>
            <p:ph type="body" idx="1"/>
          </p:nvPr>
        </p:nvSpPr>
        <p:spPr>
          <a:xfrm>
            <a:off x="6299200" y="6381750"/>
            <a:ext cx="2376488" cy="1511300"/>
          </a:xfrm>
          <a:noFill/>
          <a:ln/>
        </p:spPr>
        <p:txBody>
          <a:bodyPr/>
          <a:lstStyle/>
          <a:p>
            <a:pPr algn="r">
              <a:buFontTx/>
              <a:buNone/>
            </a:pPr>
            <a:r>
              <a:rPr lang="en-US" altLang="it-IT" sz="1200">
                <a:latin typeface="HeliosCondLight" pitchFamily="2" charset="0"/>
              </a:rPr>
              <a:t>Under construction</a:t>
            </a:r>
          </a:p>
        </p:txBody>
      </p:sp>
      <p:sp>
        <p:nvSpPr>
          <p:cNvPr id="9222" name="Rectangle 6"/>
          <p:cNvSpPr>
            <a:spLocks noChangeArrowheads="1"/>
          </p:cNvSpPr>
          <p:nvPr/>
        </p:nvSpPr>
        <p:spPr bwMode="auto">
          <a:xfrm>
            <a:off x="395288" y="6381750"/>
            <a:ext cx="237648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800">
                <a:latin typeface="HeliosCondLight" pitchFamily="2" charset="0"/>
              </a:rPr>
              <a:t>Image source: www.svetliy-ekb.ru</a:t>
            </a:r>
          </a:p>
        </p:txBody>
      </p:sp>
      <p:sp>
        <p:nvSpPr>
          <p:cNvPr id="9223" name="Line 7"/>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95288" y="188913"/>
            <a:ext cx="467995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l"/>
            <a:r>
              <a:rPr lang="en-US" altLang="it-IT" sz="2400">
                <a:latin typeface="HeliosCondLight" pitchFamily="2" charset="0"/>
              </a:rPr>
              <a:t>Project. Residential Complex “Svetlyi”</a:t>
            </a:r>
            <a:endParaRPr lang="ru-RU" altLang="it-IT" sz="2400">
              <a:latin typeface="HeliosCondLight" pitchFamily="2" charset="0"/>
            </a:endParaRPr>
          </a:p>
        </p:txBody>
      </p:sp>
      <p:pic>
        <p:nvPicPr>
          <p:cNvPr id="10243" name="Picture 3" descr="DSC_67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1268413"/>
            <a:ext cx="3814762" cy="25209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SC_66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3860800"/>
            <a:ext cx="3816350" cy="2535238"/>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SC_685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900" y="3860800"/>
            <a:ext cx="3814763" cy="2520950"/>
          </a:xfrm>
          <a:prstGeom prst="rect">
            <a:avLst/>
          </a:prstGeom>
          <a:noFill/>
          <a:extLst>
            <a:ext uri="{909E8E84-426E-40DD-AFC4-6F175D3DCCD1}">
              <a14:hiddenFill xmlns:a14="http://schemas.microsoft.com/office/drawing/2010/main">
                <a:solidFill>
                  <a:srgbClr val="FFFFFF"/>
                </a:solidFill>
              </a14:hiddenFill>
            </a:ext>
          </a:extLst>
        </p:spPr>
      </p:pic>
      <p:sp>
        <p:nvSpPr>
          <p:cNvPr id="10246" name="Rectangle 6"/>
          <p:cNvSpPr>
            <a:spLocks noChangeArrowheads="1"/>
          </p:cNvSpPr>
          <p:nvPr/>
        </p:nvSpPr>
        <p:spPr bwMode="auto">
          <a:xfrm>
            <a:off x="5580063" y="274638"/>
            <a:ext cx="3106737" cy="113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r"/>
            <a:r>
              <a:rPr lang="en-US" altLang="it-IT" sz="2800">
                <a:latin typeface="CyrillicCompressed" pitchFamily="34" charset="0"/>
              </a:rPr>
              <a:t>Uralprojectdubrava</a:t>
            </a:r>
            <a:endParaRPr lang="ru-RU" altLang="it-IT" sz="2800">
              <a:latin typeface="CyrillicCompressed" pitchFamily="34" charset="0"/>
            </a:endParaRPr>
          </a:p>
        </p:txBody>
      </p:sp>
      <p:pic>
        <p:nvPicPr>
          <p:cNvPr id="10247" name="Picture 7" descr="DSC_674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7900" y="1268413"/>
            <a:ext cx="3816350" cy="2520950"/>
          </a:xfrm>
          <a:prstGeom prst="rect">
            <a:avLst/>
          </a:prstGeom>
          <a:noFill/>
          <a:extLst>
            <a:ext uri="{909E8E84-426E-40DD-AFC4-6F175D3DCCD1}">
              <a14:hiddenFill xmlns:a14="http://schemas.microsoft.com/office/drawing/2010/main">
                <a:solidFill>
                  <a:srgbClr val="FFFFFF"/>
                </a:solidFill>
              </a14:hiddenFill>
            </a:ext>
          </a:extLst>
        </p:spPr>
      </p:pic>
      <p:sp>
        <p:nvSpPr>
          <p:cNvPr id="10248" name="Rectangle 8"/>
          <p:cNvSpPr>
            <a:spLocks noGrp="1" noChangeArrowheads="1"/>
          </p:cNvSpPr>
          <p:nvPr>
            <p:ph type="body" idx="1"/>
          </p:nvPr>
        </p:nvSpPr>
        <p:spPr>
          <a:xfrm>
            <a:off x="6299200" y="6381750"/>
            <a:ext cx="2376488" cy="1511300"/>
          </a:xfrm>
          <a:noFill/>
          <a:ln/>
        </p:spPr>
        <p:txBody>
          <a:bodyPr/>
          <a:lstStyle/>
          <a:p>
            <a:pPr algn="r">
              <a:buFontTx/>
              <a:buNone/>
            </a:pPr>
            <a:r>
              <a:rPr lang="en-US" altLang="it-IT" sz="1200">
                <a:latin typeface="HeliosCondLight" pitchFamily="2" charset="0"/>
              </a:rPr>
              <a:t>Under construction</a:t>
            </a:r>
          </a:p>
        </p:txBody>
      </p:sp>
      <p:sp>
        <p:nvSpPr>
          <p:cNvPr id="10249" name="Rectangle 9"/>
          <p:cNvSpPr>
            <a:spLocks noChangeArrowheads="1"/>
          </p:cNvSpPr>
          <p:nvPr/>
        </p:nvSpPr>
        <p:spPr bwMode="auto">
          <a:xfrm>
            <a:off x="395288" y="6381750"/>
            <a:ext cx="237648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buFontTx/>
              <a:buNone/>
            </a:pPr>
            <a:r>
              <a:rPr lang="en-US" altLang="it-IT" sz="800">
                <a:latin typeface="HeliosCondLight" pitchFamily="2" charset="0"/>
              </a:rPr>
              <a:t>Image source: www.svetliy-ekb.ru</a:t>
            </a:r>
          </a:p>
        </p:txBody>
      </p:sp>
      <p:sp>
        <p:nvSpPr>
          <p:cNvPr id="10250" name="Line 10"/>
          <p:cNvSpPr>
            <a:spLocks noChangeShapeType="1"/>
          </p:cNvSpPr>
          <p:nvPr/>
        </p:nvSpPr>
        <p:spPr bwMode="auto">
          <a:xfrm>
            <a:off x="539750" y="1125538"/>
            <a:ext cx="8064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738</Words>
  <Application>Microsoft Office PowerPoint</Application>
  <PresentationFormat>Presentazione su schermo (4:3)</PresentationFormat>
  <Paragraphs>127</Paragraphs>
  <Slides>19</Slides>
  <Notes>0</Notes>
  <HiddenSlides>0</HiddenSlides>
  <MMClips>0</MMClips>
  <ScaleCrop>false</ScaleCrop>
  <HeadingPairs>
    <vt:vector size="8" baseType="variant">
      <vt:variant>
        <vt:lpstr>Caratteri utilizzati</vt:lpstr>
      </vt:variant>
      <vt:variant>
        <vt:i4>3</vt:i4>
      </vt:variant>
      <vt:variant>
        <vt:lpstr>Tema</vt:lpstr>
      </vt:variant>
      <vt:variant>
        <vt:i4>1</vt:i4>
      </vt:variant>
      <vt:variant>
        <vt:lpstr>Server OLE incorporati</vt:lpstr>
      </vt:variant>
      <vt:variant>
        <vt:i4>1</vt:i4>
      </vt:variant>
      <vt:variant>
        <vt:lpstr>Titoli diapositive</vt:lpstr>
      </vt:variant>
      <vt:variant>
        <vt:i4>19</vt:i4>
      </vt:variant>
    </vt:vector>
  </HeadingPairs>
  <TitlesOfParts>
    <vt:vector size="24" baseType="lpstr">
      <vt:lpstr>Arial</vt:lpstr>
      <vt:lpstr>CyrillicCompressed</vt:lpstr>
      <vt:lpstr>HeliosCondLight</vt:lpstr>
      <vt:lpstr>Оформление по умолчанию</vt:lpstr>
      <vt:lpstr>Adobe Acrobat Document</vt:lpstr>
      <vt:lpstr>Uralprojectdubrava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Уралпроектдубрава</dc:title>
  <dc:creator>user</dc:creator>
  <cp:lastModifiedBy>unige</cp:lastModifiedBy>
  <cp:revision>66</cp:revision>
  <dcterms:created xsi:type="dcterms:W3CDTF">2016-02-12T06:21:53Z</dcterms:created>
  <dcterms:modified xsi:type="dcterms:W3CDTF">2016-02-22T09:20:53Z</dcterms:modified>
</cp:coreProperties>
</file>