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9"/>
  </p:notesMasterIdLst>
  <p:sldIdLst>
    <p:sldId id="256" r:id="rId2"/>
    <p:sldId id="258" r:id="rId3"/>
    <p:sldId id="259" r:id="rId4"/>
    <p:sldId id="257" r:id="rId5"/>
    <p:sldId id="260" r:id="rId6"/>
    <p:sldId id="264" r:id="rId7"/>
    <p:sldId id="265" r:id="rId8"/>
    <p:sldId id="266" r:id="rId9"/>
    <p:sldId id="271" r:id="rId10"/>
    <p:sldId id="272" r:id="rId11"/>
    <p:sldId id="267" r:id="rId12"/>
    <p:sldId id="261" r:id="rId13"/>
    <p:sldId id="262" r:id="rId14"/>
    <p:sldId id="263" r:id="rId15"/>
    <p:sldId id="269" r:id="rId16"/>
    <p:sldId id="270" r:id="rId17"/>
    <p:sldId id="26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269"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87EA0-AF81-4EE7-A0EB-7AF4D73220BE}" type="datetimeFigureOut">
              <a:rPr lang="ru-RU" smtClean="0"/>
              <a:pPr/>
              <a:t>16.02.2016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7BF13-F93B-4607-AA77-1C145ED55B9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17BF13-F93B-4607-AA77-1C145ED55B9D}"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17BF13-F93B-4607-AA77-1C145ED55B9D}"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A51980D-7117-46CC-AB9A-6035AFF76D6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1980D-7117-46CC-AB9A-6035AFF76D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1980D-7117-46CC-AB9A-6035AFF76D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A51980D-7117-46CC-AB9A-6035AFF76D6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A51980D-7117-46CC-AB9A-6035AFF76D6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A51980D-7117-46CC-AB9A-6035AFF76D6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A51980D-7117-46CC-AB9A-6035AFF76D6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51980D-7117-46CC-AB9A-6035AFF76D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1980D-7117-46CC-AB9A-6035AFF76D6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51980D-7117-46CC-AB9A-6035AFF76D6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789B171-D2E1-423F-AC1A-B46AB5C2C907}" type="datetimeFigureOut">
              <a:rPr lang="ru-RU" smtClean="0"/>
              <a:pPr/>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A51980D-7117-46CC-AB9A-6035AFF76D6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89B171-D2E1-423F-AC1A-B46AB5C2C907}" type="datetimeFigureOut">
              <a:rPr lang="ru-RU" smtClean="0"/>
              <a:pPr/>
              <a:t>16.02.2016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51980D-7117-46CC-AB9A-6035AFF76D6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500042"/>
            <a:ext cx="7772400" cy="1470025"/>
          </a:xfrm>
        </p:spPr>
        <p:txBody>
          <a:bodyPr>
            <a:normAutofit/>
          </a:bodyPr>
          <a:lstStyle/>
          <a:p>
            <a:pPr algn="ctr"/>
            <a:r>
              <a:rPr lang="en-US" dirty="0"/>
              <a:t/>
            </a:r>
            <a:br>
              <a:rPr lang="en-US" dirty="0"/>
            </a:br>
            <a:endParaRPr lang="ru-RU" dirty="0"/>
          </a:p>
        </p:txBody>
      </p:sp>
      <p:pic>
        <p:nvPicPr>
          <p:cNvPr id="10248" name="Picture 8" descr="http://vrn-today.ru/sites/default/files/styles/1075x500/public/news/rektor_izbranie_vgasu_obrazovanie_vrn-today.jpg?itok=7i_Wqp4x"/>
          <p:cNvPicPr>
            <a:picLocks noChangeAspect="1" noChangeArrowheads="1"/>
          </p:cNvPicPr>
          <p:nvPr/>
        </p:nvPicPr>
        <p:blipFill>
          <a:blip r:embed="rId2" cstate="print"/>
          <a:srcRect/>
          <a:stretch>
            <a:fillRect/>
          </a:stretch>
        </p:blipFill>
        <p:spPr bwMode="auto">
          <a:xfrm>
            <a:off x="1357290" y="2285992"/>
            <a:ext cx="6777387" cy="3643338"/>
          </a:xfrm>
          <a:prstGeom prst="rect">
            <a:avLst/>
          </a:prstGeom>
          <a:noFill/>
        </p:spPr>
      </p:pic>
      <p:sp>
        <p:nvSpPr>
          <p:cNvPr id="8" name="Прямоугольник 7"/>
          <p:cNvSpPr/>
          <p:nvPr/>
        </p:nvSpPr>
        <p:spPr>
          <a:xfrm>
            <a:off x="1785918" y="642918"/>
            <a:ext cx="6143668" cy="1077218"/>
          </a:xfrm>
          <a:prstGeom prst="rect">
            <a:avLst/>
          </a:prstGeom>
        </p:spPr>
        <p:txBody>
          <a:bodyPr wrap="square">
            <a:spAutoFit/>
          </a:bodyPr>
          <a:lstStyle/>
          <a:p>
            <a:pPr algn="ctr"/>
            <a:r>
              <a:rPr lang="en-US" sz="3200" b="1" i="1" dirty="0" smtClean="0">
                <a:solidFill>
                  <a:schemeClr val="accent2">
                    <a:lumMod val="50000"/>
                  </a:schemeClr>
                </a:solidFill>
                <a:latin typeface="Times New Roman" pitchFamily="18" charset="0"/>
                <a:cs typeface="Times New Roman" pitchFamily="18" charset="0"/>
              </a:rPr>
              <a:t>Voronezh State University of Architecture and Civil Engineering</a:t>
            </a:r>
            <a:endParaRPr lang="ru-RU" sz="3200"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786874" cy="1402080"/>
        </p:xfrm>
        <a:graphic>
          <a:graphicData uri="http://schemas.openxmlformats.org/drawingml/2006/table">
            <a:tbl>
              <a:tblPr/>
              <a:tblGrid>
                <a:gridCol w="4392979"/>
                <a:gridCol w="4393895"/>
              </a:tblGrid>
              <a:tr h="814393">
                <a:tc>
                  <a:txBody>
                    <a:bodyPr/>
                    <a:lstStyle/>
                    <a:p>
                      <a:pPr>
                        <a:lnSpc>
                          <a:spcPct val="115000"/>
                        </a:lnSpc>
                        <a:spcAft>
                          <a:spcPts val="0"/>
                        </a:spcAft>
                      </a:pPr>
                      <a:r>
                        <a:rPr lang="en-US" sz="1600" dirty="0">
                          <a:latin typeface="Times New Roman"/>
                          <a:ea typeface="Times New Roman"/>
                          <a:cs typeface="Times New Roman"/>
                        </a:rPr>
                        <a:t>1.7 Engineering systems of water supply and </a:t>
                      </a:r>
                      <a:r>
                        <a:rPr lang="en-US" sz="1600" dirty="0" smtClean="0">
                          <a:latin typeface="Times New Roman"/>
                          <a:ea typeface="Times New Roman"/>
                          <a:cs typeface="Times New Roman"/>
                        </a:rPr>
                        <a:t>water</a:t>
                      </a:r>
                      <a:r>
                        <a:rPr lang="en-US" sz="1600" baseline="0" dirty="0" smtClean="0">
                          <a:latin typeface="Times New Roman"/>
                          <a:ea typeface="Times New Roman"/>
                          <a:cs typeface="Times New Roman"/>
                        </a:rPr>
                        <a:t> disposal</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New technology of erection of networks and structures of water supply and drainage, Renovation of water supply and drainage systems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29">
                <a:tc>
                  <a:txBody>
                    <a:bodyPr/>
                    <a:lstStyle/>
                    <a:p>
                      <a:pPr>
                        <a:lnSpc>
                          <a:spcPct val="115000"/>
                        </a:lnSpc>
                        <a:spcAft>
                          <a:spcPts val="0"/>
                        </a:spcAft>
                      </a:pPr>
                      <a:r>
                        <a:rPr lang="en-US" sz="1600">
                          <a:latin typeface="Times New Roman"/>
                          <a:ea typeface="Times New Roman"/>
                          <a:cs typeface="Times New Roman"/>
                        </a:rPr>
                        <a:t>1.8 Effective composites and constructions on their basis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Calibri"/>
                          <a:cs typeface="Times New Roman"/>
                        </a:rPr>
                        <a:t>Effective composite structures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142844" y="1714488"/>
          <a:ext cx="8786874" cy="1664716"/>
        </p:xfrm>
        <a:graphic>
          <a:graphicData uri="http://schemas.openxmlformats.org/drawingml/2006/table">
            <a:tbl>
              <a:tblPr/>
              <a:tblGrid>
                <a:gridCol w="4392980"/>
                <a:gridCol w="4393894"/>
              </a:tblGrid>
              <a:tr h="0">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latin typeface="Times New Roman"/>
                          <a:ea typeface="Calibri"/>
                          <a:cs typeface="Times New Roman"/>
                        </a:rPr>
                        <a:t>2</a:t>
                      </a:r>
                      <a:r>
                        <a:rPr lang="ru-RU" sz="1600" dirty="0">
                          <a:latin typeface="Times New Roman"/>
                          <a:ea typeface="Calibri"/>
                          <a:cs typeface="Times New Roman"/>
                        </a:rPr>
                        <a:t>. </a:t>
                      </a:r>
                      <a:r>
                        <a:rPr lang="en-US" sz="1600" dirty="0">
                          <a:latin typeface="Times New Roman"/>
                          <a:ea typeface="Calibri"/>
                          <a:cs typeface="Times New Roman"/>
                        </a:rPr>
                        <a:t>Architecture </a:t>
                      </a:r>
                      <a:r>
                        <a:rPr lang="en-US" sz="1600" dirty="0" smtClean="0">
                          <a:latin typeface="+mn-lt"/>
                          <a:ea typeface="Calibri"/>
                          <a:cs typeface="Times New Roman"/>
                        </a:rPr>
                        <a:t>07.00.00 (</a:t>
                      </a:r>
                      <a:r>
                        <a:rPr lang="en-US" sz="1600" dirty="0" smtClean="0">
                          <a:latin typeface="+mn-lt"/>
                          <a:ea typeface="Calibri"/>
                          <a:cs typeface="Times New Roman"/>
                        </a:rPr>
                        <a:t>2-year </a:t>
                      </a:r>
                      <a:r>
                        <a:rPr lang="en-US" sz="1600" dirty="0" smtClean="0">
                          <a:latin typeface="+mn-lt"/>
                          <a:ea typeface="Calibri"/>
                          <a:cs typeface="Times New Roman"/>
                        </a:rPr>
                        <a:t>programs)</a:t>
                      </a:r>
                      <a:endParaRPr lang="ru-RU" sz="16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a:lnSpc>
                          <a:spcPct val="115000"/>
                        </a:lnSpc>
                        <a:spcAft>
                          <a:spcPts val="0"/>
                        </a:spcAft>
                      </a:pPr>
                      <a:r>
                        <a:rPr lang="en-US" sz="1600">
                          <a:latin typeface="Times New Roman"/>
                          <a:ea typeface="Calibri"/>
                          <a:cs typeface="Times New Roman"/>
                        </a:rPr>
                        <a:t>Speciality</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Course Titles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latin typeface="Times New Roman"/>
                          <a:ea typeface="Calibri"/>
                          <a:cs typeface="Times New Roman"/>
                        </a:rPr>
                        <a:t>2.1 Architecture</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Modern life support technology in buildings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a:latin typeface="Times New Roman"/>
                          <a:ea typeface="Calibri"/>
                          <a:cs typeface="Times New Roman"/>
                        </a:rPr>
                        <a:t>2.2 Modern concepts and practice of city planning</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Ecology and energy efficiency in city planning</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a:latin typeface="Times New Roman"/>
                          <a:ea typeface="Calibri"/>
                          <a:cs typeface="Times New Roman"/>
                        </a:rPr>
                        <a:t>2.3 City planning, infrastructure and communications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Calibri"/>
                          <a:cs typeface="Times New Roman"/>
                        </a:rPr>
                        <a:t>Green building</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142844" y="3571876"/>
          <a:ext cx="8786874" cy="3149280"/>
        </p:xfrm>
        <a:graphic>
          <a:graphicData uri="http://schemas.openxmlformats.org/drawingml/2006/table">
            <a:tbl>
              <a:tblPr/>
              <a:tblGrid>
                <a:gridCol w="4392978"/>
                <a:gridCol w="4393896"/>
              </a:tblGrid>
              <a:tr h="274385">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solidFill>
                            <a:srgbClr val="000000"/>
                          </a:solidFill>
                          <a:latin typeface="Times New Roman"/>
                          <a:ea typeface="Calibri"/>
                          <a:cs typeface="Times New Roman"/>
                        </a:rPr>
                        <a:t>3</a:t>
                      </a:r>
                      <a:r>
                        <a:rPr lang="en-US" sz="1600" dirty="0" smtClean="0">
                          <a:solidFill>
                            <a:srgbClr val="000000"/>
                          </a:solidFill>
                          <a:latin typeface="Times New Roman"/>
                          <a:ea typeface="Calibri"/>
                          <a:cs typeface="Times New Roman"/>
                        </a:rPr>
                        <a:t>. Electro- </a:t>
                      </a:r>
                      <a:r>
                        <a:rPr lang="en-US" sz="1600" dirty="0">
                          <a:solidFill>
                            <a:srgbClr val="000000"/>
                          </a:solidFill>
                          <a:latin typeface="Times New Roman"/>
                          <a:ea typeface="Calibri"/>
                          <a:cs typeface="Times New Roman"/>
                        </a:rPr>
                        <a:t>and thermal energy </a:t>
                      </a:r>
                      <a:r>
                        <a:rPr lang="en-US" sz="1600" dirty="0" smtClean="0">
                          <a:solidFill>
                            <a:srgbClr val="000000"/>
                          </a:solidFill>
                          <a:latin typeface="Times New Roman"/>
                          <a:ea typeface="Calibri"/>
                          <a:cs typeface="Times New Roman"/>
                        </a:rPr>
                        <a:t>engineering </a:t>
                      </a:r>
                      <a:r>
                        <a:rPr lang="en-US" sz="1600" dirty="0" smtClean="0">
                          <a:solidFill>
                            <a:srgbClr val="000000"/>
                          </a:solidFill>
                          <a:latin typeface="+mn-lt"/>
                          <a:ea typeface="Calibri"/>
                          <a:cs typeface="Times New Roman"/>
                        </a:rPr>
                        <a:t>13</a:t>
                      </a:r>
                      <a:r>
                        <a:rPr lang="en-US" sz="1600" dirty="0" smtClean="0">
                          <a:latin typeface="+mn-lt"/>
                          <a:ea typeface="Calibri"/>
                          <a:cs typeface="Times New Roman"/>
                        </a:rPr>
                        <a:t>.04.01 (2-years programs)</a:t>
                      </a:r>
                      <a:endParaRPr lang="ru-RU" sz="16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74385">
                <a:tc>
                  <a:txBody>
                    <a:bodyPr/>
                    <a:lstStyle/>
                    <a:p>
                      <a:pPr algn="ctr">
                        <a:lnSpc>
                          <a:spcPct val="115000"/>
                        </a:lnSpc>
                        <a:spcAft>
                          <a:spcPts val="0"/>
                        </a:spcAft>
                      </a:pPr>
                      <a:r>
                        <a:rPr lang="en-US" sz="1600" dirty="0" err="1">
                          <a:latin typeface="Times New Roman"/>
                          <a:ea typeface="Calibri"/>
                          <a:cs typeface="Times New Roman"/>
                        </a:rPr>
                        <a:t>Speciality</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a:ea typeface="Calibri"/>
                          <a:cs typeface="Times New Roman"/>
                        </a:rPr>
                        <a:t>Course Titles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4479">
                <a:tc>
                  <a:txBody>
                    <a:bodyPr/>
                    <a:lstStyle/>
                    <a:p>
                      <a:pPr>
                        <a:lnSpc>
                          <a:spcPct val="115000"/>
                        </a:lnSpc>
                        <a:spcAft>
                          <a:spcPts val="0"/>
                        </a:spcAft>
                      </a:pPr>
                      <a:r>
                        <a:rPr lang="en-US" sz="1600" dirty="0">
                          <a:latin typeface="Times New Roman"/>
                          <a:ea typeface="Calibri"/>
                          <a:cs typeface="Times New Roman"/>
                        </a:rPr>
                        <a:t>3.1 </a:t>
                      </a:r>
                      <a:r>
                        <a:rPr lang="en-US" sz="1600" dirty="0">
                          <a:solidFill>
                            <a:srgbClr val="000000"/>
                          </a:solidFill>
                          <a:latin typeface="Times New Roman"/>
                          <a:ea typeface="Calibri"/>
                          <a:cs typeface="Times New Roman"/>
                        </a:rPr>
                        <a:t>Thermal energy engineering and </a:t>
                      </a:r>
                      <a:r>
                        <a:rPr lang="en-US" sz="1600" dirty="0" err="1">
                          <a:solidFill>
                            <a:srgbClr val="000000"/>
                          </a:solidFill>
                          <a:latin typeface="Times New Roman"/>
                          <a:ea typeface="Calibri"/>
                          <a:cs typeface="Times New Roman"/>
                        </a:rPr>
                        <a:t>thermotechnics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mj-lt"/>
                          <a:ea typeface="Calibri"/>
                          <a:cs typeface="Times New Roman"/>
                        </a:rPr>
                        <a:t>Modern problems </a:t>
                      </a:r>
                      <a:r>
                        <a:rPr lang="en-US" sz="1600" dirty="0">
                          <a:solidFill>
                            <a:srgbClr val="000000"/>
                          </a:solidFill>
                          <a:latin typeface="+mj-lt"/>
                          <a:ea typeface="Calibri"/>
                          <a:cs typeface="Times New Roman"/>
                        </a:rPr>
                        <a:t>in thermal energy engineering, </a:t>
                      </a:r>
                      <a:r>
                        <a:rPr lang="en-US" sz="1600" dirty="0" err="1">
                          <a:solidFill>
                            <a:srgbClr val="000000"/>
                          </a:solidFill>
                          <a:latin typeface="+mj-lt"/>
                          <a:ea typeface="Calibri"/>
                          <a:cs typeface="Times New Roman"/>
                        </a:rPr>
                        <a:t>thermotechnics</a:t>
                      </a:r>
                      <a:r>
                        <a:rPr lang="ru-RU" sz="1600" dirty="0">
                          <a:latin typeface="+mj-lt"/>
                          <a:ea typeface="Calibri"/>
                          <a:cs typeface="Times New Roman"/>
                        </a:rPr>
                        <a:t> </a:t>
                      </a:r>
                      <a:r>
                        <a:rPr lang="ru-RU" sz="1600" dirty="0" err="1">
                          <a:latin typeface="+mj-lt"/>
                          <a:ea typeface="Calibri"/>
                          <a:cs typeface="Times New Roman"/>
                        </a:rPr>
                        <a:t>and</a:t>
                      </a:r>
                      <a:r>
                        <a:rPr lang="ru-RU" sz="1600" dirty="0">
                          <a:latin typeface="+mj-lt"/>
                          <a:ea typeface="Calibri"/>
                          <a:cs typeface="Times New Roman"/>
                        </a:rPr>
                        <a:t> </a:t>
                      </a:r>
                      <a:r>
                        <a:rPr lang="ru-RU" sz="1600" dirty="0" err="1">
                          <a:latin typeface="+mj-lt"/>
                          <a:ea typeface="Calibri"/>
                          <a:cs typeface="Times New Roman"/>
                        </a:rPr>
                        <a:t>heat</a:t>
                      </a:r>
                      <a:r>
                        <a:rPr lang="ru-RU" sz="1600" dirty="0">
                          <a:latin typeface="+mj-lt"/>
                          <a:ea typeface="Calibri"/>
                          <a:cs typeface="Times New Roman"/>
                        </a:rPr>
                        <a:t> </a:t>
                      </a:r>
                      <a:r>
                        <a:rPr lang="ru-RU" sz="1600" dirty="0" err="1">
                          <a:latin typeface="+mj-lt"/>
                          <a:ea typeface="Calibri"/>
                          <a:cs typeface="Times New Roman"/>
                        </a:rPr>
                        <a:t>technologies</a:t>
                      </a:r>
                      <a:r>
                        <a:rPr lang="ru-RU" sz="1600" dirty="0">
                          <a:latin typeface="+mj-lt"/>
                          <a:ea typeface="Calibri"/>
                          <a:cs typeface="Times New Roman"/>
                        </a:rPr>
                        <a:t>, </a:t>
                      </a:r>
                      <a:r>
                        <a:rPr lang="ru-RU" sz="1600" dirty="0" err="1">
                          <a:latin typeface="+mj-lt"/>
                          <a:ea typeface="Calibri"/>
                          <a:cs typeface="Times New Roman"/>
                        </a:rPr>
                        <a:t>Problems</a:t>
                      </a:r>
                      <a:r>
                        <a:rPr lang="ru-RU" sz="1600" dirty="0">
                          <a:latin typeface="+mj-lt"/>
                          <a:ea typeface="Calibri"/>
                          <a:cs typeface="Times New Roman"/>
                        </a:rPr>
                        <a:t> </a:t>
                      </a:r>
                      <a:r>
                        <a:rPr lang="ru-RU" sz="1600" dirty="0" err="1">
                          <a:latin typeface="+mj-lt"/>
                          <a:ea typeface="Calibri"/>
                          <a:cs typeface="Times New Roman"/>
                        </a:rPr>
                        <a:t>of</a:t>
                      </a:r>
                      <a:r>
                        <a:rPr lang="ru-RU" sz="1600" dirty="0">
                          <a:latin typeface="+mj-lt"/>
                          <a:ea typeface="Calibri"/>
                          <a:cs typeface="Times New Roman"/>
                        </a:rPr>
                        <a:t> </a:t>
                      </a:r>
                      <a:r>
                        <a:rPr lang="ru-RU" sz="1600" dirty="0" err="1">
                          <a:latin typeface="+mj-lt"/>
                          <a:ea typeface="Calibri"/>
                          <a:cs typeface="Times New Roman"/>
                        </a:rPr>
                        <a:t>energy</a:t>
                      </a:r>
                      <a:r>
                        <a:rPr lang="ru-RU" sz="1600" dirty="0">
                          <a:latin typeface="+mj-lt"/>
                          <a:ea typeface="Calibri"/>
                          <a:cs typeface="Times New Roman"/>
                        </a:rPr>
                        <a:t>- </a:t>
                      </a:r>
                      <a:r>
                        <a:rPr lang="ru-RU" sz="1600" dirty="0" err="1">
                          <a:latin typeface="+mj-lt"/>
                          <a:ea typeface="Calibri"/>
                          <a:cs typeface="Times New Roman"/>
                        </a:rPr>
                        <a:t>and</a:t>
                      </a:r>
                      <a:r>
                        <a:rPr lang="ru-RU" sz="1600" dirty="0">
                          <a:latin typeface="+mj-lt"/>
                          <a:ea typeface="Calibri"/>
                          <a:cs typeface="Times New Roman"/>
                        </a:rPr>
                        <a:t> </a:t>
                      </a:r>
                      <a:r>
                        <a:rPr lang="ru-RU" sz="1600" dirty="0" err="1">
                          <a:latin typeface="+mj-lt"/>
                          <a:ea typeface="Calibri"/>
                          <a:cs typeface="Times New Roman"/>
                        </a:rPr>
                        <a:t>resource</a:t>
                      </a:r>
                      <a:r>
                        <a:rPr lang="ru-RU" sz="1600" dirty="0">
                          <a:latin typeface="+mj-lt"/>
                          <a:ea typeface="Calibri"/>
                          <a:cs typeface="Times New Roman"/>
                        </a:rPr>
                        <a:t> </a:t>
                      </a:r>
                      <a:r>
                        <a:rPr lang="ru-RU" sz="1600" dirty="0" err="1">
                          <a:latin typeface="+mj-lt"/>
                          <a:ea typeface="Calibri"/>
                          <a:cs typeface="Times New Roman"/>
                        </a:rPr>
                        <a:t>saving</a:t>
                      </a:r>
                      <a:r>
                        <a:rPr lang="ru-RU" sz="1600" dirty="0">
                          <a:latin typeface="+mj-lt"/>
                          <a:ea typeface="Calibri"/>
                          <a:cs typeface="Times New Roman"/>
                        </a:rPr>
                        <a:t> </a:t>
                      </a:r>
                      <a:r>
                        <a:rPr lang="ru-RU" sz="1600" dirty="0" err="1">
                          <a:solidFill>
                            <a:srgbClr val="000000"/>
                          </a:solidFill>
                          <a:latin typeface="+mj-lt"/>
                          <a:ea typeface="Calibri"/>
                          <a:cs typeface="Times New Roman"/>
                        </a:rPr>
                        <a:t>in</a:t>
                      </a:r>
                      <a:r>
                        <a:rPr lang="ru-RU" sz="1600" dirty="0">
                          <a:solidFill>
                            <a:srgbClr val="000000"/>
                          </a:solidFill>
                          <a:latin typeface="+mj-lt"/>
                          <a:ea typeface="Calibri"/>
                          <a:cs typeface="Times New Roman"/>
                        </a:rPr>
                        <a:t> </a:t>
                      </a:r>
                      <a:r>
                        <a:rPr lang="ru-RU" sz="1600" dirty="0" err="1">
                          <a:solidFill>
                            <a:srgbClr val="000000"/>
                          </a:solidFill>
                          <a:latin typeface="+mj-lt"/>
                          <a:ea typeface="Calibri"/>
                          <a:cs typeface="Times New Roman"/>
                        </a:rPr>
                        <a:t>thermal</a:t>
                      </a:r>
                      <a:r>
                        <a:rPr lang="ru-RU" sz="1600" dirty="0">
                          <a:solidFill>
                            <a:srgbClr val="000000"/>
                          </a:solidFill>
                          <a:latin typeface="+mj-lt"/>
                          <a:ea typeface="Calibri"/>
                          <a:cs typeface="Times New Roman"/>
                        </a:rPr>
                        <a:t> </a:t>
                      </a:r>
                      <a:r>
                        <a:rPr lang="ru-RU" sz="1600" dirty="0" err="1">
                          <a:solidFill>
                            <a:srgbClr val="000000"/>
                          </a:solidFill>
                          <a:latin typeface="+mj-lt"/>
                          <a:ea typeface="Calibri"/>
                          <a:cs typeface="Times New Roman"/>
                        </a:rPr>
                        <a:t>energy</a:t>
                      </a:r>
                      <a:r>
                        <a:rPr lang="ru-RU" sz="1600" dirty="0">
                          <a:solidFill>
                            <a:srgbClr val="000000"/>
                          </a:solidFill>
                          <a:latin typeface="+mj-lt"/>
                          <a:ea typeface="Calibri"/>
                          <a:cs typeface="Times New Roman"/>
                        </a:rPr>
                        <a:t> </a:t>
                      </a:r>
                      <a:r>
                        <a:rPr lang="ru-RU" sz="1600" dirty="0" err="1">
                          <a:solidFill>
                            <a:srgbClr val="000000"/>
                          </a:solidFill>
                          <a:latin typeface="+mj-lt"/>
                          <a:ea typeface="Calibri"/>
                          <a:cs typeface="Times New Roman"/>
                        </a:rPr>
                        <a:t>engineering</a:t>
                      </a:r>
                      <a:r>
                        <a:rPr lang="ru-RU" sz="1600" dirty="0">
                          <a:solidFill>
                            <a:srgbClr val="000000"/>
                          </a:solidFill>
                          <a:latin typeface="+mj-lt"/>
                          <a:ea typeface="Calibri"/>
                          <a:cs typeface="Times New Roman"/>
                        </a:rPr>
                        <a:t>, </a:t>
                      </a:r>
                      <a:r>
                        <a:rPr lang="ru-RU" sz="1600" dirty="0" err="1">
                          <a:solidFill>
                            <a:srgbClr val="000000"/>
                          </a:solidFill>
                          <a:latin typeface="+mj-lt"/>
                          <a:ea typeface="Calibri"/>
                          <a:cs typeface="Times New Roman"/>
                        </a:rPr>
                        <a:t>thermotechnics</a:t>
                      </a:r>
                      <a:r>
                        <a:rPr lang="ru-RU" sz="1600" dirty="0">
                          <a:latin typeface="+mj-lt"/>
                          <a:ea typeface="Calibri"/>
                          <a:cs typeface="Times New Roman"/>
                        </a:rPr>
                        <a:t> </a:t>
                      </a:r>
                      <a:r>
                        <a:rPr lang="ru-RU" sz="1600" dirty="0" err="1">
                          <a:latin typeface="+mj-lt"/>
                          <a:ea typeface="Calibri"/>
                          <a:cs typeface="Times New Roman"/>
                        </a:rPr>
                        <a:t>and</a:t>
                      </a:r>
                      <a:r>
                        <a:rPr lang="ru-RU" sz="1600" dirty="0">
                          <a:latin typeface="+mj-lt"/>
                          <a:ea typeface="Calibri"/>
                          <a:cs typeface="Times New Roman"/>
                        </a:rPr>
                        <a:t> </a:t>
                      </a:r>
                      <a:r>
                        <a:rPr lang="ru-RU" sz="1600" dirty="0" err="1">
                          <a:latin typeface="+mj-lt"/>
                          <a:ea typeface="Calibri"/>
                          <a:cs typeface="Times New Roman"/>
                        </a:rPr>
                        <a:t>heat</a:t>
                      </a:r>
                      <a:r>
                        <a:rPr lang="ru-RU" sz="1600" dirty="0">
                          <a:latin typeface="+mj-lt"/>
                          <a:ea typeface="Calibri"/>
                          <a:cs typeface="Times New Roman"/>
                        </a:rPr>
                        <a:t> </a:t>
                      </a:r>
                      <a:r>
                        <a:rPr lang="ru-RU" sz="1600" dirty="0" err="1">
                          <a:latin typeface="+mj-lt"/>
                          <a:ea typeface="Calibri"/>
                          <a:cs typeface="Times New Roman"/>
                        </a:rPr>
                        <a:t>technologies</a:t>
                      </a:r>
                      <a:r>
                        <a:rPr lang="ru-RU" sz="1600" dirty="0">
                          <a:latin typeface="+mj-lt"/>
                          <a:ea typeface="Calibri"/>
                          <a:cs typeface="Times New Roman"/>
                        </a:rPr>
                        <a:t>, </a:t>
                      </a:r>
                      <a:r>
                        <a:rPr lang="ru-RU" sz="1600" dirty="0" err="1">
                          <a:latin typeface="+mj-lt"/>
                          <a:ea typeface="Calibri"/>
                          <a:cs typeface="Times New Roman"/>
                        </a:rPr>
                        <a:t>Principles</a:t>
                      </a:r>
                      <a:r>
                        <a:rPr lang="ru-RU" sz="1600" dirty="0">
                          <a:latin typeface="+mj-lt"/>
                          <a:ea typeface="Calibri"/>
                          <a:cs typeface="Times New Roman"/>
                        </a:rPr>
                        <a:t> </a:t>
                      </a:r>
                      <a:r>
                        <a:rPr lang="ru-RU" sz="1600" dirty="0" err="1">
                          <a:latin typeface="+mj-lt"/>
                          <a:ea typeface="Calibri"/>
                          <a:cs typeface="Times New Roman"/>
                        </a:rPr>
                        <a:t>on</a:t>
                      </a:r>
                      <a:r>
                        <a:rPr lang="ru-RU" sz="1600" dirty="0">
                          <a:latin typeface="+mj-lt"/>
                          <a:ea typeface="Calibri"/>
                          <a:cs typeface="Times New Roman"/>
                        </a:rPr>
                        <a:t> </a:t>
                      </a:r>
                      <a:r>
                        <a:rPr lang="ru-RU" sz="1600" dirty="0" err="1">
                          <a:latin typeface="+mj-lt"/>
                          <a:ea typeface="Calibri"/>
                          <a:cs typeface="Times New Roman"/>
                        </a:rPr>
                        <a:t>the</a:t>
                      </a:r>
                      <a:r>
                        <a:rPr lang="ru-RU" sz="1600" dirty="0">
                          <a:latin typeface="+mj-lt"/>
                          <a:ea typeface="Calibri"/>
                          <a:cs typeface="Times New Roman"/>
                        </a:rPr>
                        <a:t> </a:t>
                      </a:r>
                      <a:r>
                        <a:rPr lang="ru-RU" sz="1600" dirty="0" err="1">
                          <a:latin typeface="+mj-lt"/>
                          <a:ea typeface="Calibri"/>
                          <a:cs typeface="Times New Roman"/>
                        </a:rPr>
                        <a:t>effective</a:t>
                      </a:r>
                      <a:r>
                        <a:rPr lang="ru-RU" sz="1600" dirty="0">
                          <a:latin typeface="+mj-lt"/>
                          <a:ea typeface="Calibri"/>
                          <a:cs typeface="Times New Roman"/>
                        </a:rPr>
                        <a:t> </a:t>
                      </a:r>
                      <a:r>
                        <a:rPr lang="ru-RU" sz="1600" dirty="0" err="1">
                          <a:latin typeface="+mj-lt"/>
                          <a:ea typeface="Calibri"/>
                          <a:cs typeface="Times New Roman"/>
                        </a:rPr>
                        <a:t>control</a:t>
                      </a:r>
                      <a:r>
                        <a:rPr lang="ru-RU" sz="1600" dirty="0">
                          <a:latin typeface="+mj-lt"/>
                          <a:ea typeface="Calibri"/>
                          <a:cs typeface="Times New Roman"/>
                        </a:rPr>
                        <a:t> </a:t>
                      </a:r>
                      <a:r>
                        <a:rPr lang="ru-RU" sz="1600" dirty="0" err="1">
                          <a:latin typeface="+mj-lt"/>
                          <a:ea typeface="Calibri"/>
                          <a:cs typeface="Times New Roman"/>
                        </a:rPr>
                        <a:t>of</a:t>
                      </a:r>
                      <a:r>
                        <a:rPr lang="ru-RU" sz="1600" dirty="0">
                          <a:latin typeface="+mj-lt"/>
                          <a:ea typeface="Calibri"/>
                          <a:cs typeface="Times New Roman"/>
                        </a:rPr>
                        <a:t> </a:t>
                      </a:r>
                      <a:r>
                        <a:rPr lang="ru-RU" sz="1600" dirty="0" err="1">
                          <a:latin typeface="+mj-lt"/>
                          <a:ea typeface="Calibri"/>
                          <a:cs typeface="Times New Roman"/>
                        </a:rPr>
                        <a:t>technological</a:t>
                      </a:r>
                      <a:r>
                        <a:rPr lang="ru-RU" sz="1600" dirty="0">
                          <a:latin typeface="+mj-lt"/>
                          <a:ea typeface="Calibri"/>
                          <a:cs typeface="Times New Roman"/>
                        </a:rPr>
                        <a:t> </a:t>
                      </a:r>
                      <a:r>
                        <a:rPr lang="ru-RU" sz="1600" dirty="0" err="1">
                          <a:latin typeface="+mj-lt"/>
                          <a:ea typeface="Calibri"/>
                          <a:cs typeface="Times New Roman"/>
                        </a:rPr>
                        <a:t>processes</a:t>
                      </a:r>
                      <a:r>
                        <a:rPr lang="ru-RU" sz="1600" dirty="0">
                          <a:latin typeface="+mj-lt"/>
                          <a:ea typeface="Calibri"/>
                          <a:cs typeface="Times New Roman"/>
                        </a:rPr>
                        <a:t> </a:t>
                      </a:r>
                      <a:r>
                        <a:rPr lang="ru-RU" sz="1600" dirty="0" err="1">
                          <a:latin typeface="+mj-lt"/>
                          <a:ea typeface="Calibri"/>
                          <a:cs typeface="Times New Roman"/>
                        </a:rPr>
                        <a:t>in</a:t>
                      </a:r>
                      <a:r>
                        <a:rPr lang="ru-RU" sz="1600" dirty="0">
                          <a:latin typeface="+mj-lt"/>
                          <a:ea typeface="Calibri"/>
                          <a:cs typeface="Times New Roman"/>
                        </a:rPr>
                        <a:t> </a:t>
                      </a:r>
                      <a:r>
                        <a:rPr lang="ru-RU" sz="1600" dirty="0" err="1">
                          <a:solidFill>
                            <a:srgbClr val="000000"/>
                          </a:solidFill>
                          <a:latin typeface="+mj-lt"/>
                          <a:ea typeface="Calibri"/>
                          <a:cs typeface="Times New Roman"/>
                        </a:rPr>
                        <a:t>thermal</a:t>
                      </a:r>
                      <a:r>
                        <a:rPr lang="ru-RU" sz="1600" dirty="0">
                          <a:solidFill>
                            <a:srgbClr val="000000"/>
                          </a:solidFill>
                          <a:latin typeface="+mj-lt"/>
                          <a:ea typeface="Calibri"/>
                          <a:cs typeface="Times New Roman"/>
                        </a:rPr>
                        <a:t> </a:t>
                      </a:r>
                      <a:r>
                        <a:rPr lang="ru-RU" sz="1600" dirty="0" err="1">
                          <a:solidFill>
                            <a:srgbClr val="000000"/>
                          </a:solidFill>
                          <a:latin typeface="+mj-lt"/>
                          <a:ea typeface="Calibri"/>
                          <a:cs typeface="Times New Roman"/>
                        </a:rPr>
                        <a:t>energy</a:t>
                      </a:r>
                      <a:r>
                        <a:rPr lang="ru-RU" sz="1600" dirty="0">
                          <a:solidFill>
                            <a:srgbClr val="000000"/>
                          </a:solidFill>
                          <a:latin typeface="+mj-lt"/>
                          <a:ea typeface="Calibri"/>
                          <a:cs typeface="Times New Roman"/>
                        </a:rPr>
                        <a:t> </a:t>
                      </a:r>
                      <a:r>
                        <a:rPr lang="ru-RU" sz="1600" dirty="0" err="1">
                          <a:solidFill>
                            <a:srgbClr val="000000"/>
                          </a:solidFill>
                          <a:latin typeface="+mj-lt"/>
                          <a:ea typeface="Calibri"/>
                          <a:cs typeface="Times New Roman"/>
                        </a:rPr>
                        <a:t>engineering</a:t>
                      </a:r>
                      <a:r>
                        <a:rPr lang="ru-RU" sz="1600" dirty="0">
                          <a:solidFill>
                            <a:srgbClr val="000000"/>
                          </a:solidFill>
                          <a:latin typeface="+mj-lt"/>
                          <a:ea typeface="Calibri"/>
                          <a:cs typeface="Times New Roman"/>
                        </a:rPr>
                        <a:t>, </a:t>
                      </a:r>
                      <a:r>
                        <a:rPr lang="ru-RU" sz="1600" dirty="0" err="1">
                          <a:solidFill>
                            <a:srgbClr val="000000"/>
                          </a:solidFill>
                          <a:latin typeface="+mj-lt"/>
                          <a:ea typeface="Calibri"/>
                          <a:cs typeface="Times New Roman"/>
                        </a:rPr>
                        <a:t>thermotechnics</a:t>
                      </a:r>
                      <a:r>
                        <a:rPr lang="ru-RU" sz="1600" dirty="0">
                          <a:latin typeface="+mj-lt"/>
                          <a:ea typeface="Calibri"/>
                          <a:cs typeface="Times New Roman"/>
                        </a:rPr>
                        <a:t> </a:t>
                      </a:r>
                      <a:r>
                        <a:rPr lang="ru-RU" sz="1600" dirty="0" err="1">
                          <a:latin typeface="+mj-lt"/>
                          <a:ea typeface="Calibri"/>
                          <a:cs typeface="Times New Roman"/>
                        </a:rPr>
                        <a:t>and</a:t>
                      </a:r>
                      <a:r>
                        <a:rPr lang="ru-RU" sz="1600" dirty="0">
                          <a:latin typeface="+mj-lt"/>
                          <a:ea typeface="Calibri"/>
                          <a:cs typeface="Times New Roman"/>
                        </a:rPr>
                        <a:t> </a:t>
                      </a:r>
                      <a:r>
                        <a:rPr lang="ru-RU" sz="1600" dirty="0" err="1">
                          <a:latin typeface="+mj-lt"/>
                          <a:ea typeface="Calibri"/>
                          <a:cs typeface="Times New Roman"/>
                        </a:rPr>
                        <a:t>heat</a:t>
                      </a:r>
                      <a:r>
                        <a:rPr lang="ru-RU" sz="1600" dirty="0">
                          <a:latin typeface="+mj-lt"/>
                          <a:ea typeface="Calibri"/>
                          <a:cs typeface="Times New Roman"/>
                        </a:rPr>
                        <a:t> </a:t>
                      </a:r>
                      <a:r>
                        <a:rPr lang="ru-RU" sz="1600" dirty="0" err="1">
                          <a:latin typeface="+mj-lt"/>
                          <a:ea typeface="Calibri"/>
                          <a:cs typeface="Times New Roman"/>
                        </a:rPr>
                        <a:t>technologies</a:t>
                      </a:r>
                      <a:r>
                        <a:rPr lang="ru-RU" sz="1600" dirty="0">
                          <a:latin typeface="+mj-lt"/>
                          <a:ea typeface="Calibri"/>
                          <a:cs typeface="Times New Roman"/>
                        </a:rPr>
                        <a:t>, </a:t>
                      </a:r>
                      <a:r>
                        <a:rPr lang="ru-RU" sz="1600" dirty="0" err="1">
                          <a:solidFill>
                            <a:srgbClr val="252525"/>
                          </a:solidFill>
                          <a:latin typeface="+mj-lt"/>
                          <a:ea typeface="Calibri"/>
                          <a:cs typeface="Times New Roman"/>
                        </a:rPr>
                        <a:t>Electro</a:t>
                      </a:r>
                      <a:r>
                        <a:rPr lang="ru-RU" sz="1600" dirty="0">
                          <a:solidFill>
                            <a:srgbClr val="252525"/>
                          </a:solidFill>
                          <a:latin typeface="+mj-lt"/>
                          <a:ea typeface="Calibri"/>
                          <a:cs typeface="Times New Roman"/>
                        </a:rPr>
                        <a:t> </a:t>
                      </a:r>
                      <a:r>
                        <a:rPr lang="ru-RU" sz="1600" dirty="0" err="1">
                          <a:solidFill>
                            <a:srgbClr val="252525"/>
                          </a:solidFill>
                          <a:latin typeface="+mj-lt"/>
                          <a:ea typeface="Calibri"/>
                          <a:cs typeface="Times New Roman"/>
                        </a:rPr>
                        <a:t>energy</a:t>
                      </a:r>
                      <a:r>
                        <a:rPr lang="en-US" sz="1600" dirty="0">
                          <a:solidFill>
                            <a:srgbClr val="252525"/>
                          </a:solidFill>
                          <a:latin typeface="+mj-lt"/>
                          <a:ea typeface="Calibri"/>
                          <a:cs typeface="Times New Roman"/>
                        </a:rPr>
                        <a:t> engineering</a:t>
                      </a:r>
                      <a:r>
                        <a:rPr lang="en-US" sz="1600" dirty="0">
                          <a:latin typeface="+mj-lt"/>
                          <a:ea typeface="Calibri"/>
                          <a:cs typeface="Times New Roman"/>
                        </a:rPr>
                        <a:t>, Electric power generation, Building construction of energy networks</a:t>
                      </a:r>
                      <a:endParaRPr lang="ru-RU" sz="16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214678" y="142852"/>
            <a:ext cx="300755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cap="none" normalizeH="0" baseline="0" dirty="0" smtClean="0">
                <a:ln>
                  <a:noFill/>
                </a:ln>
                <a:solidFill>
                  <a:schemeClr val="bg2">
                    <a:lumMod val="50000"/>
                  </a:schemeClr>
                </a:solidFill>
                <a:latin typeface="Times New Roman" pitchFamily="18" charset="0"/>
                <a:ea typeface="Calibri" pitchFamily="34" charset="0"/>
                <a:cs typeface="Times New Roman" pitchFamily="18" charset="0"/>
              </a:rPr>
              <a:t>III. PhD Programs</a:t>
            </a:r>
            <a:endParaRPr kumimoji="0" lang="en-US" sz="2800" b="1" i="1" u="none" cap="none" normalizeH="0" baseline="0" dirty="0" smtClean="0">
              <a:ln>
                <a:noFill/>
              </a:ln>
              <a:solidFill>
                <a:schemeClr val="bg2">
                  <a:lumMod val="50000"/>
                </a:schemeClr>
              </a:solidFill>
              <a:latin typeface="Arial" pitchFamily="34" charset="0"/>
              <a:cs typeface="Arial" pitchFamily="34" charset="0"/>
            </a:endParaRPr>
          </a:p>
        </p:txBody>
      </p:sp>
      <p:graphicFrame>
        <p:nvGraphicFramePr>
          <p:cNvPr id="8" name="Таблица 7"/>
          <p:cNvGraphicFramePr>
            <a:graphicFrameLocks noGrp="1"/>
          </p:cNvGraphicFramePr>
          <p:nvPr/>
        </p:nvGraphicFramePr>
        <p:xfrm>
          <a:off x="285720" y="785794"/>
          <a:ext cx="8643998" cy="4374049"/>
        </p:xfrm>
        <a:graphic>
          <a:graphicData uri="http://schemas.openxmlformats.org/drawingml/2006/table">
            <a:tbl>
              <a:tblPr/>
              <a:tblGrid>
                <a:gridCol w="4321548"/>
                <a:gridCol w="4322450"/>
              </a:tblGrid>
              <a:tr h="225778">
                <a:tc gridSpan="2">
                  <a:txBody>
                    <a:bodyPr/>
                    <a:lstStyle/>
                    <a:p>
                      <a:pPr algn="ctr">
                        <a:lnSpc>
                          <a:spcPct val="115000"/>
                        </a:lnSpc>
                        <a:spcAft>
                          <a:spcPts val="0"/>
                        </a:spcAft>
                      </a:pPr>
                      <a:r>
                        <a:rPr lang="ru-RU" sz="1600" dirty="0">
                          <a:latin typeface="Times New Roman"/>
                          <a:ea typeface="Calibri"/>
                          <a:cs typeface="Times New Roman"/>
                        </a:rPr>
                        <a:t>1. </a:t>
                      </a:r>
                      <a:r>
                        <a:rPr lang="en-US" sz="1600" dirty="0">
                          <a:latin typeface="Times New Roman"/>
                          <a:ea typeface="Calibri"/>
                          <a:cs typeface="Times New Roman"/>
                        </a:rPr>
                        <a:t>Civil </a:t>
                      </a:r>
                      <a:r>
                        <a:rPr lang="en-US" sz="1600" dirty="0" smtClean="0">
                          <a:latin typeface="Times New Roman"/>
                          <a:ea typeface="Calibri"/>
                          <a:cs typeface="Times New Roman"/>
                        </a:rPr>
                        <a:t>Engineering </a:t>
                      </a:r>
                      <a:r>
                        <a:rPr lang="en-US" sz="1600" dirty="0" smtClean="0">
                          <a:latin typeface="+mn-lt"/>
                          <a:ea typeface="Calibri"/>
                          <a:cs typeface="Times New Roman"/>
                        </a:rPr>
                        <a:t>08.06.01 (</a:t>
                      </a:r>
                      <a:r>
                        <a:rPr lang="en-US" sz="1600" dirty="0" smtClean="0">
                          <a:latin typeface="+mn-lt"/>
                          <a:ea typeface="Calibri"/>
                          <a:cs typeface="Times New Roman"/>
                        </a:rPr>
                        <a:t>4-year </a:t>
                      </a:r>
                      <a:r>
                        <a:rPr lang="en-US" sz="1600" dirty="0" smtClean="0">
                          <a:latin typeface="+mn-lt"/>
                          <a:ea typeface="Calibri"/>
                          <a:cs typeface="Times New Roman"/>
                        </a:rPr>
                        <a:t>programs)</a:t>
                      </a:r>
                      <a:endParaRPr lang="ru-RU" sz="16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25778">
                <a:tc>
                  <a:txBody>
                    <a:bodyPr/>
                    <a:lstStyle/>
                    <a:p>
                      <a:pPr algn="ctr">
                        <a:lnSpc>
                          <a:spcPct val="115000"/>
                        </a:lnSpc>
                        <a:spcAft>
                          <a:spcPts val="0"/>
                        </a:spcAft>
                      </a:pPr>
                      <a:r>
                        <a:rPr lang="en-US" sz="1600">
                          <a:latin typeface="Times New Roman"/>
                          <a:ea typeface="Calibri"/>
                          <a:cs typeface="Times New Roman"/>
                        </a:rPr>
                        <a:t>Speciality</a:t>
                      </a:r>
                      <a:endParaRPr lang="ru-RU" sz="16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a:ea typeface="Calibri"/>
                          <a:cs typeface="Times New Roman"/>
                        </a:rPr>
                        <a:t>Course Titles</a:t>
                      </a:r>
                      <a:endParaRPr lang="ru-RU" sz="16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11">
                <a:tc>
                  <a:txBody>
                    <a:bodyPr/>
                    <a:lstStyle/>
                    <a:p>
                      <a:pPr>
                        <a:lnSpc>
                          <a:spcPct val="115000"/>
                        </a:lnSpc>
                        <a:spcAft>
                          <a:spcPts val="0"/>
                        </a:spcAft>
                      </a:pPr>
                      <a:r>
                        <a:rPr lang="en-US" sz="1600">
                          <a:latin typeface="Times New Roman"/>
                          <a:ea typeface="Calibri"/>
                          <a:cs typeface="Times New Roman"/>
                        </a:rPr>
                        <a:t>05.23.03 Heat supply, ventilation, air conditioning, gas supply and illumination</a:t>
                      </a:r>
                      <a:endParaRPr lang="ru-RU" sz="16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Modern devices and equipment in heat and gas supply and ventilation systems, Ecological safety of heat and  gas supply and ventilation systems</a:t>
                      </a:r>
                      <a:endParaRPr lang="ru-RU" sz="16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15000"/>
                        </a:lnSpc>
                        <a:spcAft>
                          <a:spcPts val="0"/>
                        </a:spcAft>
                      </a:pPr>
                      <a:r>
                        <a:rPr lang="ru-RU" sz="1600" dirty="0">
                          <a:latin typeface="Times New Roman"/>
                          <a:ea typeface="Calibri"/>
                          <a:cs typeface="Times New Roman"/>
                        </a:rPr>
                        <a:t>05.23.04 </a:t>
                      </a:r>
                      <a:r>
                        <a:rPr kumimoji="0" lang="en-US" sz="1600" kern="1200" dirty="0" smtClean="0">
                          <a:solidFill>
                            <a:schemeClr val="tx1"/>
                          </a:solidFill>
                          <a:latin typeface="+mn-lt"/>
                          <a:ea typeface="+mn-ea"/>
                          <a:cs typeface="+mn-cs"/>
                        </a:rPr>
                        <a:t>Water supply, </a:t>
                      </a:r>
                      <a:r>
                        <a:rPr kumimoji="0" lang="en-US" sz="1600" kern="1200" dirty="0" smtClean="0">
                          <a:solidFill>
                            <a:schemeClr val="tx1"/>
                          </a:solidFill>
                          <a:latin typeface="+mn-lt"/>
                          <a:ea typeface="+mn-ea"/>
                          <a:cs typeface="+mn-cs"/>
                        </a:rPr>
                        <a:t>water</a:t>
                      </a:r>
                      <a:r>
                        <a:rPr kumimoji="0" lang="en-US" sz="1600" kern="1200" baseline="0" dirty="0" smtClean="0">
                          <a:solidFill>
                            <a:schemeClr val="tx1"/>
                          </a:solidFill>
                          <a:latin typeface="+mn-lt"/>
                          <a:ea typeface="+mn-ea"/>
                          <a:cs typeface="+mn-cs"/>
                        </a:rPr>
                        <a:t> disposal</a:t>
                      </a:r>
                      <a:r>
                        <a:rPr kumimoji="0" lang="en-US" sz="1600" kern="1200" dirty="0" smtClean="0">
                          <a:solidFill>
                            <a:schemeClr val="tx1"/>
                          </a:solidFill>
                          <a:latin typeface="+mn-lt"/>
                          <a:ea typeface="+mn-ea"/>
                          <a:cs typeface="+mn-cs"/>
                        </a:rPr>
                        <a:t>, </a:t>
                      </a:r>
                      <a:r>
                        <a:rPr kumimoji="0" lang="en-US" sz="1600" kern="1200" dirty="0" smtClean="0">
                          <a:solidFill>
                            <a:schemeClr val="tx1"/>
                          </a:solidFill>
                          <a:latin typeface="+mn-lt"/>
                          <a:ea typeface="+mn-ea"/>
                          <a:cs typeface="+mn-cs"/>
                        </a:rPr>
                        <a:t>building systems of protection of water resources</a:t>
                      </a:r>
                      <a:endParaRPr lang="ru-RU" sz="16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Modern devices and equipment in water supply and drainage systems</a:t>
                      </a:r>
                      <a:endParaRPr lang="ru-RU" sz="16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889">
                <a:tc>
                  <a:txBody>
                    <a:bodyPr/>
                    <a:lstStyle/>
                    <a:p>
                      <a:pPr>
                        <a:lnSpc>
                          <a:spcPct val="115000"/>
                        </a:lnSpc>
                        <a:spcAft>
                          <a:spcPts val="0"/>
                        </a:spcAft>
                      </a:pPr>
                      <a:r>
                        <a:rPr lang="en-US" sz="1600" u="none" strike="noStrike" dirty="0">
                          <a:solidFill>
                            <a:schemeClr val="tx1"/>
                          </a:solidFill>
                          <a:latin typeface="Times New Roman"/>
                          <a:ea typeface="Calibri"/>
                          <a:cs typeface="Times New Roman"/>
                        </a:rPr>
                        <a:t>05.23.01</a:t>
                      </a:r>
                      <a:r>
                        <a:rPr lang="en-US" sz="1600" u="none" strike="noStrike" dirty="0">
                          <a:solidFill>
                            <a:schemeClr val="tx1"/>
                          </a:solidFill>
                          <a:latin typeface="Calibri"/>
                          <a:ea typeface="Calibri"/>
                          <a:cs typeface="Times New Roman"/>
                        </a:rPr>
                        <a:t> </a:t>
                      </a:r>
                      <a:r>
                        <a:rPr lang="en-US" sz="1600" u="none" strike="noStrike" dirty="0">
                          <a:solidFill>
                            <a:schemeClr val="tx1"/>
                          </a:solidFill>
                          <a:latin typeface="Times New Roman"/>
                          <a:ea typeface="Calibri"/>
                          <a:cs typeface="Times New Roman"/>
                        </a:rPr>
                        <a:t>Building</a:t>
                      </a:r>
                      <a:r>
                        <a:rPr lang="en-US" sz="1600" u="none" strike="noStrike" dirty="0">
                          <a:solidFill>
                            <a:schemeClr val="tx1"/>
                          </a:solidFill>
                          <a:latin typeface="Calibri"/>
                          <a:ea typeface="Calibri"/>
                          <a:cs typeface="Times New Roman"/>
                        </a:rPr>
                        <a:t> </a:t>
                      </a:r>
                      <a:r>
                        <a:rPr lang="en-US" sz="1600" u="none" strike="noStrike" dirty="0">
                          <a:solidFill>
                            <a:schemeClr val="tx1"/>
                          </a:solidFill>
                          <a:latin typeface="Times New Roman"/>
                          <a:ea typeface="Calibri"/>
                          <a:cs typeface="Times New Roman"/>
                        </a:rPr>
                        <a:t>structures, buildings and </a:t>
                      </a:r>
                      <a:r>
                        <a:rPr lang="en-US" sz="1600" dirty="0">
                          <a:latin typeface="Times New Roman"/>
                          <a:ea typeface="Calibri"/>
                          <a:cs typeface="Times New Roman"/>
                        </a:rPr>
                        <a:t>constructions</a:t>
                      </a:r>
                      <a:endParaRPr lang="ru-RU" sz="16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Calibri"/>
                          <a:cs typeface="Times New Roman"/>
                        </a:rPr>
                        <a:t>Modern metal constructions, Modern devices and equipment for control of building structures work, Automated system of modeling and calculation of building structures</a:t>
                      </a:r>
                      <a:endParaRPr lang="ru-RU" sz="16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111">
                <a:tc>
                  <a:txBody>
                    <a:bodyPr/>
                    <a:lstStyle/>
                    <a:p>
                      <a:pPr>
                        <a:lnSpc>
                          <a:spcPct val="115000"/>
                        </a:lnSpc>
                        <a:spcAft>
                          <a:spcPts val="0"/>
                        </a:spcAft>
                      </a:pPr>
                      <a:r>
                        <a:rPr lang="en-US" sz="1600" u="none" strike="noStrike" dirty="0">
                          <a:solidFill>
                            <a:schemeClr val="tx1"/>
                          </a:solidFill>
                          <a:latin typeface="Times New Roman"/>
                          <a:ea typeface="Calibri"/>
                          <a:cs typeface="Times New Roman"/>
                        </a:rPr>
                        <a:t>05.23.08</a:t>
                      </a:r>
                      <a:r>
                        <a:rPr lang="ru-RU" sz="1600" dirty="0">
                          <a:latin typeface="Times New Roman"/>
                          <a:ea typeface="Calibri"/>
                          <a:cs typeface="Times New Roman"/>
                        </a:rPr>
                        <a:t> </a:t>
                      </a:r>
                      <a:r>
                        <a:rPr lang="en-US" sz="1600" dirty="0">
                          <a:latin typeface="Times New Roman"/>
                          <a:ea typeface="Calibri"/>
                          <a:cs typeface="Times New Roman"/>
                        </a:rPr>
                        <a:t>Technology and organization of construction</a:t>
                      </a:r>
                      <a:endParaRPr lang="ru-RU" sz="16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a:ea typeface="Calibri"/>
                          <a:cs typeface="Times New Roman"/>
                        </a:rPr>
                        <a:t>Engineering and construction technology, Construction industry,</a:t>
                      </a:r>
                      <a:endParaRPr lang="ru-RU" sz="1600" dirty="0">
                        <a:latin typeface="Calibri"/>
                        <a:ea typeface="Calibri"/>
                        <a:cs typeface="Times New Roman"/>
                      </a:endParaRPr>
                    </a:p>
                    <a:p>
                      <a:pPr>
                        <a:lnSpc>
                          <a:spcPct val="115000"/>
                        </a:lnSpc>
                        <a:spcAft>
                          <a:spcPts val="0"/>
                        </a:spcAft>
                      </a:pPr>
                      <a:r>
                        <a:rPr lang="en-US" sz="1600" dirty="0">
                          <a:latin typeface="Times New Roman"/>
                          <a:ea typeface="Calibri"/>
                          <a:cs typeface="Times New Roman"/>
                        </a:rPr>
                        <a:t>Formwork systems for the construction of monolithic rotation surfaces</a:t>
                      </a:r>
                      <a:endParaRPr lang="ru-RU" sz="16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Таблица 8"/>
          <p:cNvGraphicFramePr>
            <a:graphicFrameLocks noGrp="1"/>
          </p:cNvGraphicFramePr>
          <p:nvPr/>
        </p:nvGraphicFramePr>
        <p:xfrm>
          <a:off x="285720" y="5429264"/>
          <a:ext cx="8643998" cy="823468"/>
        </p:xfrm>
        <a:graphic>
          <a:graphicData uri="http://schemas.openxmlformats.org/drawingml/2006/table">
            <a:tbl>
              <a:tblPr/>
              <a:tblGrid>
                <a:gridCol w="4321547"/>
                <a:gridCol w="4322451"/>
              </a:tblGrid>
              <a:tr h="0">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solidFill>
                            <a:srgbClr val="000000"/>
                          </a:solidFill>
                          <a:latin typeface="Times New Roman"/>
                          <a:ea typeface="Calibri"/>
                          <a:cs typeface="Times New Roman"/>
                        </a:rPr>
                        <a:t>2</a:t>
                      </a:r>
                      <a:r>
                        <a:rPr lang="en-US" sz="1600" dirty="0" smtClean="0">
                          <a:solidFill>
                            <a:srgbClr val="000000"/>
                          </a:solidFill>
                          <a:latin typeface="Times New Roman"/>
                          <a:ea typeface="Calibri"/>
                          <a:cs typeface="Times New Roman"/>
                        </a:rPr>
                        <a:t>. Electro- </a:t>
                      </a:r>
                      <a:r>
                        <a:rPr lang="en-US" sz="1600" dirty="0" smtClean="0">
                          <a:solidFill>
                            <a:srgbClr val="000000"/>
                          </a:solidFill>
                          <a:latin typeface="Times New Roman"/>
                          <a:ea typeface="Calibri"/>
                          <a:cs typeface="Times New Roman"/>
                        </a:rPr>
                        <a:t>and thermal energy engineering </a:t>
                      </a:r>
                      <a:r>
                        <a:rPr lang="en-US" sz="1600" dirty="0" smtClean="0">
                          <a:solidFill>
                            <a:srgbClr val="000000"/>
                          </a:solidFill>
                          <a:latin typeface="+mn-lt"/>
                          <a:ea typeface="Calibri"/>
                          <a:cs typeface="Times New Roman"/>
                        </a:rPr>
                        <a:t>13</a:t>
                      </a:r>
                      <a:r>
                        <a:rPr lang="en-US" sz="1600" dirty="0" smtClean="0">
                          <a:latin typeface="+mn-lt"/>
                          <a:ea typeface="Calibri"/>
                          <a:cs typeface="Times New Roman"/>
                        </a:rPr>
                        <a:t>.06.01 (</a:t>
                      </a:r>
                      <a:r>
                        <a:rPr lang="en-US" sz="1600" dirty="0" smtClean="0">
                          <a:latin typeface="+mn-lt"/>
                          <a:ea typeface="Calibri"/>
                          <a:cs typeface="Times New Roman"/>
                        </a:rPr>
                        <a:t>4-year </a:t>
                      </a:r>
                      <a:r>
                        <a:rPr lang="en-US" sz="1600" dirty="0" smtClean="0">
                          <a:latin typeface="+mn-lt"/>
                          <a:ea typeface="Calibri"/>
                          <a:cs typeface="Times New Roman"/>
                        </a:rPr>
                        <a:t>programs)</a:t>
                      </a:r>
                      <a:endParaRPr lang="ru-RU" sz="16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algn="ctr">
                        <a:lnSpc>
                          <a:spcPct val="115000"/>
                        </a:lnSpc>
                        <a:spcAft>
                          <a:spcPts val="0"/>
                        </a:spcAft>
                      </a:pPr>
                      <a:r>
                        <a:rPr lang="en-US" sz="1600">
                          <a:latin typeface="Times New Roman"/>
                          <a:ea typeface="Calibri"/>
                          <a:cs typeface="Times New Roman"/>
                        </a:rPr>
                        <a:t>Speciality</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a:ea typeface="Calibri"/>
                          <a:cs typeface="Times New Roman"/>
                        </a:rPr>
                        <a:t>Course Titles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a:latin typeface="Times New Roman"/>
                          <a:ea typeface="Calibri"/>
                          <a:cs typeface="Times New Roman"/>
                        </a:rPr>
                        <a:t>05.09.03 Electrotechnical complexes and systems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latin typeface="Times New Roman"/>
                          <a:ea typeface="Calibri"/>
                          <a:cs typeface="Times New Roman"/>
                        </a:rPr>
                        <a:t>Electrotechnical</a:t>
                      </a:r>
                      <a:r>
                        <a:rPr lang="ru-RU" sz="1600" dirty="0">
                          <a:latin typeface="Times New Roman"/>
                          <a:ea typeface="Calibri"/>
                          <a:cs typeface="Times New Roman"/>
                        </a:rPr>
                        <a:t> </a:t>
                      </a:r>
                      <a:r>
                        <a:rPr lang="ru-RU" sz="1600" dirty="0" err="1" smtClean="0">
                          <a:latin typeface="Times New Roman"/>
                          <a:ea typeface="Calibri"/>
                          <a:cs typeface="Times New Roman"/>
                        </a:rPr>
                        <a:t>complexes</a:t>
                      </a:r>
                      <a:r>
                        <a:rPr lang="en-US" sz="1600" dirty="0" smtClean="0">
                          <a:latin typeface="Times New Roman"/>
                          <a:ea typeface="Calibri"/>
                          <a:cs typeface="Times New Roman"/>
                        </a:rPr>
                        <a:t> </a:t>
                      </a:r>
                      <a:r>
                        <a:rPr lang="ru-RU" sz="1600" dirty="0" smtClean="0">
                          <a:latin typeface="Times New Roman"/>
                          <a:ea typeface="Calibri"/>
                          <a:cs typeface="Times New Roman"/>
                        </a:rPr>
                        <a:t> </a:t>
                      </a:r>
                      <a:r>
                        <a:rPr lang="ru-RU" sz="1600" dirty="0" err="1">
                          <a:latin typeface="Times New Roman"/>
                          <a:ea typeface="Calibri"/>
                          <a:cs typeface="Times New Roman"/>
                        </a:rPr>
                        <a:t>and</a:t>
                      </a:r>
                      <a:r>
                        <a:rPr lang="ru-RU" sz="1600" dirty="0">
                          <a:latin typeface="Times New Roman"/>
                          <a:ea typeface="Calibri"/>
                          <a:cs typeface="Times New Roman"/>
                        </a:rPr>
                        <a:t> </a:t>
                      </a:r>
                      <a:r>
                        <a:rPr lang="ru-RU" sz="1600" dirty="0" err="1">
                          <a:latin typeface="Times New Roman"/>
                          <a:ea typeface="Calibri"/>
                          <a:cs typeface="Times New Roman"/>
                        </a:rPr>
                        <a:t>systems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User\Documents\Работа\Energy effective buildings\lab_grunt_03_280x160.png"/>
          <p:cNvPicPr>
            <a:picLocks noChangeAspect="1" noChangeArrowheads="1"/>
          </p:cNvPicPr>
          <p:nvPr/>
        </p:nvPicPr>
        <p:blipFill>
          <a:blip r:embed="rId2" cstate="print"/>
          <a:srcRect/>
          <a:stretch>
            <a:fillRect/>
          </a:stretch>
        </p:blipFill>
        <p:spPr bwMode="auto">
          <a:xfrm>
            <a:off x="7072330" y="1285860"/>
            <a:ext cx="1643074" cy="1006930"/>
          </a:xfrm>
          <a:prstGeom prst="rect">
            <a:avLst/>
          </a:prstGeom>
          <a:noFill/>
        </p:spPr>
      </p:pic>
      <p:sp>
        <p:nvSpPr>
          <p:cNvPr id="2" name="Заголовок 1"/>
          <p:cNvSpPr>
            <a:spLocks noGrp="1"/>
          </p:cNvSpPr>
          <p:nvPr>
            <p:ph type="title"/>
          </p:nvPr>
        </p:nvSpPr>
        <p:spPr>
          <a:xfrm>
            <a:off x="214282" y="142852"/>
            <a:ext cx="8686800" cy="838200"/>
          </a:xfrm>
        </p:spPr>
        <p:txBody>
          <a:bodyPr>
            <a:noAutofit/>
          </a:bodyPr>
          <a:lstStyle/>
          <a:p>
            <a:pPr algn="ctr"/>
            <a:r>
              <a:rPr lang="en-US" sz="2800" b="1" i="1" dirty="0" smtClean="0">
                <a:solidFill>
                  <a:schemeClr val="bg2">
                    <a:lumMod val="50000"/>
                  </a:schemeClr>
                </a:solidFill>
              </a:rPr>
              <a:t>The centre of collective usage named after </a:t>
            </a:r>
            <a:r>
              <a:rPr lang="en-US" sz="2800" b="1" i="1" dirty="0" smtClean="0">
                <a:solidFill>
                  <a:schemeClr val="bg2">
                    <a:lumMod val="50000"/>
                  </a:schemeClr>
                </a:solidFill>
                <a:latin typeface="Times New Roman" pitchFamily="18" charset="0"/>
                <a:cs typeface="Times New Roman" pitchFamily="18" charset="0"/>
              </a:rPr>
              <a:t>Professor </a:t>
            </a:r>
            <a:r>
              <a:rPr lang="en-US" sz="2800" b="1" i="1" dirty="0" err="1" smtClean="0">
                <a:solidFill>
                  <a:schemeClr val="bg2">
                    <a:lumMod val="50000"/>
                  </a:schemeClr>
                </a:solidFill>
                <a:latin typeface="Times New Roman" pitchFamily="18" charset="0"/>
                <a:cs typeface="Times New Roman" pitchFamily="18" charset="0"/>
              </a:rPr>
              <a:t>Y.M.</a:t>
            </a:r>
            <a:r>
              <a:rPr lang="en-US" sz="2800" b="1" i="1" dirty="0" smtClean="0">
                <a:solidFill>
                  <a:schemeClr val="bg2">
                    <a:lumMod val="50000"/>
                  </a:schemeClr>
                </a:solidFill>
                <a:latin typeface="Times New Roman" pitchFamily="18" charset="0"/>
                <a:cs typeface="Times New Roman" pitchFamily="18" charset="0"/>
              </a:rPr>
              <a:t> </a:t>
            </a:r>
            <a:r>
              <a:rPr lang="en-US" sz="2800" b="1" i="1" dirty="0" err="1" smtClean="0">
                <a:solidFill>
                  <a:schemeClr val="bg2">
                    <a:lumMod val="50000"/>
                  </a:schemeClr>
                </a:solidFill>
                <a:latin typeface="Times New Roman" pitchFamily="18" charset="0"/>
                <a:cs typeface="Times New Roman" pitchFamily="18" charset="0"/>
              </a:rPr>
              <a:t>Borisov</a:t>
            </a:r>
            <a:endParaRPr lang="ru-RU" sz="2800" b="1" i="1" dirty="0">
              <a:solidFill>
                <a:schemeClr val="bg2">
                  <a:lumMod val="50000"/>
                </a:schemeClr>
              </a:solidFill>
            </a:endParaRPr>
          </a:p>
        </p:txBody>
      </p:sp>
      <p:sp>
        <p:nvSpPr>
          <p:cNvPr id="3" name="Содержимое 2"/>
          <p:cNvSpPr>
            <a:spLocks noGrp="1"/>
          </p:cNvSpPr>
          <p:nvPr>
            <p:ph idx="1"/>
          </p:nvPr>
        </p:nvSpPr>
        <p:spPr>
          <a:xfrm>
            <a:off x="285720" y="1142984"/>
            <a:ext cx="8686800" cy="5715016"/>
          </a:xfrm>
        </p:spPr>
        <p:txBody>
          <a:bodyPr>
            <a:normAutofit/>
          </a:bodyPr>
          <a:lstStyle/>
          <a:p>
            <a:pPr algn="just">
              <a:buClr>
                <a:schemeClr val="bg2">
                  <a:lumMod val="50000"/>
                </a:schemeClr>
              </a:buClr>
            </a:pPr>
            <a:r>
              <a:rPr lang="en-US" sz="2400" dirty="0" smtClean="0"/>
              <a:t>Laboratory of </a:t>
            </a:r>
            <a:r>
              <a:rPr lang="en-US" sz="2400" dirty="0" smtClean="0"/>
              <a:t>physical-and-chemical </a:t>
            </a:r>
            <a:r>
              <a:rPr lang="en-US" sz="2400" dirty="0" smtClean="0"/>
              <a:t>research</a:t>
            </a:r>
            <a:endParaRPr lang="ru-RU" sz="2400" dirty="0" smtClean="0"/>
          </a:p>
          <a:p>
            <a:pPr algn="just">
              <a:buClr>
                <a:schemeClr val="bg2">
                  <a:lumMod val="50000"/>
                </a:schemeClr>
              </a:buClr>
            </a:pPr>
            <a:endParaRPr lang="ru-RU" sz="2400" dirty="0" smtClean="0"/>
          </a:p>
          <a:p>
            <a:pPr algn="just">
              <a:buClr>
                <a:schemeClr val="bg2">
                  <a:lumMod val="50000"/>
                </a:schemeClr>
              </a:buClr>
            </a:pPr>
            <a:r>
              <a:rPr lang="en-US" sz="2400" dirty="0" smtClean="0"/>
              <a:t> Laboratory of </a:t>
            </a:r>
            <a:r>
              <a:rPr lang="en-US" sz="2400" dirty="0" smtClean="0"/>
              <a:t>Soils </a:t>
            </a:r>
            <a:r>
              <a:rPr lang="en-US" sz="2400" dirty="0" smtClean="0"/>
              <a:t>and Soil Mechanics</a:t>
            </a:r>
            <a:endParaRPr lang="ru-RU" sz="2400" dirty="0" smtClean="0"/>
          </a:p>
          <a:p>
            <a:pPr algn="just">
              <a:buClr>
                <a:schemeClr val="bg2">
                  <a:lumMod val="50000"/>
                </a:schemeClr>
              </a:buClr>
            </a:pPr>
            <a:endParaRPr lang="ru-RU" sz="2400" dirty="0" smtClean="0"/>
          </a:p>
          <a:p>
            <a:pPr algn="just">
              <a:buClr>
                <a:schemeClr val="bg2">
                  <a:lumMod val="50000"/>
                </a:schemeClr>
              </a:buClr>
            </a:pPr>
            <a:r>
              <a:rPr lang="en-US" sz="2400" dirty="0" smtClean="0"/>
              <a:t>Laboratory</a:t>
            </a:r>
            <a:r>
              <a:rPr lang="ru-RU" sz="2400" dirty="0" smtClean="0"/>
              <a:t> </a:t>
            </a:r>
            <a:r>
              <a:rPr lang="en-US" sz="2400" dirty="0" smtClean="0"/>
              <a:t>of building materials and technology</a:t>
            </a:r>
            <a:endParaRPr lang="ru-RU" sz="2400" dirty="0" smtClean="0"/>
          </a:p>
          <a:p>
            <a:pPr algn="just">
              <a:buClr>
                <a:schemeClr val="bg2">
                  <a:lumMod val="50000"/>
                </a:schemeClr>
              </a:buClr>
            </a:pPr>
            <a:endParaRPr lang="en-US" sz="2400" dirty="0" smtClean="0"/>
          </a:p>
          <a:p>
            <a:pPr algn="just">
              <a:buClr>
                <a:schemeClr val="bg2">
                  <a:lumMod val="50000"/>
                </a:schemeClr>
              </a:buClr>
            </a:pPr>
            <a:r>
              <a:rPr lang="en-US" sz="2400" dirty="0" smtClean="0"/>
              <a:t>Road laboratory</a:t>
            </a:r>
            <a:endParaRPr lang="ru-RU" sz="2400" dirty="0" smtClean="0"/>
          </a:p>
          <a:p>
            <a:pPr algn="just">
              <a:buClr>
                <a:schemeClr val="bg2">
                  <a:lumMod val="50000"/>
                </a:schemeClr>
              </a:buClr>
            </a:pPr>
            <a:endParaRPr lang="en-US" sz="2400" dirty="0" smtClean="0"/>
          </a:p>
          <a:p>
            <a:pPr algn="just">
              <a:buClr>
                <a:schemeClr val="bg2">
                  <a:lumMod val="50000"/>
                </a:schemeClr>
              </a:buClr>
            </a:pPr>
            <a:r>
              <a:rPr lang="en-US" sz="2400" dirty="0" smtClean="0"/>
              <a:t>Laboratory</a:t>
            </a:r>
            <a:r>
              <a:rPr lang="ru-RU" sz="2400" dirty="0" smtClean="0"/>
              <a:t> </a:t>
            </a:r>
            <a:r>
              <a:rPr lang="en-US" sz="2400" dirty="0" smtClean="0"/>
              <a:t>of building structures testing</a:t>
            </a:r>
            <a:endParaRPr lang="ru-RU" sz="2400" dirty="0" smtClean="0"/>
          </a:p>
          <a:p>
            <a:pPr algn="just"/>
            <a:endParaRPr lang="en-US" sz="2400" dirty="0" smtClean="0"/>
          </a:p>
          <a:p>
            <a:pPr algn="just">
              <a:buClr>
                <a:schemeClr val="bg2">
                  <a:lumMod val="50000"/>
                </a:schemeClr>
              </a:buClr>
            </a:pPr>
            <a:r>
              <a:rPr lang="en-US" sz="2400" dirty="0" smtClean="0"/>
              <a:t>Laboratory</a:t>
            </a:r>
            <a:r>
              <a:rPr lang="ru-RU" sz="2400" dirty="0" smtClean="0"/>
              <a:t> </a:t>
            </a:r>
            <a:r>
              <a:rPr lang="en-US" sz="2400" dirty="0" smtClean="0"/>
              <a:t>of acoustics</a:t>
            </a:r>
          </a:p>
          <a:p>
            <a:pPr algn="just"/>
            <a:endParaRPr lang="en-US" sz="2800" dirty="0" smtClean="0"/>
          </a:p>
          <a:p>
            <a:pPr algn="just"/>
            <a:endParaRPr lang="en-US" sz="2800" dirty="0" smtClean="0"/>
          </a:p>
          <a:p>
            <a:pPr algn="just"/>
            <a:endParaRPr lang="ru-RU" sz="2800" dirty="0"/>
          </a:p>
        </p:txBody>
      </p:sp>
      <p:pic>
        <p:nvPicPr>
          <p:cNvPr id="1027" name="Picture 3" descr="C:\Users\User\Documents\Работа\Energy effective buildings\lab_grunt_01_280x160.png"/>
          <p:cNvPicPr>
            <a:picLocks noChangeAspect="1" noChangeArrowheads="1"/>
          </p:cNvPicPr>
          <p:nvPr/>
        </p:nvPicPr>
        <p:blipFill>
          <a:blip r:embed="rId3" cstate="print"/>
          <a:srcRect/>
          <a:stretch>
            <a:fillRect/>
          </a:stretch>
        </p:blipFill>
        <p:spPr bwMode="auto">
          <a:xfrm>
            <a:off x="5857884" y="2000240"/>
            <a:ext cx="1571637" cy="898079"/>
          </a:xfrm>
          <a:prstGeom prst="rect">
            <a:avLst/>
          </a:prstGeom>
          <a:noFill/>
        </p:spPr>
      </p:pic>
      <p:pic>
        <p:nvPicPr>
          <p:cNvPr id="11" name="Рисунок 10" descr="DSC03296.JPG"/>
          <p:cNvPicPr/>
          <p:nvPr/>
        </p:nvPicPr>
        <p:blipFill>
          <a:blip r:embed="rId4" cstate="print"/>
          <a:stretch>
            <a:fillRect/>
          </a:stretch>
        </p:blipFill>
        <p:spPr>
          <a:xfrm>
            <a:off x="7143768" y="2714620"/>
            <a:ext cx="1571636" cy="1000132"/>
          </a:xfrm>
          <a:prstGeom prst="rect">
            <a:avLst/>
          </a:prstGeom>
        </p:spPr>
      </p:pic>
      <p:pic>
        <p:nvPicPr>
          <p:cNvPr id="1028" name="Picture 4" descr="C:\Users\User\Documents\Работа\Energy effective buildings\lab_isp_sk_01_280x160.jpg"/>
          <p:cNvPicPr>
            <a:picLocks noChangeAspect="1" noChangeArrowheads="1"/>
          </p:cNvPicPr>
          <p:nvPr/>
        </p:nvPicPr>
        <p:blipFill>
          <a:blip r:embed="rId5" cstate="print"/>
          <a:srcRect/>
          <a:stretch>
            <a:fillRect/>
          </a:stretch>
        </p:blipFill>
        <p:spPr bwMode="auto">
          <a:xfrm>
            <a:off x="5929322" y="3500438"/>
            <a:ext cx="1633549" cy="1000132"/>
          </a:xfrm>
          <a:prstGeom prst="rect">
            <a:avLst/>
          </a:prstGeom>
          <a:noFill/>
        </p:spPr>
      </p:pic>
      <p:pic>
        <p:nvPicPr>
          <p:cNvPr id="1029" name="Picture 5" descr="C:\Users\User\Documents\Работа\Energy effective buildings\lab_isp_sk_02_280x160.jpg"/>
          <p:cNvPicPr>
            <a:picLocks noChangeAspect="1" noChangeArrowheads="1"/>
          </p:cNvPicPr>
          <p:nvPr/>
        </p:nvPicPr>
        <p:blipFill>
          <a:blip r:embed="rId6" cstate="print"/>
          <a:srcRect/>
          <a:stretch>
            <a:fillRect/>
          </a:stretch>
        </p:blipFill>
        <p:spPr bwMode="auto">
          <a:xfrm>
            <a:off x="7143768" y="4286256"/>
            <a:ext cx="1643074" cy="1071570"/>
          </a:xfrm>
          <a:prstGeom prst="rect">
            <a:avLst/>
          </a:prstGeom>
          <a:noFill/>
        </p:spPr>
      </p:pic>
      <p:pic>
        <p:nvPicPr>
          <p:cNvPr id="1031" name="Picture 7" descr="C:\Users\User\Documents\Работа\Energy effective buildings\ice_filtre_06_210x210.jpg"/>
          <p:cNvPicPr>
            <a:picLocks noChangeAspect="1" noChangeArrowheads="1"/>
          </p:cNvPicPr>
          <p:nvPr/>
        </p:nvPicPr>
        <p:blipFill>
          <a:blip r:embed="rId7" cstate="print"/>
          <a:srcRect/>
          <a:stretch>
            <a:fillRect/>
          </a:stretch>
        </p:blipFill>
        <p:spPr bwMode="auto">
          <a:xfrm>
            <a:off x="5857884" y="5072074"/>
            <a:ext cx="1571637" cy="10715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71934" y="1142984"/>
            <a:ext cx="4429156" cy="646331"/>
          </a:xfrm>
          <a:prstGeom prst="rect">
            <a:avLst/>
          </a:prstGeom>
        </p:spPr>
        <p:txBody>
          <a:bodyPr wrap="square">
            <a:spAutoFit/>
          </a:bodyPr>
          <a:lstStyle/>
          <a:p>
            <a:pPr algn="ctr"/>
            <a:r>
              <a:rPr lang="en-US" dirty="0" smtClean="0">
                <a:solidFill>
                  <a:schemeClr val="tx2"/>
                </a:solidFill>
              </a:rPr>
              <a:t>Servo-hydraulic floor test system </a:t>
            </a:r>
            <a:r>
              <a:rPr lang="en-US" dirty="0" err="1" smtClean="0">
                <a:solidFill>
                  <a:schemeClr val="tx2"/>
                </a:solidFill>
              </a:rPr>
              <a:t>INSTRON</a:t>
            </a:r>
            <a:r>
              <a:rPr lang="en-US" dirty="0" smtClean="0">
                <a:solidFill>
                  <a:schemeClr val="tx2"/>
                </a:solidFill>
              </a:rPr>
              <a:t> 8802</a:t>
            </a:r>
            <a:endParaRPr lang="ru-RU" dirty="0">
              <a:solidFill>
                <a:schemeClr val="tx2"/>
              </a:solidFill>
            </a:endParaRPr>
          </a:p>
        </p:txBody>
      </p:sp>
      <p:sp>
        <p:nvSpPr>
          <p:cNvPr id="2051" name="Rectangle 3"/>
          <p:cNvSpPr>
            <a:spLocks noChangeArrowheads="1"/>
          </p:cNvSpPr>
          <p:nvPr/>
        </p:nvSpPr>
        <p:spPr bwMode="auto">
          <a:xfrm>
            <a:off x="5214942" y="3071810"/>
            <a:ext cx="251030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2"/>
                </a:solidFill>
                <a:effectLst/>
                <a:ea typeface="Times New Roman" pitchFamily="18" charset="0"/>
                <a:cs typeface="Arial" pitchFamily="34" charset="0"/>
              </a:rPr>
              <a:t>F</a:t>
            </a:r>
            <a:r>
              <a:rPr lang="en-US" dirty="0" err="1" smtClean="0">
                <a:solidFill>
                  <a:schemeClr val="tx2"/>
                </a:solidFill>
                <a:ea typeface="Times New Roman" pitchFamily="18" charset="0"/>
                <a:cs typeface="Arial" pitchFamily="34" charset="0"/>
              </a:rPr>
              <a:t>erroscan</a:t>
            </a:r>
            <a:r>
              <a:rPr kumimoji="0" lang="en-US" i="0" u="none" strike="noStrike" cap="none" normalizeH="0" baseline="0" dirty="0" smtClean="0">
                <a:ln>
                  <a:noFill/>
                </a:ln>
                <a:solidFill>
                  <a:schemeClr val="tx2"/>
                </a:solidFill>
                <a:effectLst/>
                <a:ea typeface="Times New Roman" pitchFamily="18" charset="0"/>
                <a:cs typeface="Arial" pitchFamily="34" charset="0"/>
              </a:rPr>
              <a:t>  PS 200 </a:t>
            </a:r>
            <a:r>
              <a:rPr kumimoji="0" lang="en-US" i="0" u="none" strike="noStrike" cap="none" normalizeH="0" baseline="0" dirty="0" err="1" smtClean="0">
                <a:ln>
                  <a:noFill/>
                </a:ln>
                <a:solidFill>
                  <a:schemeClr val="tx2"/>
                </a:solidFill>
                <a:effectLst/>
                <a:ea typeface="Times New Roman" pitchFamily="18" charset="0"/>
                <a:cs typeface="Arial" pitchFamily="34" charset="0"/>
              </a:rPr>
              <a:t>HILTI</a:t>
            </a:r>
            <a:endParaRPr kumimoji="0" lang="en-US" i="0" u="none" strike="noStrike" cap="none" normalizeH="0" baseline="0" dirty="0" smtClean="0">
              <a:ln>
                <a:noFill/>
              </a:ln>
              <a:solidFill>
                <a:schemeClr val="tx2"/>
              </a:solidFill>
              <a:effectLst/>
              <a:cs typeface="Arial" pitchFamily="34" charset="0"/>
            </a:endParaRPr>
          </a:p>
        </p:txBody>
      </p:sp>
      <p:pic>
        <p:nvPicPr>
          <p:cNvPr id="2052" name="Picture 4" descr="C:\Users\User\Documents\Работа\Energy effective buildings\lab_isp_sk_06_280x160.jpg"/>
          <p:cNvPicPr>
            <a:picLocks noChangeAspect="1" noChangeArrowheads="1"/>
          </p:cNvPicPr>
          <p:nvPr/>
        </p:nvPicPr>
        <p:blipFill>
          <a:blip r:embed="rId3" cstate="print"/>
          <a:srcRect/>
          <a:stretch>
            <a:fillRect/>
          </a:stretch>
        </p:blipFill>
        <p:spPr bwMode="auto">
          <a:xfrm>
            <a:off x="642910" y="5072074"/>
            <a:ext cx="2667000" cy="1524000"/>
          </a:xfrm>
          <a:prstGeom prst="rect">
            <a:avLst/>
          </a:prstGeom>
          <a:noFill/>
        </p:spPr>
      </p:pic>
      <p:pic>
        <p:nvPicPr>
          <p:cNvPr id="2053" name="Picture 5" descr="C:\Users\User\Documents\Работа\Energy effective buildings\lab_isp_sk_04_280x160.jpg"/>
          <p:cNvPicPr>
            <a:picLocks noChangeAspect="1" noChangeArrowheads="1"/>
          </p:cNvPicPr>
          <p:nvPr/>
        </p:nvPicPr>
        <p:blipFill>
          <a:blip r:embed="rId4" cstate="print"/>
          <a:srcRect/>
          <a:stretch>
            <a:fillRect/>
          </a:stretch>
        </p:blipFill>
        <p:spPr bwMode="auto">
          <a:xfrm>
            <a:off x="571472" y="3214686"/>
            <a:ext cx="2667000" cy="1524000"/>
          </a:xfrm>
          <a:prstGeom prst="rect">
            <a:avLst/>
          </a:prstGeom>
          <a:noFill/>
        </p:spPr>
      </p:pic>
      <p:sp>
        <p:nvSpPr>
          <p:cNvPr id="10" name="Прямоугольник 9"/>
          <p:cNvSpPr/>
          <p:nvPr/>
        </p:nvSpPr>
        <p:spPr>
          <a:xfrm>
            <a:off x="4143372" y="4857760"/>
            <a:ext cx="4572000" cy="646331"/>
          </a:xfrm>
          <a:prstGeom prst="rect">
            <a:avLst/>
          </a:prstGeom>
        </p:spPr>
        <p:txBody>
          <a:bodyPr>
            <a:spAutoFit/>
          </a:bodyPr>
          <a:lstStyle/>
          <a:p>
            <a:pPr algn="ctr"/>
            <a:r>
              <a:rPr lang="en-US" dirty="0" smtClean="0">
                <a:solidFill>
                  <a:schemeClr val="tx2"/>
                </a:solidFill>
              </a:rPr>
              <a:t>Pendulum electromechanical testing machine with an impact energy of 450 J</a:t>
            </a:r>
            <a:endParaRPr lang="ru-RU" dirty="0">
              <a:solidFill>
                <a:schemeClr val="tx2"/>
              </a:solidFill>
            </a:endParaRPr>
          </a:p>
        </p:txBody>
      </p:sp>
      <p:pic>
        <p:nvPicPr>
          <p:cNvPr id="2054" name="Picture 6" descr="C:\Users\User\Documents\Работа\Energy effective buildings\lab_isp_sk_05_280x160.jpg"/>
          <p:cNvPicPr>
            <a:picLocks noGrp="1" noChangeAspect="1" noChangeArrowheads="1"/>
          </p:cNvPicPr>
          <p:nvPr>
            <p:ph idx="1"/>
          </p:nvPr>
        </p:nvPicPr>
        <p:blipFill>
          <a:blip r:embed="rId5" cstate="print"/>
          <a:srcRect/>
          <a:stretch>
            <a:fillRect/>
          </a:stretch>
        </p:blipFill>
        <p:spPr bwMode="auto">
          <a:xfrm>
            <a:off x="571472" y="1285860"/>
            <a:ext cx="2667000" cy="1524000"/>
          </a:xfrm>
          <a:prstGeom prst="rect">
            <a:avLst/>
          </a:prstGeom>
          <a:noFill/>
        </p:spPr>
      </p:pic>
      <p:sp>
        <p:nvSpPr>
          <p:cNvPr id="12" name="Прямоугольник 11"/>
          <p:cNvSpPr/>
          <p:nvPr/>
        </p:nvSpPr>
        <p:spPr>
          <a:xfrm>
            <a:off x="4071934" y="1785926"/>
            <a:ext cx="4572000" cy="1077218"/>
          </a:xfrm>
          <a:prstGeom prst="rect">
            <a:avLst/>
          </a:prstGeom>
        </p:spPr>
        <p:txBody>
          <a:bodyPr>
            <a:spAutoFit/>
          </a:bodyPr>
          <a:lstStyle/>
          <a:p>
            <a:r>
              <a:rPr lang="en-US" sz="1600" dirty="0" smtClean="0"/>
              <a:t>Compression testing in static and dynamic mode.</a:t>
            </a:r>
          </a:p>
          <a:p>
            <a:r>
              <a:rPr lang="en-US" sz="1600" dirty="0" smtClean="0"/>
              <a:t>Test on the relaxation / creep under compression and tension.</a:t>
            </a:r>
          </a:p>
          <a:p>
            <a:r>
              <a:rPr lang="en-US" sz="1600" dirty="0" smtClean="0"/>
              <a:t>The dynamic range of up to ± 250 </a:t>
            </a:r>
            <a:r>
              <a:rPr lang="en-US" sz="1600" dirty="0" err="1" smtClean="0"/>
              <a:t>kN.</a:t>
            </a:r>
            <a:endParaRPr lang="en-US" sz="1600" dirty="0" smtClean="0"/>
          </a:p>
        </p:txBody>
      </p:sp>
      <p:sp>
        <p:nvSpPr>
          <p:cNvPr id="13" name="Прямоугольник 12"/>
          <p:cNvSpPr/>
          <p:nvPr/>
        </p:nvSpPr>
        <p:spPr>
          <a:xfrm>
            <a:off x="4143372" y="3643314"/>
            <a:ext cx="4584909" cy="830997"/>
          </a:xfrm>
          <a:prstGeom prst="rect">
            <a:avLst/>
          </a:prstGeom>
        </p:spPr>
        <p:txBody>
          <a:bodyPr wrap="none">
            <a:spAutoFit/>
          </a:bodyPr>
          <a:lstStyle/>
          <a:p>
            <a:r>
              <a:rPr lang="en-US" sz="1600" dirty="0" smtClean="0"/>
              <a:t>Detection and determining the depth and diameter of </a:t>
            </a:r>
            <a:endParaRPr lang="ru-RU" sz="1600" dirty="0" smtClean="0"/>
          </a:p>
          <a:p>
            <a:r>
              <a:rPr lang="en-US" sz="1600" dirty="0" smtClean="0"/>
              <a:t>reinforcing bars</a:t>
            </a:r>
            <a:r>
              <a:rPr lang="ru-RU" sz="1600" dirty="0" smtClean="0"/>
              <a:t>.</a:t>
            </a:r>
          </a:p>
          <a:p>
            <a:r>
              <a:rPr lang="en-US" sz="1600" dirty="0" smtClean="0"/>
              <a:t>Scanning depth of up to </a:t>
            </a:r>
            <a:r>
              <a:rPr lang="en-US" sz="1600" dirty="0" err="1" smtClean="0"/>
              <a:t>180mm</a:t>
            </a:r>
            <a:endParaRPr lang="ru-RU" sz="1600" dirty="0"/>
          </a:p>
        </p:txBody>
      </p:sp>
      <p:sp>
        <p:nvSpPr>
          <p:cNvPr id="14" name="Прямоугольник 13"/>
          <p:cNvSpPr/>
          <p:nvPr/>
        </p:nvSpPr>
        <p:spPr>
          <a:xfrm>
            <a:off x="4143372" y="5500702"/>
            <a:ext cx="4277261" cy="861774"/>
          </a:xfrm>
          <a:prstGeom prst="rect">
            <a:avLst/>
          </a:prstGeom>
        </p:spPr>
        <p:txBody>
          <a:bodyPr wrap="none">
            <a:spAutoFit/>
          </a:bodyPr>
          <a:lstStyle/>
          <a:p>
            <a:r>
              <a:rPr lang="en-US" sz="1600" dirty="0" smtClean="0"/>
              <a:t>The impact velocity of 0.6 to 5.3 m / s</a:t>
            </a:r>
          </a:p>
          <a:p>
            <a:r>
              <a:rPr lang="en-US" sz="1600" dirty="0" smtClean="0"/>
              <a:t>Temperature measuring range from -70 to 200 </a:t>
            </a:r>
            <a:r>
              <a:rPr lang="en-US" sz="1600" dirty="0" err="1" smtClean="0"/>
              <a:t>0C</a:t>
            </a:r>
            <a:endParaRPr lang="en-US" sz="1600" dirty="0" smtClean="0"/>
          </a:p>
          <a:p>
            <a:r>
              <a:rPr lang="en-US" sz="1600" dirty="0" smtClean="0"/>
              <a:t>The deflection angle of the pendulum 12-152</a:t>
            </a:r>
            <a:r>
              <a:rPr lang="ru-RU" sz="1600" b="1" baseline="30000" dirty="0" smtClean="0"/>
              <a:t> 0</a:t>
            </a:r>
            <a:endParaRPr lang="ru-RU" sz="1600" dirty="0"/>
          </a:p>
        </p:txBody>
      </p:sp>
      <p:sp>
        <p:nvSpPr>
          <p:cNvPr id="16" name="Прямоугольник 15"/>
          <p:cNvSpPr/>
          <p:nvPr/>
        </p:nvSpPr>
        <p:spPr>
          <a:xfrm>
            <a:off x="2071670" y="428604"/>
            <a:ext cx="5642122" cy="461665"/>
          </a:xfrm>
          <a:prstGeom prst="rect">
            <a:avLst/>
          </a:prstGeom>
        </p:spPr>
        <p:txBody>
          <a:bodyPr wrap="none">
            <a:spAutoFit/>
          </a:bodyPr>
          <a:lstStyle/>
          <a:p>
            <a:pPr algn="ctr"/>
            <a:r>
              <a:rPr lang="en-US" sz="2400" b="1" dirty="0" smtClean="0">
                <a:solidFill>
                  <a:schemeClr val="tx2"/>
                </a:solidFill>
              </a:rPr>
              <a:t>Laboratory of building structures testing </a:t>
            </a:r>
            <a:endParaRPr lang="ru-RU" sz="2400"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Работа\Energy effective buildings\lab_fizhim_03_280x160.png"/>
          <p:cNvPicPr>
            <a:picLocks noGrp="1" noChangeAspect="1" noChangeArrowheads="1"/>
          </p:cNvPicPr>
          <p:nvPr>
            <p:ph idx="4294967295"/>
          </p:nvPr>
        </p:nvPicPr>
        <p:blipFill>
          <a:blip r:embed="rId2" cstate="print"/>
          <a:srcRect/>
          <a:stretch>
            <a:fillRect/>
          </a:stretch>
        </p:blipFill>
        <p:spPr bwMode="auto">
          <a:xfrm>
            <a:off x="857224" y="1071546"/>
            <a:ext cx="3125788" cy="1785937"/>
          </a:xfrm>
          <a:prstGeom prst="rect">
            <a:avLst/>
          </a:prstGeom>
          <a:noFill/>
        </p:spPr>
      </p:pic>
      <p:pic>
        <p:nvPicPr>
          <p:cNvPr id="5123" name="Picture 3" descr="C:\Users\User\Documents\Работа\Energy effective buildings\lab_fizhim_02_280x160.png"/>
          <p:cNvPicPr>
            <a:picLocks noChangeAspect="1" noChangeArrowheads="1"/>
          </p:cNvPicPr>
          <p:nvPr/>
        </p:nvPicPr>
        <p:blipFill>
          <a:blip r:embed="rId3" cstate="print"/>
          <a:srcRect/>
          <a:stretch>
            <a:fillRect/>
          </a:stretch>
        </p:blipFill>
        <p:spPr bwMode="auto">
          <a:xfrm>
            <a:off x="5072066" y="1071546"/>
            <a:ext cx="3125413" cy="1785950"/>
          </a:xfrm>
          <a:prstGeom prst="rect">
            <a:avLst/>
          </a:prstGeom>
          <a:noFill/>
        </p:spPr>
      </p:pic>
      <p:sp>
        <p:nvSpPr>
          <p:cNvPr id="7" name="Прямоугольник 6"/>
          <p:cNvSpPr/>
          <p:nvPr/>
        </p:nvSpPr>
        <p:spPr>
          <a:xfrm>
            <a:off x="4572000" y="2857496"/>
            <a:ext cx="4572000" cy="646331"/>
          </a:xfrm>
          <a:prstGeom prst="rect">
            <a:avLst/>
          </a:prstGeom>
        </p:spPr>
        <p:txBody>
          <a:bodyPr>
            <a:spAutoFit/>
          </a:bodyPr>
          <a:lstStyle/>
          <a:p>
            <a:pPr algn="ctr"/>
            <a:r>
              <a:rPr lang="en-US" dirty="0" smtClean="0">
                <a:solidFill>
                  <a:schemeClr val="tx2"/>
                </a:solidFill>
              </a:rPr>
              <a:t>Scanning Probe Microscope </a:t>
            </a:r>
            <a:r>
              <a:rPr lang="en-US" dirty="0" err="1" smtClean="0">
                <a:solidFill>
                  <a:schemeClr val="tx2"/>
                </a:solidFill>
              </a:rPr>
              <a:t>NanoEducator</a:t>
            </a:r>
            <a:r>
              <a:rPr lang="en-US" dirty="0" smtClean="0">
                <a:solidFill>
                  <a:schemeClr val="tx2"/>
                </a:solidFill>
              </a:rPr>
              <a:t> company NT MDT</a:t>
            </a:r>
            <a:endParaRPr lang="ru-RU" dirty="0">
              <a:solidFill>
                <a:schemeClr val="tx2"/>
              </a:solidFill>
            </a:endParaRPr>
          </a:p>
        </p:txBody>
      </p:sp>
      <p:sp>
        <p:nvSpPr>
          <p:cNvPr id="8" name="Прямоугольник 7"/>
          <p:cNvSpPr/>
          <p:nvPr/>
        </p:nvSpPr>
        <p:spPr>
          <a:xfrm>
            <a:off x="357158" y="2928934"/>
            <a:ext cx="4086503" cy="369332"/>
          </a:xfrm>
          <a:prstGeom prst="rect">
            <a:avLst/>
          </a:prstGeom>
        </p:spPr>
        <p:txBody>
          <a:bodyPr wrap="none">
            <a:spAutoFit/>
          </a:bodyPr>
          <a:lstStyle/>
          <a:p>
            <a:r>
              <a:rPr lang="en-US" dirty="0" smtClean="0">
                <a:solidFill>
                  <a:schemeClr val="tx2"/>
                </a:solidFill>
              </a:rPr>
              <a:t>Powder X-ray </a:t>
            </a:r>
            <a:r>
              <a:rPr lang="en-US" dirty="0" err="1" smtClean="0">
                <a:solidFill>
                  <a:schemeClr val="tx2"/>
                </a:solidFill>
              </a:rPr>
              <a:t>diffractometer</a:t>
            </a:r>
            <a:r>
              <a:rPr lang="en-US" dirty="0" smtClean="0">
                <a:solidFill>
                  <a:schemeClr val="tx2"/>
                </a:solidFill>
              </a:rPr>
              <a:t> </a:t>
            </a:r>
            <a:r>
              <a:rPr lang="en-US" dirty="0" err="1" smtClean="0">
                <a:solidFill>
                  <a:schemeClr val="tx2"/>
                </a:solidFill>
              </a:rPr>
              <a:t>ARL</a:t>
            </a:r>
            <a:r>
              <a:rPr lang="en-US" dirty="0" smtClean="0">
                <a:solidFill>
                  <a:schemeClr val="tx2"/>
                </a:solidFill>
              </a:rPr>
              <a:t> </a:t>
            </a:r>
            <a:r>
              <a:rPr lang="en-US" dirty="0" err="1" smtClean="0">
                <a:solidFill>
                  <a:schemeClr val="tx2"/>
                </a:solidFill>
              </a:rPr>
              <a:t>X'TRA</a:t>
            </a:r>
            <a:endParaRPr lang="ru-RU" dirty="0">
              <a:solidFill>
                <a:schemeClr val="tx2"/>
              </a:solidFill>
            </a:endParaRPr>
          </a:p>
        </p:txBody>
      </p:sp>
      <p:pic>
        <p:nvPicPr>
          <p:cNvPr id="10" name="Picture 2" descr="C:\Users\User\Documents\Работа\Energy effective buildings\lab_smt_01_280x160.jpg"/>
          <p:cNvPicPr>
            <a:picLocks noChangeAspect="1" noChangeArrowheads="1"/>
          </p:cNvPicPr>
          <p:nvPr/>
        </p:nvPicPr>
        <p:blipFill>
          <a:blip r:embed="rId4" cstate="print"/>
          <a:srcRect/>
          <a:stretch>
            <a:fillRect/>
          </a:stretch>
        </p:blipFill>
        <p:spPr bwMode="auto">
          <a:xfrm>
            <a:off x="928662" y="4071942"/>
            <a:ext cx="2928958" cy="1804460"/>
          </a:xfrm>
          <a:prstGeom prst="rect">
            <a:avLst/>
          </a:prstGeom>
          <a:noFill/>
        </p:spPr>
      </p:pic>
      <p:pic>
        <p:nvPicPr>
          <p:cNvPr id="11" name="Рисунок 10" descr="DSC03304.JPG"/>
          <p:cNvPicPr/>
          <p:nvPr/>
        </p:nvPicPr>
        <p:blipFill>
          <a:blip r:embed="rId5" cstate="print"/>
          <a:srcRect l="18318" t="4698" r="26963" b="16107"/>
          <a:stretch>
            <a:fillRect/>
          </a:stretch>
        </p:blipFill>
        <p:spPr>
          <a:xfrm>
            <a:off x="5357818" y="4143380"/>
            <a:ext cx="2714644" cy="1857388"/>
          </a:xfrm>
          <a:prstGeom prst="rect">
            <a:avLst/>
          </a:prstGeom>
        </p:spPr>
      </p:pic>
      <p:sp>
        <p:nvSpPr>
          <p:cNvPr id="13" name="Прямоугольник 12"/>
          <p:cNvSpPr/>
          <p:nvPr/>
        </p:nvSpPr>
        <p:spPr>
          <a:xfrm>
            <a:off x="857224" y="357166"/>
            <a:ext cx="7429552" cy="461665"/>
          </a:xfrm>
          <a:prstGeom prst="rect">
            <a:avLst/>
          </a:prstGeom>
        </p:spPr>
        <p:txBody>
          <a:bodyPr wrap="square">
            <a:spAutoFit/>
          </a:bodyPr>
          <a:lstStyle/>
          <a:p>
            <a:pPr algn="ctr"/>
            <a:r>
              <a:rPr lang="en-US" sz="2400" b="1" dirty="0" smtClean="0">
                <a:solidFill>
                  <a:schemeClr val="tx2"/>
                </a:solidFill>
              </a:rPr>
              <a:t>Laboratory of </a:t>
            </a:r>
            <a:r>
              <a:rPr lang="en-US" sz="2400" b="1" dirty="0" smtClean="0">
                <a:solidFill>
                  <a:schemeClr val="tx2"/>
                </a:solidFill>
              </a:rPr>
              <a:t>physical-and-chemical </a:t>
            </a:r>
            <a:r>
              <a:rPr lang="en-US" sz="2400" b="1" dirty="0" smtClean="0">
                <a:solidFill>
                  <a:schemeClr val="tx2"/>
                </a:solidFill>
              </a:rPr>
              <a:t>research</a:t>
            </a:r>
            <a:endParaRPr lang="ru-RU" sz="2400" b="1" dirty="0">
              <a:solidFill>
                <a:schemeClr val="tx2"/>
              </a:solidFill>
            </a:endParaRPr>
          </a:p>
        </p:txBody>
      </p:sp>
      <p:sp>
        <p:nvSpPr>
          <p:cNvPr id="14" name="Прямоугольник 13"/>
          <p:cNvSpPr/>
          <p:nvPr/>
        </p:nvSpPr>
        <p:spPr>
          <a:xfrm>
            <a:off x="1643042" y="3500438"/>
            <a:ext cx="6572296" cy="461665"/>
          </a:xfrm>
          <a:prstGeom prst="rect">
            <a:avLst/>
          </a:prstGeom>
        </p:spPr>
        <p:txBody>
          <a:bodyPr wrap="square">
            <a:spAutoFit/>
          </a:bodyPr>
          <a:lstStyle/>
          <a:p>
            <a:pPr algn="ctr">
              <a:buNone/>
            </a:pPr>
            <a:r>
              <a:rPr lang="en-US" sz="2400" b="1" dirty="0" smtClean="0">
                <a:solidFill>
                  <a:schemeClr val="tx2"/>
                </a:solidFill>
              </a:rPr>
              <a:t>Laboratory of building materials and technology</a:t>
            </a:r>
            <a:endParaRPr lang="ru-RU" sz="2400" b="1" dirty="0">
              <a:solidFill>
                <a:schemeClr val="tx2"/>
              </a:solidFill>
            </a:endParaRPr>
          </a:p>
        </p:txBody>
      </p:sp>
      <p:sp>
        <p:nvSpPr>
          <p:cNvPr id="15" name="Прямоугольник 14"/>
          <p:cNvSpPr/>
          <p:nvPr/>
        </p:nvSpPr>
        <p:spPr>
          <a:xfrm>
            <a:off x="285720" y="5929330"/>
            <a:ext cx="4572000" cy="646331"/>
          </a:xfrm>
          <a:prstGeom prst="rect">
            <a:avLst/>
          </a:prstGeom>
        </p:spPr>
        <p:txBody>
          <a:bodyPr>
            <a:spAutoFit/>
          </a:bodyPr>
          <a:lstStyle/>
          <a:p>
            <a:pPr algn="ctr"/>
            <a:r>
              <a:rPr lang="en-US" dirty="0" smtClean="0">
                <a:solidFill>
                  <a:schemeClr val="tx2"/>
                </a:solidFill>
              </a:rPr>
              <a:t>Universal floor 4-columned  hydraulic test system </a:t>
            </a:r>
            <a:r>
              <a:rPr lang="en-US" dirty="0" err="1" smtClean="0">
                <a:solidFill>
                  <a:schemeClr val="tx2"/>
                </a:solidFill>
              </a:rPr>
              <a:t>INSTRON</a:t>
            </a:r>
            <a:r>
              <a:rPr lang="en-US" dirty="0" smtClean="0">
                <a:solidFill>
                  <a:schemeClr val="tx2"/>
                </a:solidFill>
              </a:rPr>
              <a:t> </a:t>
            </a:r>
            <a:r>
              <a:rPr lang="en-US" dirty="0" err="1" smtClean="0">
                <a:solidFill>
                  <a:schemeClr val="tx2"/>
                </a:solidFill>
              </a:rPr>
              <a:t>Satec</a:t>
            </a:r>
            <a:r>
              <a:rPr lang="en-US" dirty="0" smtClean="0">
                <a:solidFill>
                  <a:schemeClr val="tx2"/>
                </a:solidFill>
              </a:rPr>
              <a:t> </a:t>
            </a:r>
            <a:r>
              <a:rPr lang="en-US" dirty="0" err="1" smtClean="0">
                <a:solidFill>
                  <a:schemeClr val="tx2"/>
                </a:solidFill>
              </a:rPr>
              <a:t>1500HDS</a:t>
            </a:r>
            <a:endParaRPr lang="ru-RU" dirty="0">
              <a:solidFill>
                <a:schemeClr val="tx2"/>
              </a:solidFill>
            </a:endParaRPr>
          </a:p>
        </p:txBody>
      </p:sp>
      <p:sp>
        <p:nvSpPr>
          <p:cNvPr id="16" name="Прямоугольник 15"/>
          <p:cNvSpPr/>
          <p:nvPr/>
        </p:nvSpPr>
        <p:spPr>
          <a:xfrm>
            <a:off x="5214942" y="6143644"/>
            <a:ext cx="2781531" cy="369332"/>
          </a:xfrm>
          <a:prstGeom prst="rect">
            <a:avLst/>
          </a:prstGeom>
        </p:spPr>
        <p:txBody>
          <a:bodyPr wrap="none">
            <a:spAutoFit/>
          </a:bodyPr>
          <a:lstStyle/>
          <a:p>
            <a:r>
              <a:rPr lang="en-US" dirty="0" smtClean="0">
                <a:solidFill>
                  <a:schemeClr val="tx2"/>
                </a:solidFill>
              </a:rPr>
              <a:t>Thermal imager </a:t>
            </a:r>
            <a:r>
              <a:rPr lang="en-US" dirty="0" err="1" smtClean="0">
                <a:solidFill>
                  <a:schemeClr val="tx2"/>
                </a:solidFill>
              </a:rPr>
              <a:t>FLIR</a:t>
            </a:r>
            <a:r>
              <a:rPr lang="en-US" dirty="0" smtClean="0">
                <a:solidFill>
                  <a:schemeClr val="tx2"/>
                </a:solidFill>
              </a:rPr>
              <a:t> </a:t>
            </a:r>
            <a:r>
              <a:rPr lang="en-US" dirty="0" err="1" smtClean="0">
                <a:solidFill>
                  <a:schemeClr val="tx2"/>
                </a:solidFill>
              </a:rPr>
              <a:t>B425</a:t>
            </a:r>
            <a:endParaRPr lang="ru-RU"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3100" b="1" i="1" dirty="0" smtClean="0">
                <a:solidFill>
                  <a:schemeClr val="bg2">
                    <a:lumMod val="50000"/>
                  </a:schemeClr>
                </a:solidFill>
              </a:rPr>
              <a:t>GREENMA </a:t>
            </a:r>
            <a:r>
              <a:rPr lang="en-US" sz="3100" b="1" i="1" dirty="0" smtClean="0">
                <a:solidFill>
                  <a:schemeClr val="bg2">
                    <a:lumMod val="50000"/>
                  </a:schemeClr>
                </a:solidFill>
              </a:rPr>
              <a:t>DIDACTIC Laboratory</a:t>
            </a:r>
            <a:r>
              <a:rPr lang="ru-RU" dirty="0" smtClean="0"/>
              <a:t/>
            </a:r>
            <a:br>
              <a:rPr lang="ru-RU" dirty="0" smtClean="0"/>
            </a:br>
            <a:endParaRPr lang="ru-RU" dirty="0"/>
          </a:p>
        </p:txBody>
      </p:sp>
      <p:sp>
        <p:nvSpPr>
          <p:cNvPr id="3" name="Содержимое 2"/>
          <p:cNvSpPr>
            <a:spLocks noGrp="1"/>
          </p:cNvSpPr>
          <p:nvPr>
            <p:ph idx="1"/>
          </p:nvPr>
        </p:nvSpPr>
        <p:spPr>
          <a:xfrm>
            <a:off x="214282" y="1214422"/>
            <a:ext cx="8686800" cy="4525963"/>
          </a:xfrm>
        </p:spPr>
        <p:txBody>
          <a:bodyPr>
            <a:normAutofit/>
          </a:bodyPr>
          <a:lstStyle/>
          <a:p>
            <a:pPr algn="ctr">
              <a:buNone/>
            </a:pPr>
            <a:r>
              <a:rPr lang="en-US" sz="2000" dirty="0" smtClean="0"/>
              <a:t>The laboratory complex acquaints students with the main instrumentations used in systems of water supply and heating, the principles of their work and possibility of application, definition of performance data of elements of systems of heating.</a:t>
            </a:r>
            <a:endParaRPr lang="ru-RU" sz="2000" dirty="0"/>
          </a:p>
        </p:txBody>
      </p:sp>
      <p:pic>
        <p:nvPicPr>
          <p:cNvPr id="1026" name="Picture 2" descr="C:\Users\User\Downloads\Picture1.jpg"/>
          <p:cNvPicPr>
            <a:picLocks noChangeAspect="1" noChangeArrowheads="1"/>
          </p:cNvPicPr>
          <p:nvPr/>
        </p:nvPicPr>
        <p:blipFill>
          <a:blip r:embed="rId2" cstate="print"/>
          <a:srcRect/>
          <a:stretch>
            <a:fillRect/>
          </a:stretch>
        </p:blipFill>
        <p:spPr bwMode="auto">
          <a:xfrm>
            <a:off x="2071670" y="2357430"/>
            <a:ext cx="5181525" cy="2914608"/>
          </a:xfrm>
          <a:prstGeom prst="rect">
            <a:avLst/>
          </a:prstGeom>
          <a:noFill/>
        </p:spPr>
      </p:pic>
      <p:sp>
        <p:nvSpPr>
          <p:cNvPr id="5" name="Прямоугольник 4"/>
          <p:cNvSpPr/>
          <p:nvPr/>
        </p:nvSpPr>
        <p:spPr>
          <a:xfrm>
            <a:off x="857224" y="5429264"/>
            <a:ext cx="7786742" cy="646331"/>
          </a:xfrm>
          <a:prstGeom prst="rect">
            <a:avLst/>
          </a:prstGeom>
        </p:spPr>
        <p:txBody>
          <a:bodyPr wrap="square">
            <a:spAutoFit/>
          </a:bodyPr>
          <a:lstStyle/>
          <a:p>
            <a:pPr algn="ctr"/>
            <a:r>
              <a:rPr lang="en-US" b="1" dirty="0" smtClean="0"/>
              <a:t>Educational laboratory equipment set "The device, maintenance and calculation in systems of building’s heating"</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210026"/>
            <a:ext cx="8286808" cy="6647974"/>
          </a:xfrm>
          <a:prstGeom prst="rect">
            <a:avLst/>
          </a:prstGeom>
        </p:spPr>
        <p:txBody>
          <a:bodyPr wrap="square">
            <a:spAutoFit/>
          </a:bodyPr>
          <a:lstStyle/>
          <a:p>
            <a:pPr indent="457200" algn="just">
              <a:buFont typeface="Arial" pitchFamily="34" charset="0"/>
              <a:buChar char="•"/>
            </a:pPr>
            <a:r>
              <a:rPr lang="en-US" sz="2400" dirty="0" smtClean="0">
                <a:solidFill>
                  <a:schemeClr val="tx2"/>
                </a:solidFill>
              </a:rPr>
              <a:t>The laboratory stand </a:t>
            </a:r>
            <a:r>
              <a:rPr lang="en-US" sz="2400" b="1" i="1" dirty="0" smtClean="0">
                <a:solidFill>
                  <a:schemeClr val="tx2"/>
                </a:solidFill>
              </a:rPr>
              <a:t>"The Device, Maintenance and Calculation in Systems of Building’s  Heating" </a:t>
            </a:r>
            <a:r>
              <a:rPr lang="en-US" sz="2400" dirty="0" smtClean="0">
                <a:solidFill>
                  <a:schemeClr val="tx2"/>
                </a:solidFill>
              </a:rPr>
              <a:t>carried out in floor execution represents the operating closed hydraulic system with the established samples of sensors which are applied in monitoring systems and the accounting of a consumption of water, pressure and water temperature control on objects of housing and communal services, and radiators of water heating. </a:t>
            </a:r>
          </a:p>
          <a:p>
            <a:pPr indent="457200" algn="just"/>
            <a:endParaRPr lang="en-US" sz="2400" dirty="0" smtClean="0">
              <a:solidFill>
                <a:schemeClr val="tx2"/>
              </a:solidFill>
            </a:endParaRPr>
          </a:p>
          <a:p>
            <a:pPr indent="457200" algn="just">
              <a:buFont typeface="Arial" pitchFamily="34" charset="0"/>
              <a:buChar char="•"/>
            </a:pPr>
            <a:r>
              <a:rPr lang="en-US" sz="2400" dirty="0" smtClean="0">
                <a:solidFill>
                  <a:schemeClr val="tx2"/>
                </a:solidFill>
              </a:rPr>
              <a:t>The personal computer is intended for management of operation of the stand as a whole, namely: operation of the pump, the electric boiler, spherical cranes with the electric drive.</a:t>
            </a:r>
          </a:p>
          <a:p>
            <a:pPr indent="457200" algn="just">
              <a:buFont typeface="Arial" pitchFamily="34" charset="0"/>
              <a:buChar char="•"/>
            </a:pPr>
            <a:endParaRPr lang="en-US" sz="2400" dirty="0" smtClean="0">
              <a:solidFill>
                <a:schemeClr val="tx2"/>
              </a:solidFill>
            </a:endParaRPr>
          </a:p>
          <a:p>
            <a:pPr indent="457200" algn="just">
              <a:buFont typeface="Arial" pitchFamily="34" charset="0"/>
              <a:buChar char="•"/>
            </a:pPr>
            <a:r>
              <a:rPr lang="en-US" sz="2400" dirty="0" smtClean="0">
                <a:solidFill>
                  <a:schemeClr val="tx2"/>
                </a:solidFill>
              </a:rPr>
              <a:t>In the package of delivery the electrified training module with training indication has been included. The training module represents the interactive light-and-dynamic touch panel, allowing one to provide training and software testing to check the acquired material. </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08" y="2500306"/>
            <a:ext cx="5715026" cy="769441"/>
          </a:xfrm>
          <a:prstGeom prst="rect">
            <a:avLst/>
          </a:prstGeom>
        </p:spPr>
        <p:txBody>
          <a:bodyPr wrap="none">
            <a:spAutoFit/>
          </a:bodyPr>
          <a:lstStyle/>
          <a:p>
            <a:r>
              <a:rPr lang="en-US" sz="4400" i="1" dirty="0" smtClean="0">
                <a:solidFill>
                  <a:schemeClr val="tx2"/>
                </a:solidFill>
              </a:rPr>
              <a:t>Thank you for attention</a:t>
            </a:r>
            <a:r>
              <a:rPr lang="ru-RU" sz="4400" i="1" dirty="0" smtClean="0">
                <a:solidFill>
                  <a:schemeClr val="tx2"/>
                </a:solidFill>
              </a:rPr>
              <a:t>!</a:t>
            </a:r>
            <a:endParaRPr lang="ru-RU" sz="4400" i="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edu.vgasu.vrn.ru/SiteDirectory/hozupr/DocLib1/%D0%A4%D0%BE%D1%82%D0%BE/%D1%83%D1%87%D0%B5%D0%B1%D0%BD%D1%8B%D0%B5%20%D0%BA%D0%BE%D1%80%D0%BF%D1%83%D1%81%D0%B0/_MG_6951.jpg"/>
          <p:cNvPicPr>
            <a:picLocks noChangeAspect="1" noChangeArrowheads="1"/>
          </p:cNvPicPr>
          <p:nvPr/>
        </p:nvPicPr>
        <p:blipFill>
          <a:blip r:embed="rId2" cstate="print"/>
          <a:srcRect/>
          <a:stretch>
            <a:fillRect/>
          </a:stretch>
        </p:blipFill>
        <p:spPr bwMode="auto">
          <a:xfrm>
            <a:off x="4572000" y="2381768"/>
            <a:ext cx="4071966" cy="2684778"/>
          </a:xfrm>
          <a:prstGeom prst="rect">
            <a:avLst/>
          </a:prstGeom>
          <a:noFill/>
        </p:spPr>
      </p:pic>
      <p:sp>
        <p:nvSpPr>
          <p:cNvPr id="3" name="Содержимое 2"/>
          <p:cNvSpPr>
            <a:spLocks noGrp="1"/>
          </p:cNvSpPr>
          <p:nvPr>
            <p:ph idx="4294967295"/>
          </p:nvPr>
        </p:nvSpPr>
        <p:spPr>
          <a:xfrm>
            <a:off x="500034" y="285728"/>
            <a:ext cx="8229600" cy="4525963"/>
          </a:xfrm>
        </p:spPr>
        <p:txBody>
          <a:bodyPr>
            <a:normAutofit/>
          </a:bodyPr>
          <a:lstStyle/>
          <a:p>
            <a:pPr algn="just">
              <a:buNone/>
            </a:pP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Voronezh State University of Architecture and Civil Engineering</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was founded in 1930.</a:t>
            </a:r>
          </a:p>
          <a:p>
            <a:pPr algn="just">
              <a:buNone/>
            </a:pPr>
            <a:r>
              <a:rPr lang="en-US" sz="2400" dirty="0" smtClean="0">
                <a:latin typeface="Times New Roman" pitchFamily="18" charset="0"/>
                <a:cs typeface="Times New Roman" pitchFamily="18" charset="0"/>
              </a:rPr>
              <a:t>     It’s campus includes 7 study buildings and laboratories, a scientific library with 500,000 books, 6 hostels, a health center, a recreation sanatorium, and a refectory.</a:t>
            </a:r>
            <a:endParaRPr lang="ru-RU" sz="2400" dirty="0">
              <a:latin typeface="Times New Roman" pitchFamily="18" charset="0"/>
              <a:cs typeface="Times New Roman" pitchFamily="18" charset="0"/>
            </a:endParaRPr>
          </a:p>
        </p:txBody>
      </p:sp>
      <p:pic>
        <p:nvPicPr>
          <p:cNvPr id="8198" name="Picture 6" descr="http://edu.vgasu.vrn.ru/SiteDirectory/hozupr/DocLib1/%D0%A4%D0%BE%D1%82%D0%BE/%D1%83%D1%87%D0%B5%D0%B1%D0%BD%D1%8B%D0%B5%20%D0%BA%D0%BE%D1%80%D0%BF%D1%83%D1%81%D0%B0/_MG_4983-%D1%80%D0%B5%D1%82%20%D0%B8%D1%81%D0%BF%D1%80%D0%B0%D0%B2%D0%BB%20%D0%BF%D0%B5%D1%80%D1%81%D0%BF%D0%B5%D0%BA%D1%82.jpg"/>
          <p:cNvPicPr>
            <a:picLocks noChangeAspect="1" noChangeArrowheads="1"/>
          </p:cNvPicPr>
          <p:nvPr/>
        </p:nvPicPr>
        <p:blipFill>
          <a:blip r:embed="rId3" cstate="print"/>
          <a:srcRect/>
          <a:stretch>
            <a:fillRect/>
          </a:stretch>
        </p:blipFill>
        <p:spPr bwMode="auto">
          <a:xfrm>
            <a:off x="428596" y="2357430"/>
            <a:ext cx="4071966" cy="2865647"/>
          </a:xfrm>
          <a:prstGeom prst="rect">
            <a:avLst/>
          </a:prstGeom>
          <a:noFill/>
        </p:spPr>
      </p:pic>
      <p:pic>
        <p:nvPicPr>
          <p:cNvPr id="8202" name="Picture 10" descr="http://krsa.ru/foto/images/04(2).jpg"/>
          <p:cNvPicPr>
            <a:picLocks noChangeAspect="1" noChangeArrowheads="1"/>
          </p:cNvPicPr>
          <p:nvPr/>
        </p:nvPicPr>
        <p:blipFill>
          <a:blip r:embed="rId4" cstate="print"/>
          <a:srcRect/>
          <a:stretch>
            <a:fillRect/>
          </a:stretch>
        </p:blipFill>
        <p:spPr bwMode="auto">
          <a:xfrm>
            <a:off x="2357422" y="4000504"/>
            <a:ext cx="4000528" cy="264320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57158" y="285728"/>
            <a:ext cx="8229600" cy="4525963"/>
          </a:xfrm>
        </p:spPr>
        <p:txBody>
          <a:bodyPr>
            <a:normAutofit/>
          </a:bodyPr>
          <a:lstStyle/>
          <a:p>
            <a:pPr algn="just">
              <a:buNone/>
            </a:pPr>
            <a:r>
              <a:rPr lang="en-US" sz="2400" dirty="0" smtClean="0"/>
              <a:t>            </a:t>
            </a:r>
            <a:r>
              <a:rPr lang="en-US" sz="2400" dirty="0" smtClean="0">
                <a:latin typeface="Times New Roman" pitchFamily="18" charset="0"/>
                <a:cs typeface="Times New Roman" pitchFamily="18" charset="0"/>
              </a:rPr>
              <a:t>Sports center includes 7 halls, 2 shooting galleries, </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swimming pool, a set of sports grounds, and a summer recreation camp set in attractive countryside, which makes it possible for students to go in for 26 kinds of sport activities</a:t>
            </a:r>
            <a:r>
              <a:rPr lang="en-US" sz="2400" i="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7178" name="Picture 10" descr="http://www.7sport.com.ua/sites/default/files/2/12/66.jpg"/>
          <p:cNvPicPr>
            <a:picLocks noChangeAspect="1" noChangeArrowheads="1"/>
          </p:cNvPicPr>
          <p:nvPr/>
        </p:nvPicPr>
        <p:blipFill>
          <a:blip r:embed="rId2" cstate="print"/>
          <a:srcRect/>
          <a:stretch>
            <a:fillRect/>
          </a:stretch>
        </p:blipFill>
        <p:spPr bwMode="auto">
          <a:xfrm>
            <a:off x="571472" y="2214554"/>
            <a:ext cx="4063939" cy="2590761"/>
          </a:xfrm>
          <a:prstGeom prst="rect">
            <a:avLst/>
          </a:prstGeom>
          <a:noFill/>
        </p:spPr>
      </p:pic>
      <p:pic>
        <p:nvPicPr>
          <p:cNvPr id="7180" name="Picture 12" descr="http://sport-igrok.ru/foto/articles/852.bmp"/>
          <p:cNvPicPr>
            <a:picLocks noChangeAspect="1" noChangeArrowheads="1"/>
          </p:cNvPicPr>
          <p:nvPr/>
        </p:nvPicPr>
        <p:blipFill>
          <a:blip r:embed="rId3" cstate="print"/>
          <a:srcRect/>
          <a:stretch>
            <a:fillRect/>
          </a:stretch>
        </p:blipFill>
        <p:spPr bwMode="auto">
          <a:xfrm>
            <a:off x="4714876" y="2214554"/>
            <a:ext cx="3881438" cy="2643206"/>
          </a:xfrm>
          <a:prstGeom prst="rect">
            <a:avLst/>
          </a:prstGeom>
          <a:noFill/>
        </p:spPr>
      </p:pic>
      <p:pic>
        <p:nvPicPr>
          <p:cNvPr id="7174" name="Picture 6" descr="http://voronezh.er.ru/media/userdata/news/2012/03/02/ee396560d7af98adca0277adae2498fd.JPG"/>
          <p:cNvPicPr>
            <a:picLocks noChangeAspect="1" noChangeArrowheads="1"/>
          </p:cNvPicPr>
          <p:nvPr/>
        </p:nvPicPr>
        <p:blipFill>
          <a:blip r:embed="rId4" cstate="print"/>
          <a:srcRect/>
          <a:stretch>
            <a:fillRect/>
          </a:stretch>
        </p:blipFill>
        <p:spPr bwMode="auto">
          <a:xfrm>
            <a:off x="2643174" y="3786190"/>
            <a:ext cx="4214842" cy="282394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00034" y="2643182"/>
            <a:ext cx="8286750" cy="3643312"/>
          </a:xfrm>
        </p:spPr>
        <p:txBody>
          <a:bodyPr>
            <a:normAutofit lnSpcReduction="10000"/>
          </a:bodyPr>
          <a:lstStyle/>
          <a:p>
            <a:pPr>
              <a:buClr>
                <a:schemeClr val="accent2">
                  <a:lumMod val="50000"/>
                </a:schemeClr>
              </a:buClr>
            </a:pPr>
            <a:r>
              <a:rPr lang="en-US" sz="2200" dirty="0" smtClean="0"/>
              <a:t> </a:t>
            </a:r>
            <a:r>
              <a:rPr lang="en-US" sz="2200" dirty="0" smtClean="0">
                <a:cs typeface="Times New Roman" pitchFamily="18" charset="0"/>
              </a:rPr>
              <a:t>Institute of Civil Engineering</a:t>
            </a:r>
          </a:p>
          <a:p>
            <a:pPr>
              <a:buClr>
                <a:schemeClr val="accent2">
                  <a:lumMod val="50000"/>
                </a:schemeClr>
              </a:buClr>
            </a:pPr>
            <a:r>
              <a:rPr lang="en-US" sz="2200" dirty="0" smtClean="0">
                <a:cs typeface="Times New Roman" pitchFamily="18" charset="0"/>
              </a:rPr>
              <a:t> Institute of Engineering Systems in Construction</a:t>
            </a:r>
          </a:p>
          <a:p>
            <a:pPr>
              <a:buClr>
                <a:schemeClr val="accent2">
                  <a:lumMod val="50000"/>
                </a:schemeClr>
              </a:buClr>
            </a:pPr>
            <a:r>
              <a:rPr lang="en-US" sz="2200" dirty="0" smtClean="0">
                <a:cs typeface="Times New Roman" pitchFamily="18" charset="0"/>
              </a:rPr>
              <a:t> Architectural and City Planning Institute</a:t>
            </a:r>
          </a:p>
          <a:p>
            <a:pPr>
              <a:buClr>
                <a:schemeClr val="accent2">
                  <a:lumMod val="50000"/>
                </a:schemeClr>
              </a:buClr>
            </a:pPr>
            <a:r>
              <a:rPr lang="en-US" sz="2200" dirty="0" smtClean="0">
                <a:cs typeface="Times New Roman" pitchFamily="18" charset="0"/>
              </a:rPr>
              <a:t> Road and Transport Institute</a:t>
            </a:r>
          </a:p>
          <a:p>
            <a:pPr>
              <a:buClr>
                <a:schemeClr val="accent2">
                  <a:lumMod val="50000"/>
                </a:schemeClr>
              </a:buClr>
            </a:pPr>
            <a:r>
              <a:rPr lang="en-US" sz="2200" dirty="0" smtClean="0">
                <a:cs typeface="Times New Roman" pitchFamily="18" charset="0"/>
              </a:rPr>
              <a:t> Institute of Economy, Management and Information Technologies</a:t>
            </a:r>
          </a:p>
          <a:p>
            <a:pPr>
              <a:buClr>
                <a:schemeClr val="accent2">
                  <a:lumMod val="50000"/>
                </a:schemeClr>
              </a:buClr>
            </a:pPr>
            <a:r>
              <a:rPr lang="en-US" sz="2200" dirty="0" smtClean="0">
                <a:cs typeface="Times New Roman" pitchFamily="18" charset="0"/>
              </a:rPr>
              <a:t> Civil Engineering and Technological Institute</a:t>
            </a:r>
          </a:p>
          <a:p>
            <a:pPr>
              <a:buClr>
                <a:schemeClr val="accent2">
                  <a:lumMod val="50000"/>
                </a:schemeClr>
              </a:buClr>
            </a:pPr>
            <a:r>
              <a:rPr lang="en-US" sz="2200" dirty="0" smtClean="0">
                <a:cs typeface="Times New Roman" pitchFamily="18" charset="0"/>
              </a:rPr>
              <a:t> Institute of Master </a:t>
            </a:r>
            <a:r>
              <a:rPr lang="en-US" sz="2200" dirty="0" smtClean="0">
                <a:cs typeface="Times New Roman" pitchFamily="18" charset="0"/>
              </a:rPr>
              <a:t>Degree Programs</a:t>
            </a:r>
            <a:endParaRPr lang="en-US" sz="2200" dirty="0" smtClean="0">
              <a:cs typeface="Times New Roman" pitchFamily="18" charset="0"/>
            </a:endParaRPr>
          </a:p>
          <a:p>
            <a:pPr>
              <a:buClr>
                <a:schemeClr val="accent2">
                  <a:lumMod val="50000"/>
                </a:schemeClr>
              </a:buClr>
            </a:pPr>
            <a:r>
              <a:rPr lang="en-US" sz="2200" dirty="0" smtClean="0">
                <a:cs typeface="Times New Roman" pitchFamily="18" charset="0"/>
              </a:rPr>
              <a:t> Faculty of </a:t>
            </a:r>
            <a:r>
              <a:rPr lang="en-US" sz="2200" dirty="0" smtClean="0">
                <a:cs typeface="Times New Roman" pitchFamily="18" charset="0"/>
              </a:rPr>
              <a:t>Secondary </a:t>
            </a:r>
            <a:r>
              <a:rPr lang="en-US" sz="2200" dirty="0" smtClean="0">
                <a:cs typeface="Times New Roman" pitchFamily="18" charset="0"/>
              </a:rPr>
              <a:t>P</a:t>
            </a:r>
            <a:r>
              <a:rPr lang="en-US" sz="2200" dirty="0" smtClean="0">
                <a:cs typeface="Times New Roman" pitchFamily="18" charset="0"/>
              </a:rPr>
              <a:t>rofessional </a:t>
            </a:r>
            <a:r>
              <a:rPr lang="en-US" sz="2200" dirty="0" smtClean="0">
                <a:cs typeface="Times New Roman" pitchFamily="18" charset="0"/>
              </a:rPr>
              <a:t>E</a:t>
            </a:r>
            <a:r>
              <a:rPr lang="en-US" sz="2200" dirty="0" smtClean="0">
                <a:cs typeface="Times New Roman" pitchFamily="18" charset="0"/>
              </a:rPr>
              <a:t>ducation</a:t>
            </a:r>
            <a:endParaRPr lang="en-US" sz="2200" dirty="0" smtClean="0">
              <a:cs typeface="Times New Roman" pitchFamily="18" charset="0"/>
            </a:endParaRPr>
          </a:p>
          <a:p>
            <a:pPr>
              <a:buClr>
                <a:schemeClr val="accent2">
                  <a:lumMod val="50000"/>
                </a:schemeClr>
              </a:buClr>
            </a:pPr>
            <a:r>
              <a:rPr lang="en-US" sz="2200" dirty="0" smtClean="0">
                <a:cs typeface="Times New Roman" pitchFamily="18" charset="0"/>
              </a:rPr>
              <a:t> Faculty of Pre-University Training </a:t>
            </a:r>
          </a:p>
          <a:p>
            <a:endParaRPr lang="ru-RU" dirty="0"/>
          </a:p>
        </p:txBody>
      </p:sp>
      <p:pic>
        <p:nvPicPr>
          <p:cNvPr id="9220" name="Picture 4" descr="http://edu.vgasu.vrn.ru/SiteDirectory/anticorrup/pic/vgasu-logo-v1.png"/>
          <p:cNvPicPr>
            <a:picLocks noChangeAspect="1" noChangeArrowheads="1"/>
          </p:cNvPicPr>
          <p:nvPr/>
        </p:nvPicPr>
        <p:blipFill>
          <a:blip r:embed="rId2" cstate="print"/>
          <a:srcRect/>
          <a:stretch>
            <a:fillRect/>
          </a:stretch>
        </p:blipFill>
        <p:spPr bwMode="auto">
          <a:xfrm>
            <a:off x="6643702" y="4857760"/>
            <a:ext cx="1643074" cy="1643074"/>
          </a:xfrm>
          <a:prstGeom prst="rect">
            <a:avLst/>
          </a:prstGeom>
          <a:noFill/>
        </p:spPr>
      </p:pic>
      <p:sp>
        <p:nvSpPr>
          <p:cNvPr id="6" name="Прямоугольник 5"/>
          <p:cNvSpPr/>
          <p:nvPr/>
        </p:nvSpPr>
        <p:spPr>
          <a:xfrm>
            <a:off x="428596" y="2071678"/>
            <a:ext cx="8501122" cy="769441"/>
          </a:xfrm>
          <a:prstGeom prst="rect">
            <a:avLst/>
          </a:prstGeom>
        </p:spPr>
        <p:txBody>
          <a:bodyPr wrap="square">
            <a:spAutoFit/>
          </a:bodyPr>
          <a:lstStyle/>
          <a:p>
            <a:pPr algn="ctr"/>
            <a:r>
              <a:rPr lang="en-US" sz="2200" dirty="0" smtClean="0">
                <a:solidFill>
                  <a:schemeClr val="tx2"/>
                </a:solidFill>
                <a:latin typeface="Times New Roman" pitchFamily="18" charset="0"/>
                <a:cs typeface="Times New Roman" pitchFamily="18" charset="0"/>
              </a:rPr>
              <a:t>University offers education programs </a:t>
            </a:r>
            <a:r>
              <a:rPr lang="en-US" sz="2200" dirty="0" smtClean="0">
                <a:solidFill>
                  <a:schemeClr val="tx2"/>
                </a:solidFill>
                <a:latin typeface="Times New Roman" pitchFamily="18" charset="0"/>
                <a:cs typeface="Times New Roman" pitchFamily="18" charset="0"/>
              </a:rPr>
              <a:t>at the following institutes and faculties</a:t>
            </a:r>
            <a:r>
              <a:rPr lang="en-US" sz="2200" dirty="0" smtClean="0">
                <a:solidFill>
                  <a:schemeClr val="accent2">
                    <a:lumMod val="50000"/>
                  </a:schemeClr>
                </a:solidFill>
                <a:latin typeface="Times New Roman" pitchFamily="18" charset="0"/>
                <a:cs typeface="Times New Roman" pitchFamily="18" charset="0"/>
              </a:rPr>
              <a:t>:</a:t>
            </a:r>
            <a:endParaRPr lang="ru-RU" sz="2200" dirty="0">
              <a:solidFill>
                <a:schemeClr val="accent2">
                  <a:lumMod val="50000"/>
                </a:schemeClr>
              </a:solidFill>
            </a:endParaRPr>
          </a:p>
        </p:txBody>
      </p:sp>
      <p:sp>
        <p:nvSpPr>
          <p:cNvPr id="5" name="Прямоугольник 4"/>
          <p:cNvSpPr/>
          <p:nvPr/>
        </p:nvSpPr>
        <p:spPr>
          <a:xfrm>
            <a:off x="285720" y="214290"/>
            <a:ext cx="8429684" cy="1446550"/>
          </a:xfrm>
          <a:prstGeom prst="rect">
            <a:avLst/>
          </a:prstGeom>
        </p:spPr>
        <p:txBody>
          <a:bodyPr wrap="square">
            <a:spAutoFit/>
          </a:bodyPr>
          <a:lstStyle/>
          <a:p>
            <a:pPr algn="just"/>
            <a:r>
              <a:rPr lang="en-US" sz="2200" dirty="0" smtClean="0">
                <a:solidFill>
                  <a:schemeClr val="tx2"/>
                </a:solidFill>
                <a:latin typeface="Times New Roman" pitchFamily="18" charset="0"/>
                <a:cs typeface="Times New Roman" pitchFamily="18" charset="0"/>
              </a:rPr>
              <a:t>      About 10,000 students are </a:t>
            </a:r>
            <a:r>
              <a:rPr lang="en-US" sz="2200" dirty="0" smtClean="0">
                <a:solidFill>
                  <a:schemeClr val="tx2"/>
                </a:solidFill>
                <a:latin typeface="Times New Roman" pitchFamily="18" charset="0"/>
                <a:cs typeface="Times New Roman" pitchFamily="18" charset="0"/>
              </a:rPr>
              <a:t>enrolled with</a:t>
            </a:r>
            <a:r>
              <a:rPr lang="en-US" sz="2200" dirty="0" smtClean="0">
                <a:solidFill>
                  <a:schemeClr val="tx2"/>
                </a:solidFill>
                <a:latin typeface="Times New Roman" pitchFamily="18" charset="0"/>
                <a:cs typeface="Times New Roman" pitchFamily="18" charset="0"/>
              </a:rPr>
              <a:t> VSUACE, including </a:t>
            </a:r>
            <a:r>
              <a:rPr lang="en-US" sz="2200" dirty="0" smtClean="0">
                <a:solidFill>
                  <a:schemeClr val="tx2"/>
                </a:solidFill>
                <a:latin typeface="Times New Roman" pitchFamily="18" charset="0"/>
                <a:cs typeface="Times New Roman" pitchFamily="18" charset="0"/>
              </a:rPr>
              <a:t>a</a:t>
            </a:r>
            <a:r>
              <a:rPr lang="en-US" sz="2200" dirty="0" smtClean="0">
                <a:solidFill>
                  <a:schemeClr val="tx2"/>
                </a:solidFill>
                <a:latin typeface="Times New Roman" pitchFamily="18" charset="0"/>
                <a:cs typeface="Times New Roman" pitchFamily="18" charset="0"/>
              </a:rPr>
              <a:t>bout  </a:t>
            </a:r>
            <a:r>
              <a:rPr lang="en-US" sz="2200" dirty="0" smtClean="0">
                <a:solidFill>
                  <a:schemeClr val="tx2"/>
                </a:solidFill>
                <a:latin typeface="Times New Roman" pitchFamily="18" charset="0"/>
                <a:cs typeface="Times New Roman" pitchFamily="18" charset="0"/>
              </a:rPr>
              <a:t>5</a:t>
            </a:r>
            <a:r>
              <a:rPr lang="en-US" sz="2200" dirty="0" smtClean="0">
                <a:solidFill>
                  <a:schemeClr val="tx2"/>
                </a:solidFill>
                <a:latin typeface="Times New Roman" pitchFamily="18" charset="0"/>
                <a:cs typeface="Times New Roman" pitchFamily="18" charset="0"/>
              </a:rPr>
              <a:t>00 </a:t>
            </a:r>
            <a:r>
              <a:rPr lang="en-US" sz="2200" dirty="0" smtClean="0">
                <a:solidFill>
                  <a:schemeClr val="tx2"/>
                </a:solidFill>
                <a:latin typeface="Times New Roman" pitchFamily="18" charset="0"/>
                <a:cs typeface="Times New Roman" pitchFamily="18" charset="0"/>
              </a:rPr>
              <a:t>international students from Europe, Asia, Africa and Latin </a:t>
            </a:r>
            <a:r>
              <a:rPr lang="en-US" sz="2200" dirty="0" smtClean="0">
                <a:solidFill>
                  <a:schemeClr val="tx2"/>
                </a:solidFill>
                <a:latin typeface="Times New Roman" pitchFamily="18" charset="0"/>
                <a:cs typeface="Times New Roman" pitchFamily="18" charset="0"/>
              </a:rPr>
              <a:t>America.</a:t>
            </a:r>
            <a:endParaRPr lang="en-US" sz="2200" dirty="0" smtClean="0">
              <a:solidFill>
                <a:schemeClr val="tx2"/>
              </a:solidFill>
              <a:latin typeface="Times New Roman" pitchFamily="18" charset="0"/>
              <a:cs typeface="Times New Roman" pitchFamily="18" charset="0"/>
            </a:endParaRPr>
          </a:p>
          <a:p>
            <a:pPr algn="just"/>
            <a:r>
              <a:rPr lang="en-US" sz="2200" dirty="0" smtClean="0">
                <a:solidFill>
                  <a:schemeClr val="tx2"/>
                </a:solidFill>
                <a:latin typeface="Times New Roman" pitchFamily="18" charset="0"/>
                <a:cs typeface="Times New Roman" pitchFamily="18" charset="0"/>
              </a:rPr>
              <a:t>      </a:t>
            </a:r>
            <a:r>
              <a:rPr lang="en-US" sz="2200" dirty="0" smtClean="0">
                <a:solidFill>
                  <a:schemeClr val="tx2"/>
                </a:solidFill>
                <a:latin typeface="Times New Roman" pitchFamily="18" charset="0"/>
                <a:cs typeface="Times New Roman" pitchFamily="18" charset="0"/>
              </a:rPr>
              <a:t>A</a:t>
            </a:r>
            <a:r>
              <a:rPr lang="en-US" sz="2200" dirty="0" smtClean="0">
                <a:solidFill>
                  <a:schemeClr val="tx2"/>
                </a:solidFill>
                <a:latin typeface="Times New Roman" pitchFamily="18" charset="0"/>
                <a:cs typeface="Times New Roman" pitchFamily="18" charset="0"/>
              </a:rPr>
              <a:t>cademic staff involves 750 </a:t>
            </a:r>
            <a:r>
              <a:rPr lang="en-US" sz="2200" dirty="0" smtClean="0">
                <a:solidFill>
                  <a:schemeClr val="tx2"/>
                </a:solidFill>
                <a:latin typeface="Times New Roman" pitchFamily="18" charset="0"/>
                <a:cs typeface="Times New Roman" pitchFamily="18" charset="0"/>
              </a:rPr>
              <a:t>person</a:t>
            </a:r>
            <a:r>
              <a:rPr lang="en-US" sz="2200" dirty="0" smtClean="0">
                <a:solidFill>
                  <a:schemeClr val="tx2"/>
                </a:solidFill>
                <a:latin typeface="Times New Roman" pitchFamily="18" charset="0"/>
                <a:cs typeface="Times New Roman" pitchFamily="18" charset="0"/>
              </a:rPr>
              <a:t>s</a:t>
            </a:r>
            <a:r>
              <a:rPr lang="en-US" sz="2200" dirty="0" smtClean="0">
                <a:solidFill>
                  <a:schemeClr val="tx2"/>
                </a:solidFill>
                <a:latin typeface="Times New Roman" pitchFamily="18" charset="0"/>
                <a:cs typeface="Times New Roman" pitchFamily="18" charset="0"/>
              </a:rPr>
              <a:t>, </a:t>
            </a:r>
            <a:r>
              <a:rPr lang="en-US" sz="2200" dirty="0" smtClean="0">
                <a:solidFill>
                  <a:schemeClr val="tx2"/>
                </a:solidFill>
                <a:latin typeface="Times New Roman" pitchFamily="18" charset="0"/>
                <a:cs typeface="Times New Roman" pitchFamily="18" charset="0"/>
              </a:rPr>
              <a:t>among them </a:t>
            </a:r>
            <a:r>
              <a:rPr lang="en-US" sz="2200" dirty="0" smtClean="0">
                <a:solidFill>
                  <a:schemeClr val="tx2"/>
                </a:solidFill>
                <a:latin typeface="Times New Roman" pitchFamily="18" charset="0"/>
                <a:cs typeface="Times New Roman" pitchFamily="18" charset="0"/>
              </a:rPr>
              <a:t>about 100 </a:t>
            </a:r>
            <a:r>
              <a:rPr lang="en-US" sz="2200" dirty="0" smtClean="0">
                <a:solidFill>
                  <a:schemeClr val="tx2"/>
                </a:solidFill>
                <a:latin typeface="Times New Roman" pitchFamily="18" charset="0"/>
                <a:cs typeface="Times New Roman" pitchFamily="18" charset="0"/>
              </a:rPr>
              <a:t>Doctors</a:t>
            </a:r>
            <a:r>
              <a:rPr lang="ru-RU" sz="2200" dirty="0" smtClean="0">
                <a:solidFill>
                  <a:schemeClr val="tx2"/>
                </a:solidFill>
                <a:latin typeface="Times New Roman" pitchFamily="18" charset="0"/>
                <a:cs typeface="Times New Roman" pitchFamily="18" charset="0"/>
              </a:rPr>
              <a:t> </a:t>
            </a:r>
            <a:r>
              <a:rPr lang="en-US" sz="2200" dirty="0" smtClean="0">
                <a:solidFill>
                  <a:schemeClr val="tx2"/>
                </a:solidFill>
                <a:latin typeface="Times New Roman" pitchFamily="18" charset="0"/>
                <a:cs typeface="Times New Roman" pitchFamily="18" charset="0"/>
              </a:rPr>
              <a:t>of </a:t>
            </a:r>
            <a:r>
              <a:rPr lang="en-US" sz="2200" dirty="0" smtClean="0">
                <a:solidFill>
                  <a:schemeClr val="tx2"/>
                </a:solidFill>
                <a:latin typeface="Times New Roman" pitchFamily="18" charset="0"/>
                <a:cs typeface="Times New Roman" pitchFamily="18" charset="0"/>
              </a:rPr>
              <a:t>Science </a:t>
            </a:r>
            <a:r>
              <a:rPr lang="en-US" sz="2200" dirty="0" smtClean="0">
                <a:solidFill>
                  <a:schemeClr val="tx2"/>
                </a:solidFill>
                <a:latin typeface="Times New Roman" pitchFamily="18" charset="0"/>
                <a:cs typeface="Times New Roman" pitchFamily="18" charset="0"/>
              </a:rPr>
              <a:t>and 400 </a:t>
            </a:r>
            <a:r>
              <a:rPr lang="en-US" sz="2200" dirty="0" smtClean="0">
                <a:solidFill>
                  <a:schemeClr val="tx2"/>
                </a:solidFill>
                <a:latin typeface="Times New Roman" pitchFamily="18" charset="0"/>
                <a:cs typeface="Times New Roman" pitchFamily="18" charset="0"/>
              </a:rPr>
              <a:t>PhD degree holders.</a:t>
            </a:r>
            <a:endParaRPr lang="en-US" sz="2200"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044" y="84109"/>
            <a:ext cx="8229600" cy="1000132"/>
          </a:xfrm>
        </p:spPr>
        <p:txBody>
          <a:bodyPr>
            <a:noAutofit/>
          </a:bodyPr>
          <a:lstStyle/>
          <a:p>
            <a:pPr algn="ctr"/>
            <a:r>
              <a:rPr lang="en-US" sz="2000" b="1" i="1" dirty="0" smtClean="0">
                <a:solidFill>
                  <a:schemeClr val="accent2">
                    <a:lumMod val="50000"/>
                  </a:schemeClr>
                </a:solidFill>
                <a:latin typeface="Times New Roman" pitchFamily="18" charset="0"/>
                <a:cs typeface="Times New Roman" pitchFamily="18" charset="0"/>
              </a:rPr>
              <a:t>Innovative business incubator for students, post-graduate students and researchers named after Professor </a:t>
            </a:r>
            <a:r>
              <a:rPr lang="en-US" sz="2000" b="1" i="1" dirty="0" err="1" smtClean="0">
                <a:solidFill>
                  <a:schemeClr val="accent2">
                    <a:lumMod val="50000"/>
                  </a:schemeClr>
                </a:solidFill>
                <a:latin typeface="Times New Roman" pitchFamily="18" charset="0"/>
                <a:cs typeface="Times New Roman" pitchFamily="18" charset="0"/>
              </a:rPr>
              <a:t>Y.M.</a:t>
            </a:r>
            <a:r>
              <a:rPr lang="en-US" sz="2000" b="1" i="1" dirty="0" smtClean="0">
                <a:solidFill>
                  <a:schemeClr val="accent2">
                    <a:lumMod val="50000"/>
                  </a:schemeClr>
                </a:solidFill>
                <a:latin typeface="Times New Roman" pitchFamily="18" charset="0"/>
                <a:cs typeface="Times New Roman" pitchFamily="18" charset="0"/>
              </a:rPr>
              <a:t> </a:t>
            </a:r>
            <a:r>
              <a:rPr lang="en-US" sz="2000" b="1" i="1" dirty="0" err="1" smtClean="0">
                <a:solidFill>
                  <a:schemeClr val="accent2">
                    <a:lumMod val="50000"/>
                  </a:schemeClr>
                </a:solidFill>
                <a:latin typeface="Times New Roman" pitchFamily="18" charset="0"/>
                <a:cs typeface="Times New Roman" pitchFamily="18" charset="0"/>
              </a:rPr>
              <a:t>Borisov</a:t>
            </a:r>
            <a:endParaRPr lang="ru-RU" sz="2400" i="1" dirty="0">
              <a:solidFill>
                <a:srgbClr val="FF0000"/>
              </a:solidFill>
            </a:endParaRPr>
          </a:p>
        </p:txBody>
      </p:sp>
      <p:sp>
        <p:nvSpPr>
          <p:cNvPr id="3" name="Содержимое 2"/>
          <p:cNvSpPr>
            <a:spLocks noGrp="1"/>
          </p:cNvSpPr>
          <p:nvPr>
            <p:ph idx="1"/>
          </p:nvPr>
        </p:nvSpPr>
        <p:spPr>
          <a:xfrm>
            <a:off x="857224" y="1428736"/>
            <a:ext cx="8072494" cy="1571636"/>
          </a:xfrm>
        </p:spPr>
        <p:txBody>
          <a:bodyPr>
            <a:noAutofit/>
          </a:bodyPr>
          <a:lstStyle/>
          <a:p>
            <a:pPr marL="0" indent="0" algn="ctr">
              <a:spcBef>
                <a:spcPts val="0"/>
              </a:spcBef>
              <a:buNone/>
            </a:pPr>
            <a:r>
              <a:rPr lang="en-US" sz="2200" dirty="0" smtClean="0">
                <a:latin typeface="Times New Roman" pitchFamily="18" charset="0"/>
                <a:cs typeface="Times New Roman" pitchFamily="18" charset="0"/>
              </a:rPr>
              <a:t>The main purpose of the business incubator is to support small companies in the early stages of </a:t>
            </a:r>
            <a:r>
              <a:rPr lang="en-US" sz="2200" dirty="0" smtClean="0">
                <a:latin typeface="Times New Roman" pitchFamily="18" charset="0"/>
                <a:cs typeface="Times New Roman" pitchFamily="18" charset="0"/>
              </a:rPr>
              <a:t>development. It was established </a:t>
            </a:r>
            <a:r>
              <a:rPr lang="en-US" sz="2200" dirty="0" smtClean="0">
                <a:latin typeface="Times New Roman" pitchFamily="18" charset="0"/>
                <a:cs typeface="Times New Roman" pitchFamily="18" charset="0"/>
              </a:rPr>
              <a:t>by the initiative of students, graduate students and </a:t>
            </a:r>
            <a:r>
              <a:rPr lang="en-US" sz="2200" dirty="0" smtClean="0">
                <a:latin typeface="Times New Roman" pitchFamily="18" charset="0"/>
                <a:cs typeface="Times New Roman" pitchFamily="18" charset="0"/>
              </a:rPr>
              <a:t>researchers </a:t>
            </a:r>
            <a:r>
              <a:rPr lang="en-US" sz="2200" dirty="0" smtClean="0">
                <a:latin typeface="Times New Roman" pitchFamily="18" charset="0"/>
                <a:cs typeface="Times New Roman" pitchFamily="18" charset="0"/>
              </a:rPr>
              <a:t>of the Voronezh SUACE.</a:t>
            </a:r>
            <a:endParaRPr lang="ru-RU" sz="2200" dirty="0">
              <a:latin typeface="Times New Roman" pitchFamily="18" charset="0"/>
              <a:cs typeface="Times New Roman" pitchFamily="18" charset="0"/>
            </a:endParaRPr>
          </a:p>
        </p:txBody>
      </p:sp>
      <p:pic>
        <p:nvPicPr>
          <p:cNvPr id="6146" name="Picture 2" descr="Конференц-зал"/>
          <p:cNvPicPr>
            <a:picLocks noChangeAspect="1" noChangeArrowheads="1"/>
          </p:cNvPicPr>
          <p:nvPr/>
        </p:nvPicPr>
        <p:blipFill>
          <a:blip r:embed="rId2" cstate="print"/>
          <a:srcRect/>
          <a:stretch>
            <a:fillRect/>
          </a:stretch>
        </p:blipFill>
        <p:spPr bwMode="auto">
          <a:xfrm>
            <a:off x="4714876" y="3214686"/>
            <a:ext cx="4158330" cy="2857520"/>
          </a:xfrm>
          <a:prstGeom prst="rect">
            <a:avLst/>
          </a:prstGeom>
          <a:noFill/>
        </p:spPr>
      </p:pic>
      <p:pic>
        <p:nvPicPr>
          <p:cNvPr id="6152" name="Picture 8" descr="http://edu.vgasu.vrn.ru/SiteDirectory/hozupr/DocLib1/%D0%A4%D0%BE%D1%82%D0%BE/%D1%83%D1%87%D0%B5%D0%B1%D0%BD%D1%8B%D0%B5%20%D0%BA%D0%BE%D1%80%D0%BF%D1%83%D1%81%D0%B0/_MG_5195-%D0%BD%D0%B0%D0%B4%D0%BF.jpg"/>
          <p:cNvPicPr>
            <a:picLocks noChangeAspect="1" noChangeArrowheads="1"/>
          </p:cNvPicPr>
          <p:nvPr/>
        </p:nvPicPr>
        <p:blipFill>
          <a:blip r:embed="rId3" cstate="print"/>
          <a:srcRect/>
          <a:stretch>
            <a:fillRect/>
          </a:stretch>
        </p:blipFill>
        <p:spPr bwMode="auto">
          <a:xfrm>
            <a:off x="354478" y="3214686"/>
            <a:ext cx="4288960" cy="28575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85720" y="285728"/>
            <a:ext cx="8686800" cy="838200"/>
          </a:xfrm>
        </p:spPr>
        <p:txBody>
          <a:bodyPr>
            <a:normAutofit/>
          </a:bodyPr>
          <a:lstStyle/>
          <a:p>
            <a:pPr algn="ctr"/>
            <a:r>
              <a:rPr lang="en-US" sz="2800" b="1" i="1" dirty="0" smtClean="0">
                <a:solidFill>
                  <a:schemeClr val="bg2">
                    <a:lumMod val="50000"/>
                  </a:schemeClr>
                </a:solidFill>
              </a:rPr>
              <a:t>I. Bachelor Programs</a:t>
            </a:r>
            <a:endParaRPr lang="ru-RU" sz="2800" b="1" i="1" dirty="0">
              <a:solidFill>
                <a:schemeClr val="bg2">
                  <a:lumMod val="50000"/>
                </a:schemeClr>
              </a:solidFill>
            </a:endParaRPr>
          </a:p>
        </p:txBody>
      </p:sp>
      <p:graphicFrame>
        <p:nvGraphicFramePr>
          <p:cNvPr id="5" name="Содержимое 4"/>
          <p:cNvGraphicFramePr>
            <a:graphicFrameLocks noGrp="1"/>
          </p:cNvGraphicFramePr>
          <p:nvPr>
            <p:ph idx="1"/>
          </p:nvPr>
        </p:nvGraphicFramePr>
        <p:xfrm>
          <a:off x="285720" y="1285860"/>
          <a:ext cx="8686860" cy="5027775"/>
        </p:xfrm>
        <a:graphic>
          <a:graphicData uri="http://schemas.openxmlformats.org/drawingml/2006/table">
            <a:tbl>
              <a:tblPr/>
              <a:tblGrid>
                <a:gridCol w="4342976"/>
                <a:gridCol w="4343884"/>
              </a:tblGrid>
              <a:tr h="299750">
                <a:tc gridSpan="2">
                  <a:txBody>
                    <a:bodyPr/>
                    <a:lstStyle/>
                    <a:p>
                      <a:pPr algn="ctr">
                        <a:lnSpc>
                          <a:spcPct val="115000"/>
                        </a:lnSpc>
                        <a:spcAft>
                          <a:spcPts val="0"/>
                        </a:spcAft>
                      </a:pPr>
                      <a:r>
                        <a:rPr lang="ru-RU" sz="1800" dirty="0">
                          <a:latin typeface="Times New Roman"/>
                          <a:ea typeface="Calibri"/>
                          <a:cs typeface="Times New Roman"/>
                        </a:rPr>
                        <a:t>1. </a:t>
                      </a:r>
                      <a:r>
                        <a:rPr lang="en-US" sz="1800" dirty="0">
                          <a:latin typeface="Times New Roman"/>
                          <a:ea typeface="Calibri"/>
                          <a:cs typeface="Times New Roman"/>
                        </a:rPr>
                        <a:t>Civil Engineering </a:t>
                      </a:r>
                      <a:r>
                        <a:rPr lang="en-US" sz="1800" dirty="0" smtClean="0">
                          <a:latin typeface="Times New Roman"/>
                          <a:ea typeface="Calibri"/>
                          <a:cs typeface="Times New Roman"/>
                        </a:rPr>
                        <a:t>08.03.01 </a:t>
                      </a:r>
                      <a:r>
                        <a:rPr lang="en-US" sz="1800" dirty="0">
                          <a:latin typeface="Times New Roman"/>
                          <a:ea typeface="Calibri"/>
                          <a:cs typeface="Times New Roman"/>
                        </a:rPr>
                        <a:t>(</a:t>
                      </a:r>
                      <a:r>
                        <a:rPr lang="en-US" sz="1800" dirty="0" smtClean="0">
                          <a:latin typeface="Times New Roman"/>
                          <a:ea typeface="Calibri"/>
                          <a:cs typeface="Times New Roman"/>
                        </a:rPr>
                        <a:t>4-year</a:t>
                      </a:r>
                      <a:r>
                        <a:rPr lang="en-US" sz="1800" baseline="0" dirty="0" smtClean="0">
                          <a:latin typeface="Times New Roman"/>
                          <a:ea typeface="Calibri"/>
                          <a:cs typeface="Times New Roman"/>
                        </a:rPr>
                        <a:t> </a:t>
                      </a:r>
                      <a:r>
                        <a:rPr lang="en-US" sz="1800" dirty="0" smtClean="0">
                          <a:latin typeface="Times New Roman"/>
                          <a:ea typeface="Calibri"/>
                          <a:cs typeface="Times New Roman"/>
                        </a:rPr>
                        <a:t>programs</a:t>
                      </a:r>
                      <a:r>
                        <a:rPr lang="en-US" sz="1800" dirty="0">
                          <a:latin typeface="Times New Roman"/>
                          <a:ea typeface="Calibri"/>
                          <a:cs typeface="Times New Roman"/>
                        </a:rPr>
                        <a:t>)</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99750">
                <a:tc>
                  <a:txBody>
                    <a:bodyPr/>
                    <a:lstStyle/>
                    <a:p>
                      <a:pPr algn="ctr">
                        <a:lnSpc>
                          <a:spcPct val="115000"/>
                        </a:lnSpc>
                        <a:spcAft>
                          <a:spcPts val="0"/>
                        </a:spcAft>
                      </a:pPr>
                      <a:r>
                        <a:rPr lang="en-US" sz="1800" dirty="0" err="1">
                          <a:latin typeface="Times New Roman"/>
                          <a:ea typeface="Calibri"/>
                          <a:cs typeface="Times New Roman"/>
                        </a:rPr>
                        <a:t>Speciality</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Times New Roman"/>
                          <a:ea typeface="Calibri"/>
                          <a:cs typeface="Times New Roman"/>
                        </a:rPr>
                        <a:t>Course Titles</a:t>
                      </a:r>
                      <a:endParaRPr lang="ru-RU" sz="180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874">
                <a:tc>
                  <a:txBody>
                    <a:bodyPr/>
                    <a:lstStyle/>
                    <a:p>
                      <a:pPr>
                        <a:lnSpc>
                          <a:spcPct val="115000"/>
                        </a:lnSpc>
                        <a:spcAft>
                          <a:spcPts val="0"/>
                        </a:spcAft>
                      </a:pPr>
                      <a:r>
                        <a:rPr lang="en-US" sz="1800" dirty="0">
                          <a:latin typeface="Times New Roman"/>
                          <a:ea typeface="Calibri"/>
                          <a:cs typeface="Times New Roman"/>
                        </a:rPr>
                        <a:t>1.1 City building </a:t>
                      </a:r>
                      <a:r>
                        <a:rPr lang="ru-RU" sz="1800" dirty="0" err="1">
                          <a:latin typeface="Times New Roman"/>
                          <a:ea typeface="Calibri"/>
                          <a:cs typeface="Times New Roman"/>
                        </a:rPr>
                        <a:t>and</a:t>
                      </a:r>
                      <a:r>
                        <a:rPr lang="ru-RU" sz="1800" dirty="0">
                          <a:latin typeface="Times New Roman"/>
                          <a:ea typeface="Calibri"/>
                          <a:cs typeface="Times New Roman"/>
                        </a:rPr>
                        <a:t> </a:t>
                      </a:r>
                      <a:r>
                        <a:rPr lang="en-US" sz="1800" dirty="0">
                          <a:latin typeface="Times New Roman"/>
                          <a:ea typeface="Calibri"/>
                          <a:cs typeface="Times New Roman"/>
                        </a:rPr>
                        <a:t>e</a:t>
                      </a:r>
                      <a:r>
                        <a:rPr lang="ru-RU" sz="1800" dirty="0" err="1">
                          <a:latin typeface="Times New Roman"/>
                          <a:ea typeface="Calibri"/>
                          <a:cs typeface="Times New Roman"/>
                        </a:rPr>
                        <a:t>conomy</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Calibri"/>
                          <a:cs typeface="Times New Roman"/>
                        </a:rPr>
                        <a:t>Energy efficient resources in housing and communal services, </a:t>
                      </a:r>
                      <a:r>
                        <a:rPr lang="en-US" sz="1800" dirty="0" smtClean="0">
                          <a:latin typeface="Times New Roman"/>
                          <a:ea typeface="Calibri"/>
                          <a:cs typeface="Times New Roman"/>
                        </a:rPr>
                        <a:t>Energy</a:t>
                      </a:r>
                      <a:r>
                        <a:rPr lang="en-US" sz="1800" baseline="0" dirty="0" smtClean="0">
                          <a:latin typeface="Times New Roman"/>
                          <a:ea typeface="Calibri"/>
                          <a:cs typeface="Times New Roman"/>
                        </a:rPr>
                        <a:t> </a:t>
                      </a:r>
                      <a:r>
                        <a:rPr lang="en-US" sz="1800" dirty="0" smtClean="0">
                          <a:latin typeface="Times New Roman"/>
                          <a:ea typeface="Calibri"/>
                          <a:cs typeface="Times New Roman"/>
                        </a:rPr>
                        <a:t>efficiency </a:t>
                      </a:r>
                      <a:r>
                        <a:rPr lang="en-US" sz="1800" dirty="0">
                          <a:latin typeface="Times New Roman"/>
                          <a:ea typeface="Calibri"/>
                          <a:cs typeface="Times New Roman"/>
                        </a:rPr>
                        <a:t>in municipal services, Thermal insulation materials</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9916">
                <a:tc>
                  <a:txBody>
                    <a:bodyPr/>
                    <a:lstStyle/>
                    <a:p>
                      <a:pPr>
                        <a:lnSpc>
                          <a:spcPct val="115000"/>
                        </a:lnSpc>
                        <a:spcAft>
                          <a:spcPts val="0"/>
                        </a:spcAft>
                      </a:pPr>
                      <a:r>
                        <a:rPr lang="en-US" sz="1800" dirty="0">
                          <a:latin typeface="Times New Roman"/>
                          <a:ea typeface="Calibri"/>
                          <a:cs typeface="Times New Roman"/>
                        </a:rPr>
                        <a:t>1.2 Heat and gas supply and ventilation</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Calibri"/>
                          <a:cs typeface="Times New Roman"/>
                        </a:rPr>
                        <a:t>Energy efficiency of heat and gas supply systems and ventilation, Modern systems of air-conditioning of buildings, Ecological safety of heat and gas supply systems, Urban ecology</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791">
                <a:tc>
                  <a:txBody>
                    <a:bodyPr/>
                    <a:lstStyle/>
                    <a:p>
                      <a:pPr>
                        <a:lnSpc>
                          <a:spcPct val="115000"/>
                        </a:lnSpc>
                        <a:spcAft>
                          <a:spcPts val="0"/>
                        </a:spcAft>
                      </a:pPr>
                      <a:r>
                        <a:rPr lang="en-US" sz="1800">
                          <a:latin typeface="Times New Roman"/>
                          <a:ea typeface="Calibri"/>
                          <a:cs typeface="Times New Roman"/>
                        </a:rPr>
                        <a:t>1.3 Industrial and civil construction</a:t>
                      </a:r>
                      <a:endParaRPr lang="ru-RU" sz="180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Times New Roman"/>
                          <a:cs typeface="Times New Roman"/>
                        </a:rPr>
                        <a:t>Effective composites and constructions on their basis</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833">
                <a:tc>
                  <a:txBody>
                    <a:bodyPr/>
                    <a:lstStyle/>
                    <a:p>
                      <a:pPr>
                        <a:lnSpc>
                          <a:spcPct val="115000"/>
                        </a:lnSpc>
                        <a:spcAft>
                          <a:spcPts val="0"/>
                        </a:spcAft>
                      </a:pPr>
                      <a:r>
                        <a:rPr lang="en-US" sz="1800" dirty="0">
                          <a:latin typeface="Times New Roman"/>
                          <a:ea typeface="Calibri"/>
                          <a:cs typeface="Times New Roman"/>
                        </a:rPr>
                        <a:t>1.4 Water supply and </a:t>
                      </a:r>
                      <a:r>
                        <a:rPr lang="en-US" sz="1800" dirty="0" smtClean="0">
                          <a:latin typeface="Times New Roman"/>
                          <a:ea typeface="Calibri"/>
                          <a:cs typeface="Times New Roman"/>
                        </a:rPr>
                        <a:t>water</a:t>
                      </a:r>
                      <a:r>
                        <a:rPr lang="en-US" sz="1800" baseline="0" dirty="0" smtClean="0">
                          <a:latin typeface="Times New Roman"/>
                          <a:ea typeface="Calibri"/>
                          <a:cs typeface="Times New Roman"/>
                        </a:rPr>
                        <a:t> disposal</a:t>
                      </a:r>
                      <a:r>
                        <a:rPr lang="en-US" sz="1800" dirty="0" smtClean="0">
                          <a:latin typeface="Times New Roman"/>
                          <a:ea typeface="Calibri"/>
                          <a:cs typeface="Times New Roman"/>
                        </a:rPr>
                        <a:t> </a:t>
                      </a:r>
                      <a:r>
                        <a:rPr lang="en-US" sz="1800" dirty="0">
                          <a:latin typeface="Times New Roman"/>
                          <a:ea typeface="Calibri"/>
                          <a:cs typeface="Times New Roman"/>
                        </a:rPr>
                        <a:t>systems</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800" dirty="0">
                          <a:latin typeface="Times New Roman"/>
                          <a:ea typeface="Calibri"/>
                          <a:cs typeface="Times New Roman"/>
                        </a:rPr>
                        <a:t>Drainage systems and wastewater treatment, Economy of water supply and </a:t>
                      </a:r>
                      <a:r>
                        <a:rPr lang="en-US" sz="1800" dirty="0" smtClean="0">
                          <a:latin typeface="Times New Roman"/>
                          <a:ea typeface="Calibri"/>
                          <a:cs typeface="Times New Roman"/>
                        </a:rPr>
                        <a:t>water</a:t>
                      </a:r>
                      <a:r>
                        <a:rPr lang="en-US" sz="1800" baseline="0" dirty="0" smtClean="0">
                          <a:latin typeface="Times New Roman"/>
                          <a:ea typeface="Calibri"/>
                          <a:cs typeface="Times New Roman"/>
                        </a:rPr>
                        <a:t> disposal</a:t>
                      </a:r>
                      <a:endParaRPr lang="ru-RU" sz="1800" dirty="0">
                        <a:latin typeface="Calibri"/>
                        <a:ea typeface="Calibri"/>
                        <a:cs typeface="Times New Roman"/>
                      </a:endParaRPr>
                    </a:p>
                  </a:txBody>
                  <a:tcPr marL="71891" marR="71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57158" y="214290"/>
          <a:ext cx="8572560" cy="1664716"/>
        </p:xfrm>
        <a:graphic>
          <a:graphicData uri="http://schemas.openxmlformats.org/drawingml/2006/table">
            <a:tbl>
              <a:tblPr/>
              <a:tblGrid>
                <a:gridCol w="4285833"/>
                <a:gridCol w="4286727"/>
              </a:tblGrid>
              <a:tr h="0">
                <a:tc gridSpan="2">
                  <a:txBody>
                    <a:bodyPr/>
                    <a:lstStyle/>
                    <a:p>
                      <a:pPr algn="ctr">
                        <a:lnSpc>
                          <a:spcPct val="115000"/>
                        </a:lnSpc>
                        <a:spcAft>
                          <a:spcPts val="0"/>
                        </a:spcAft>
                      </a:pPr>
                      <a:r>
                        <a:rPr lang="en-US" sz="1600" dirty="0">
                          <a:latin typeface="Times New Roman"/>
                          <a:ea typeface="Calibri"/>
                          <a:cs typeface="Times New Roman"/>
                        </a:rPr>
                        <a:t>2</a:t>
                      </a:r>
                      <a:r>
                        <a:rPr lang="ru-RU" sz="1600" dirty="0">
                          <a:latin typeface="Times New Roman"/>
                          <a:ea typeface="Calibri"/>
                          <a:cs typeface="Times New Roman"/>
                        </a:rPr>
                        <a:t>. </a:t>
                      </a:r>
                      <a:r>
                        <a:rPr lang="en-US" sz="1600" dirty="0">
                          <a:latin typeface="Times New Roman"/>
                          <a:ea typeface="Calibri"/>
                          <a:cs typeface="Times New Roman"/>
                        </a:rPr>
                        <a:t>Architecture 07.00.00 (</a:t>
                      </a:r>
                      <a:r>
                        <a:rPr lang="en-US" sz="1600" dirty="0" smtClean="0">
                          <a:latin typeface="Times New Roman"/>
                          <a:ea typeface="Calibri"/>
                          <a:cs typeface="Times New Roman"/>
                        </a:rPr>
                        <a:t>5-year </a:t>
                      </a:r>
                      <a:r>
                        <a:rPr lang="en-US" sz="1600" dirty="0">
                          <a:latin typeface="Times New Roman"/>
                          <a:ea typeface="Calibri"/>
                          <a:cs typeface="Times New Roman"/>
                        </a:rPr>
                        <a:t>programs)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algn="ctr">
                        <a:lnSpc>
                          <a:spcPct val="115000"/>
                        </a:lnSpc>
                        <a:spcAft>
                          <a:spcPts val="0"/>
                        </a:spcAft>
                      </a:pPr>
                      <a:r>
                        <a:rPr lang="en-US" sz="1600" dirty="0" err="1">
                          <a:latin typeface="Times New Roman"/>
                          <a:ea typeface="Calibri"/>
                          <a:cs typeface="Times New Roman"/>
                        </a:rPr>
                        <a:t>Speciality</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a:ea typeface="Calibri"/>
                          <a:cs typeface="Times New Roman"/>
                        </a:rPr>
                        <a:t>Course Titles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latin typeface="Times New Roman"/>
                          <a:ea typeface="Calibri"/>
                          <a:cs typeface="Times New Roman"/>
                        </a:rPr>
                        <a:t>2.1. Architecture</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Times New Roman"/>
                          <a:ea typeface="Calibri"/>
                          <a:cs typeface="Times New Roman"/>
                        </a:rPr>
                        <a:t>Resource saving technologies in architecture</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latin typeface="Times New Roman"/>
                          <a:ea typeface="Calibri"/>
                          <a:cs typeface="Times New Roman"/>
                        </a:rPr>
                        <a:t>2.2. City planning</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Сity green building</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latin typeface="Times New Roman"/>
                          <a:ea typeface="Calibri"/>
                          <a:cs typeface="Times New Roman"/>
                        </a:rPr>
                        <a:t>2.3. City planning, infrastructure and communications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latin typeface="Times New Roman"/>
                          <a:ea typeface="Calibri"/>
                          <a:cs typeface="Times New Roman"/>
                        </a:rPr>
                        <a:t>Сity</a:t>
                      </a:r>
                      <a:r>
                        <a:rPr lang="ru-RU" sz="1600" dirty="0">
                          <a:latin typeface="Times New Roman"/>
                          <a:ea typeface="Calibri"/>
                          <a:cs typeface="Times New Roman"/>
                        </a:rPr>
                        <a:t> </a:t>
                      </a:r>
                      <a:r>
                        <a:rPr lang="ru-RU" sz="1600" dirty="0" err="1">
                          <a:latin typeface="Times New Roman"/>
                          <a:ea typeface="Calibri"/>
                          <a:cs typeface="Times New Roman"/>
                        </a:rPr>
                        <a:t>green</a:t>
                      </a:r>
                      <a:r>
                        <a:rPr lang="ru-RU" sz="1600" dirty="0">
                          <a:latin typeface="Times New Roman"/>
                          <a:ea typeface="Calibri"/>
                          <a:cs typeface="Times New Roman"/>
                        </a:rPr>
                        <a:t> </a:t>
                      </a:r>
                      <a:r>
                        <a:rPr lang="ru-RU" sz="1600" dirty="0" err="1">
                          <a:latin typeface="Times New Roman"/>
                          <a:ea typeface="Calibri"/>
                          <a:cs typeface="Times New Roman"/>
                        </a:rPr>
                        <a:t>building</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Таблица 7"/>
          <p:cNvGraphicFramePr>
            <a:graphicFrameLocks noGrp="1"/>
          </p:cNvGraphicFramePr>
          <p:nvPr/>
        </p:nvGraphicFramePr>
        <p:xfrm>
          <a:off x="357158" y="2143116"/>
          <a:ext cx="8572560" cy="2768600"/>
        </p:xfrm>
        <a:graphic>
          <a:graphicData uri="http://schemas.openxmlformats.org/drawingml/2006/table">
            <a:tbl>
              <a:tblPr/>
              <a:tblGrid>
                <a:gridCol w="4285834"/>
                <a:gridCol w="4286726"/>
              </a:tblGrid>
              <a:tr h="173926">
                <a:tc gridSpan="2">
                  <a:txBody>
                    <a:bodyPr/>
                    <a:lstStyle/>
                    <a:p>
                      <a:pPr algn="ctr">
                        <a:lnSpc>
                          <a:spcPct val="115000"/>
                        </a:lnSpc>
                        <a:spcAft>
                          <a:spcPts val="0"/>
                        </a:spcAft>
                      </a:pPr>
                      <a:r>
                        <a:rPr lang="en-US" sz="1600" dirty="0">
                          <a:solidFill>
                            <a:srgbClr val="000000"/>
                          </a:solidFill>
                          <a:latin typeface="Times New Roman"/>
                          <a:ea typeface="Calibri"/>
                          <a:cs typeface="Times New Roman"/>
                        </a:rPr>
                        <a:t>3</a:t>
                      </a:r>
                      <a:r>
                        <a:rPr lang="en-US" sz="1600" dirty="0" smtClean="0">
                          <a:solidFill>
                            <a:srgbClr val="000000"/>
                          </a:solidFill>
                          <a:latin typeface="Times New Roman"/>
                          <a:ea typeface="Calibri"/>
                          <a:cs typeface="Times New Roman"/>
                        </a:rPr>
                        <a:t>. Electro- </a:t>
                      </a:r>
                      <a:r>
                        <a:rPr lang="en-US" sz="1600" dirty="0">
                          <a:solidFill>
                            <a:srgbClr val="000000"/>
                          </a:solidFill>
                          <a:latin typeface="Times New Roman"/>
                          <a:ea typeface="Calibri"/>
                          <a:cs typeface="Times New Roman"/>
                        </a:rPr>
                        <a:t>and thermal energy engineering </a:t>
                      </a:r>
                      <a:r>
                        <a:rPr lang="en-US" sz="1600" dirty="0" smtClean="0">
                          <a:solidFill>
                            <a:srgbClr val="000000"/>
                          </a:solidFill>
                          <a:latin typeface="Times New Roman"/>
                          <a:ea typeface="Calibri"/>
                          <a:cs typeface="Times New Roman"/>
                        </a:rPr>
                        <a:t>13.03.01 </a:t>
                      </a:r>
                      <a:r>
                        <a:rPr lang="en-US" sz="1600" dirty="0">
                          <a:latin typeface="Times New Roman"/>
                          <a:ea typeface="Calibri"/>
                          <a:cs typeface="Times New Roman"/>
                        </a:rPr>
                        <a:t>(</a:t>
                      </a:r>
                      <a:r>
                        <a:rPr lang="en-US" sz="1600" dirty="0" smtClean="0">
                          <a:latin typeface="Times New Roman"/>
                          <a:ea typeface="Calibri"/>
                          <a:cs typeface="Times New Roman"/>
                        </a:rPr>
                        <a:t>4-year </a:t>
                      </a:r>
                      <a:r>
                        <a:rPr lang="en-US" sz="1600" dirty="0">
                          <a:latin typeface="Times New Roman"/>
                          <a:ea typeface="Calibri"/>
                          <a:cs typeface="Times New Roman"/>
                        </a:rPr>
                        <a:t>programs)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algn="ctr">
                        <a:lnSpc>
                          <a:spcPct val="115000"/>
                        </a:lnSpc>
                        <a:spcAft>
                          <a:spcPts val="0"/>
                        </a:spcAft>
                      </a:pPr>
                      <a:r>
                        <a:rPr lang="en-US" sz="1600" dirty="0" err="1">
                          <a:latin typeface="Times New Roman"/>
                          <a:ea typeface="Calibri"/>
                          <a:cs typeface="Times New Roman"/>
                        </a:rPr>
                        <a:t>Speciality</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a:ea typeface="Calibri"/>
                          <a:cs typeface="Times New Roman"/>
                        </a:rPr>
                        <a:t>Course Titles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latin typeface="Times New Roman"/>
                          <a:ea typeface="Calibri"/>
                          <a:cs typeface="Times New Roman"/>
                        </a:rPr>
                        <a:t>3.1 </a:t>
                      </a:r>
                      <a:r>
                        <a:rPr lang="en-US" sz="1600" dirty="0" smtClean="0">
                          <a:latin typeface="Times New Roman"/>
                          <a:ea typeface="Calibri"/>
                          <a:cs typeface="Times New Roman"/>
                        </a:rPr>
                        <a:t>Design </a:t>
                      </a:r>
                      <a:r>
                        <a:rPr lang="en-US" sz="1600" dirty="0">
                          <a:latin typeface="Times New Roman"/>
                          <a:ea typeface="Calibri"/>
                          <a:cs typeface="Times New Roman"/>
                        </a:rPr>
                        <a:t>and construction of energy networks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solidFill>
                            <a:srgbClr val="000000"/>
                          </a:solidFill>
                          <a:latin typeface="Times New Roman"/>
                          <a:ea typeface="Calibri"/>
                          <a:cs typeface="Times New Roman"/>
                        </a:rPr>
                        <a:t>Energy efficiency in thermal energy engineering and </a:t>
                      </a:r>
                      <a:r>
                        <a:rPr lang="en-US" sz="1600" dirty="0" err="1">
                          <a:solidFill>
                            <a:srgbClr val="000000"/>
                          </a:solidFill>
                          <a:latin typeface="Times New Roman"/>
                          <a:ea typeface="Calibri"/>
                          <a:cs typeface="Times New Roman"/>
                        </a:rPr>
                        <a:t>thermotechnics</a:t>
                      </a:r>
                      <a:r>
                        <a:rPr lang="ru-RU" sz="1600" dirty="0">
                          <a:latin typeface="Calibri"/>
                          <a:ea typeface="Calibri"/>
                          <a:cs typeface="Times New Roman"/>
                        </a:rPr>
                        <a:t>, </a:t>
                      </a:r>
                      <a:r>
                        <a:rPr lang="en-US" sz="1600" dirty="0">
                          <a:latin typeface="Times New Roman"/>
                          <a:ea typeface="Calibri"/>
                          <a:cs typeface="Times New Roman"/>
                        </a:rPr>
                        <a:t>Alternative and renewable energy sources, Technology and organization of construction of energy networks, </a:t>
                      </a:r>
                      <a:r>
                        <a:rPr lang="en-US" sz="1600" dirty="0" smtClean="0">
                          <a:latin typeface="Times New Roman"/>
                          <a:ea typeface="Calibri"/>
                          <a:cs typeface="Times New Roman"/>
                        </a:rPr>
                        <a:t>Design </a:t>
                      </a:r>
                      <a:r>
                        <a:rPr lang="en-US" sz="1600" dirty="0">
                          <a:latin typeface="Times New Roman"/>
                          <a:ea typeface="Calibri"/>
                          <a:cs typeface="Times New Roman"/>
                        </a:rPr>
                        <a:t>of energy networks in </a:t>
                      </a:r>
                      <a:r>
                        <a:rPr lang="en-US" sz="1600" dirty="0" smtClean="0">
                          <a:latin typeface="Times New Roman"/>
                          <a:ea typeface="Calibri"/>
                          <a:cs typeface="Times New Roman"/>
                        </a:rPr>
                        <a:t>earthquake</a:t>
                      </a:r>
                      <a:r>
                        <a:rPr lang="en-US" sz="1600" baseline="0" dirty="0" smtClean="0">
                          <a:latin typeface="Times New Roman"/>
                          <a:ea typeface="Calibri"/>
                          <a:cs typeface="Times New Roman"/>
                        </a:rPr>
                        <a:t> </a:t>
                      </a:r>
                      <a:r>
                        <a:rPr lang="en-US" sz="1600" baseline="0" dirty="0" err="1" smtClean="0">
                          <a:latin typeface="Times New Roman"/>
                          <a:ea typeface="Calibri"/>
                          <a:cs typeface="Times New Roman"/>
                        </a:rPr>
                        <a:t>terrotories</a:t>
                      </a:r>
                      <a:r>
                        <a:rPr lang="en-US" sz="1600" dirty="0" smtClean="0">
                          <a:latin typeface="Times New Roman"/>
                          <a:ea typeface="Calibri"/>
                          <a:cs typeface="Times New Roman"/>
                        </a:rPr>
                        <a:t>, </a:t>
                      </a:r>
                      <a:r>
                        <a:rPr lang="en-US" sz="1600" dirty="0">
                          <a:solidFill>
                            <a:srgbClr val="252525"/>
                          </a:solidFill>
                          <a:latin typeface="Times New Roman"/>
                          <a:ea typeface="Calibri"/>
                          <a:cs typeface="Times New Roman"/>
                        </a:rPr>
                        <a:t>Electro energy engineering, Power electronics, Methods of similarity theory in power engineering, Justification of energy networks projects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Таблица 8"/>
          <p:cNvGraphicFramePr>
            <a:graphicFrameLocks noGrp="1"/>
          </p:cNvGraphicFramePr>
          <p:nvPr/>
        </p:nvGraphicFramePr>
        <p:xfrm>
          <a:off x="357158" y="5214950"/>
          <a:ext cx="8572560" cy="1366520"/>
        </p:xfrm>
        <a:graphic>
          <a:graphicData uri="http://schemas.openxmlformats.org/drawingml/2006/table">
            <a:tbl>
              <a:tblPr/>
              <a:tblGrid>
                <a:gridCol w="4285833"/>
                <a:gridCol w="4286727"/>
              </a:tblGrid>
              <a:tr h="0">
                <a:tc gridSpan="2">
                  <a:txBody>
                    <a:bodyPr/>
                    <a:lstStyle/>
                    <a:p>
                      <a:pPr algn="ctr">
                        <a:lnSpc>
                          <a:spcPct val="115000"/>
                        </a:lnSpc>
                        <a:spcAft>
                          <a:spcPts val="0"/>
                        </a:spcAft>
                      </a:pPr>
                      <a:r>
                        <a:rPr lang="ru-RU" sz="1600" dirty="0" smtClean="0">
                          <a:latin typeface="Times New Roman"/>
                          <a:ea typeface="Calibri"/>
                          <a:cs typeface="Times New Roman"/>
                        </a:rPr>
                        <a:t>4</a:t>
                      </a:r>
                      <a:r>
                        <a:rPr lang="en-US" sz="1600" dirty="0" smtClean="0">
                          <a:latin typeface="Times New Roman"/>
                          <a:ea typeface="Calibri"/>
                          <a:cs typeface="Times New Roman"/>
                        </a:rPr>
                        <a:t>. </a:t>
                      </a:r>
                      <a:r>
                        <a:rPr lang="en-US" sz="1600" dirty="0">
                          <a:latin typeface="Times New Roman"/>
                          <a:ea typeface="Calibri"/>
                          <a:cs typeface="Times New Roman"/>
                        </a:rPr>
                        <a:t>Chemistry 04.00.00 (</a:t>
                      </a:r>
                      <a:r>
                        <a:rPr lang="en-US" sz="1600" dirty="0" smtClean="0">
                          <a:latin typeface="Times New Roman"/>
                          <a:ea typeface="Calibri"/>
                          <a:cs typeface="Times New Roman"/>
                        </a:rPr>
                        <a:t>4-yea </a:t>
                      </a:r>
                      <a:r>
                        <a:rPr lang="en-US" sz="1600" dirty="0">
                          <a:latin typeface="Times New Roman"/>
                          <a:ea typeface="Calibri"/>
                          <a:cs typeface="Times New Roman"/>
                        </a:rPr>
                        <a:t>programs)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algn="ctr">
                        <a:lnSpc>
                          <a:spcPct val="115000"/>
                        </a:lnSpc>
                        <a:spcAft>
                          <a:spcPts val="0"/>
                        </a:spcAft>
                      </a:pPr>
                      <a:r>
                        <a:rPr lang="en-US" sz="1600" dirty="0" err="1">
                          <a:latin typeface="Times New Roman"/>
                          <a:ea typeface="Calibri"/>
                          <a:cs typeface="Times New Roman"/>
                        </a:rPr>
                        <a:t>Speciality</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a:ea typeface="Calibri"/>
                          <a:cs typeface="Times New Roman"/>
                        </a:rPr>
                        <a:t>Course Titles</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600" dirty="0">
                          <a:latin typeface="Times New Roman"/>
                          <a:ea typeface="Calibri"/>
                          <a:cs typeface="Times New Roman"/>
                        </a:rPr>
                        <a:t>4.1 Chemistry, physics and mechanics of materials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Special structural and functional building materials, </a:t>
                      </a:r>
                      <a:r>
                        <a:rPr lang="en-US" sz="1600" dirty="0" smtClean="0">
                          <a:latin typeface="Times New Roman"/>
                          <a:ea typeface="Calibri"/>
                          <a:cs typeface="Times New Roman"/>
                        </a:rPr>
                        <a:t>Physical</a:t>
                      </a:r>
                      <a:r>
                        <a:rPr lang="en-US" sz="1600" baseline="0" dirty="0" smtClean="0">
                          <a:latin typeface="Times New Roman"/>
                          <a:ea typeface="Calibri"/>
                          <a:cs typeface="Times New Roman"/>
                        </a:rPr>
                        <a:t> </a:t>
                      </a:r>
                      <a:r>
                        <a:rPr lang="en-US" sz="1600" dirty="0" smtClean="0">
                          <a:latin typeface="Times New Roman"/>
                          <a:ea typeface="Calibri"/>
                          <a:cs typeface="Times New Roman"/>
                        </a:rPr>
                        <a:t>chemistry </a:t>
                      </a:r>
                      <a:r>
                        <a:rPr lang="en-US" sz="1600" dirty="0">
                          <a:latin typeface="Times New Roman"/>
                          <a:ea typeface="Calibri"/>
                          <a:cs typeface="Times New Roman"/>
                        </a:rPr>
                        <a:t>of disperse systems and </a:t>
                      </a:r>
                      <a:r>
                        <a:rPr lang="en-US" sz="1600" dirty="0" err="1">
                          <a:latin typeface="Times New Roman"/>
                          <a:ea typeface="Calibri"/>
                          <a:cs typeface="Times New Roman"/>
                        </a:rPr>
                        <a:t>nanomaterials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500034" y="1071546"/>
          <a:ext cx="8215369" cy="5426625"/>
        </p:xfrm>
        <a:graphic>
          <a:graphicData uri="http://schemas.openxmlformats.org/drawingml/2006/table">
            <a:tbl>
              <a:tblPr/>
              <a:tblGrid>
                <a:gridCol w="4107256"/>
                <a:gridCol w="4108113"/>
              </a:tblGrid>
              <a:tr h="169333">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600" dirty="0">
                          <a:latin typeface="Times New Roman"/>
                          <a:ea typeface="Calibri"/>
                          <a:cs typeface="Times New Roman"/>
                        </a:rPr>
                        <a:t>1. </a:t>
                      </a:r>
                      <a:r>
                        <a:rPr lang="en-US" sz="1600" dirty="0">
                          <a:latin typeface="Times New Roman"/>
                          <a:ea typeface="Calibri"/>
                          <a:cs typeface="Times New Roman"/>
                        </a:rPr>
                        <a:t>Civil </a:t>
                      </a:r>
                      <a:r>
                        <a:rPr lang="en-US" sz="1600" dirty="0" smtClean="0">
                          <a:latin typeface="Times New Roman"/>
                          <a:ea typeface="Calibri"/>
                          <a:cs typeface="Times New Roman"/>
                        </a:rPr>
                        <a:t>Engineering </a:t>
                      </a:r>
                      <a:r>
                        <a:rPr lang="en-US" sz="1600" dirty="0" smtClean="0">
                          <a:latin typeface="+mn-lt"/>
                          <a:ea typeface="Calibri"/>
                          <a:cs typeface="Times New Roman"/>
                        </a:rPr>
                        <a:t>08.04.01 (</a:t>
                      </a:r>
                      <a:r>
                        <a:rPr lang="en-US" sz="1600" dirty="0" smtClean="0">
                          <a:latin typeface="+mn-lt"/>
                          <a:ea typeface="Calibri"/>
                          <a:cs typeface="Times New Roman"/>
                        </a:rPr>
                        <a:t>2-year </a:t>
                      </a:r>
                      <a:r>
                        <a:rPr lang="en-US" sz="1600" dirty="0" smtClean="0">
                          <a:latin typeface="+mn-lt"/>
                          <a:ea typeface="Calibri"/>
                          <a:cs typeface="Times New Roman"/>
                        </a:rPr>
                        <a:t>programs)</a:t>
                      </a:r>
                      <a:endParaRPr lang="ru-RU" sz="1600" dirty="0" smtClean="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9333">
                <a:tc>
                  <a:txBody>
                    <a:bodyPr/>
                    <a:lstStyle/>
                    <a:p>
                      <a:pPr algn="ctr">
                        <a:lnSpc>
                          <a:spcPct val="115000"/>
                        </a:lnSpc>
                        <a:spcAft>
                          <a:spcPts val="0"/>
                        </a:spcAft>
                      </a:pPr>
                      <a:r>
                        <a:rPr lang="en-US" sz="1600">
                          <a:latin typeface="Times New Roman"/>
                          <a:ea typeface="Calibri"/>
                          <a:cs typeface="Times New Roman"/>
                        </a:rPr>
                        <a:t>Speciality</a:t>
                      </a:r>
                      <a:endParaRPr lang="ru-RU" sz="160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a:ea typeface="Calibri"/>
                          <a:cs typeface="Times New Roman"/>
                        </a:rPr>
                        <a:t>Course Titles</a:t>
                      </a:r>
                      <a:endParaRPr lang="ru-RU" sz="1600" dirty="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667">
                <a:tc>
                  <a:txBody>
                    <a:bodyPr/>
                    <a:lstStyle/>
                    <a:p>
                      <a:pPr algn="l">
                        <a:lnSpc>
                          <a:spcPct val="115000"/>
                        </a:lnSpc>
                        <a:spcAft>
                          <a:spcPts val="0"/>
                        </a:spcAft>
                      </a:pPr>
                      <a:r>
                        <a:rPr lang="en-US" sz="1600" dirty="0">
                          <a:latin typeface="Times New Roman"/>
                          <a:ea typeface="Calibri"/>
                          <a:cs typeface="Times New Roman"/>
                        </a:rPr>
                        <a:t>1.1 Energy supply of populated areas and enterprises</a:t>
                      </a:r>
                      <a:endParaRPr lang="ru-RU" sz="1600" dirty="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solidFill>
                            <a:srgbClr val="252525"/>
                          </a:solidFill>
                          <a:latin typeface="Times New Roman"/>
                          <a:ea typeface="Calibri"/>
                          <a:cs typeface="Times New Roman"/>
                        </a:rPr>
                        <a:t>Electro energy</a:t>
                      </a:r>
                      <a:r>
                        <a:rPr lang="en-US" sz="1600" dirty="0">
                          <a:latin typeface="Times New Roman"/>
                          <a:ea typeface="Calibri"/>
                          <a:cs typeface="Times New Roman"/>
                        </a:rPr>
                        <a:t> generation, Solar heating systems, Modern devices and equipment for heat and gas supply systems, Protection of the environment from harmful emissions</a:t>
                      </a:r>
                      <a:endParaRPr lang="ru-RU" sz="1600" dirty="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3">
                <a:tc>
                  <a:txBody>
                    <a:bodyPr/>
                    <a:lstStyle/>
                    <a:p>
                      <a:pPr>
                        <a:lnSpc>
                          <a:spcPct val="115000"/>
                        </a:lnSpc>
                        <a:spcAft>
                          <a:spcPts val="0"/>
                        </a:spcAft>
                      </a:pPr>
                      <a:r>
                        <a:rPr lang="en-US" sz="1600" dirty="0">
                          <a:latin typeface="Times New Roman"/>
                          <a:ea typeface="Calibri"/>
                          <a:cs typeface="Times New Roman"/>
                        </a:rPr>
                        <a:t>1.2 Energy saving and energy security of engineering systems and </a:t>
                      </a:r>
                      <a:r>
                        <a:rPr lang="en-US" sz="1600" dirty="0" smtClean="0">
                          <a:latin typeface="Times New Roman"/>
                          <a:ea typeface="Calibri"/>
                          <a:cs typeface="Times New Roman"/>
                        </a:rPr>
                        <a:t>heat </a:t>
                      </a:r>
                      <a:r>
                        <a:rPr lang="en-US" sz="1600" dirty="0">
                          <a:latin typeface="Times New Roman"/>
                          <a:ea typeface="Calibri"/>
                          <a:cs typeface="Times New Roman"/>
                        </a:rPr>
                        <a:t>and gas </a:t>
                      </a:r>
                      <a:r>
                        <a:rPr lang="en-US" sz="1600" dirty="0" smtClean="0">
                          <a:latin typeface="Times New Roman"/>
                          <a:ea typeface="Calibri"/>
                          <a:cs typeface="Times New Roman"/>
                        </a:rPr>
                        <a:t>supply structures</a:t>
                      </a:r>
                      <a:endParaRPr lang="ru-RU" sz="1600" dirty="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Energy security and the basics of legal and regulatory framework of the state energy saving policy, Energy inspection and energy audit, Technology and organization of works on energy efficiency, Renewable and secondary energy resources, Organization of metering and control of heat energy and material resources, Economics of energy saving, Thermal efficiency of boiler installations, Ecology of </a:t>
                      </a:r>
                      <a:r>
                        <a:rPr lang="en-US" sz="1600" dirty="0">
                          <a:solidFill>
                            <a:srgbClr val="252525"/>
                          </a:solidFill>
                          <a:latin typeface="Times New Roman"/>
                          <a:ea typeface="Calibri"/>
                          <a:cs typeface="Times New Roman"/>
                        </a:rPr>
                        <a:t>electro energy engineering</a:t>
                      </a:r>
                      <a:r>
                        <a:rPr lang="en-US" sz="1600" dirty="0">
                          <a:latin typeface="Times New Roman"/>
                          <a:ea typeface="Calibri"/>
                          <a:cs typeface="Times New Roman"/>
                        </a:rPr>
                        <a:t> and environmental protection activities</a:t>
                      </a:r>
                      <a:endParaRPr lang="ru-RU" sz="1600" dirty="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15000"/>
                        </a:lnSpc>
                        <a:spcAft>
                          <a:spcPts val="0"/>
                        </a:spcAft>
                      </a:pPr>
                      <a:r>
                        <a:rPr lang="en-US" sz="1600" dirty="0">
                          <a:latin typeface="Times New Roman"/>
                          <a:ea typeface="Calibri"/>
                          <a:cs typeface="Times New Roman"/>
                        </a:rPr>
                        <a:t>1.3 </a:t>
                      </a:r>
                      <a:r>
                        <a:rPr lang="en-US" sz="1600" dirty="0" smtClean="0">
                          <a:latin typeface="Times New Roman"/>
                          <a:ea typeface="Times New Roman"/>
                          <a:cs typeface="Times New Roman"/>
                        </a:rPr>
                        <a:t>Design </a:t>
                      </a:r>
                      <a:r>
                        <a:rPr lang="en-US" sz="1600" dirty="0">
                          <a:latin typeface="Times New Roman"/>
                          <a:ea typeface="Times New Roman"/>
                          <a:cs typeface="Times New Roman"/>
                        </a:rPr>
                        <a:t>of civil buildings </a:t>
                      </a:r>
                      <a:r>
                        <a:rPr lang="en-US" sz="1600" dirty="0" smtClean="0">
                          <a:latin typeface="Times New Roman"/>
                          <a:ea typeface="Times New Roman"/>
                          <a:cs typeface="Times New Roman"/>
                        </a:rPr>
                        <a:t>via </a:t>
                      </a:r>
                      <a:r>
                        <a:rPr lang="en-US" sz="1600" dirty="0">
                          <a:latin typeface="Times New Roman"/>
                          <a:ea typeface="Times New Roman"/>
                          <a:cs typeface="Times New Roman"/>
                        </a:rPr>
                        <a:t>modern</a:t>
                      </a:r>
                      <a:endParaRPr lang="ru-RU" sz="1600" dirty="0">
                        <a:latin typeface="Calibri"/>
                        <a:ea typeface="Calibri"/>
                        <a:cs typeface="Times New Roman"/>
                      </a:endParaRPr>
                    </a:p>
                    <a:p>
                      <a:pPr>
                        <a:lnSpc>
                          <a:spcPct val="115000"/>
                        </a:lnSpc>
                        <a:spcAft>
                          <a:spcPts val="0"/>
                        </a:spcAft>
                      </a:pPr>
                      <a:r>
                        <a:rPr lang="en-US" sz="1600" dirty="0">
                          <a:latin typeface="Times New Roman"/>
                          <a:ea typeface="Times New Roman"/>
                          <a:cs typeface="Times New Roman"/>
                        </a:rPr>
                        <a:t>constructive and energy-efficient solutions</a:t>
                      </a:r>
                      <a:endParaRPr lang="ru-RU" sz="1600" dirty="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Times New Roman"/>
                          <a:ea typeface="Calibri"/>
                          <a:cs typeface="Times New Roman"/>
                        </a:rPr>
                        <a:t>Modern problems of energy saving in architecture, Energy-saving technology</a:t>
                      </a:r>
                      <a:endParaRPr lang="ru-RU" sz="1600" dirty="0">
                        <a:latin typeface="Calibri"/>
                        <a:ea typeface="Calibri"/>
                        <a:cs typeface="Times New Roman"/>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Заголовок 11"/>
          <p:cNvSpPr>
            <a:spLocks noGrp="1"/>
          </p:cNvSpPr>
          <p:nvPr>
            <p:ph type="title"/>
          </p:nvPr>
        </p:nvSpPr>
        <p:spPr>
          <a:xfrm>
            <a:off x="285720" y="214290"/>
            <a:ext cx="8686800" cy="838200"/>
          </a:xfrm>
        </p:spPr>
        <p:txBody>
          <a:bodyPr>
            <a:normAutofit/>
          </a:bodyPr>
          <a:lstStyle/>
          <a:p>
            <a:pPr algn="ctr"/>
            <a:r>
              <a:rPr lang="en-US" sz="2800" b="1" i="1" dirty="0" smtClean="0">
                <a:solidFill>
                  <a:schemeClr val="bg2">
                    <a:lumMod val="50000"/>
                  </a:schemeClr>
                </a:solidFill>
              </a:rPr>
              <a:t>II. Master level programs</a:t>
            </a:r>
            <a:endParaRPr lang="ru-RU" sz="2800" b="1" i="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28016"/>
          <a:ext cx="8858312" cy="6587132"/>
        </p:xfrm>
        <a:graphic>
          <a:graphicData uri="http://schemas.openxmlformats.org/drawingml/2006/table">
            <a:tbl>
              <a:tblPr/>
              <a:tblGrid>
                <a:gridCol w="4428692"/>
                <a:gridCol w="4429620"/>
              </a:tblGrid>
              <a:tr h="4116958">
                <a:tc>
                  <a:txBody>
                    <a:bodyPr/>
                    <a:lstStyle/>
                    <a:p>
                      <a:pPr>
                        <a:lnSpc>
                          <a:spcPct val="100000"/>
                        </a:lnSpc>
                        <a:spcAft>
                          <a:spcPts val="0"/>
                        </a:spcAft>
                      </a:pPr>
                      <a:r>
                        <a:rPr lang="en-US" sz="1600" dirty="0">
                          <a:latin typeface="Times New Roman"/>
                          <a:ea typeface="Calibri"/>
                          <a:cs typeface="Times New Roman"/>
                        </a:rPr>
                        <a:t>1.4 </a:t>
                      </a:r>
                      <a:r>
                        <a:rPr lang="en-US" sz="1600" dirty="0" smtClean="0">
                          <a:latin typeface="Times New Roman"/>
                          <a:ea typeface="Calibri"/>
                          <a:cs typeface="Times New Roman"/>
                        </a:rPr>
                        <a:t>Design, </a:t>
                      </a:r>
                      <a:r>
                        <a:rPr lang="en-US" sz="1600" dirty="0">
                          <a:latin typeface="Times New Roman"/>
                          <a:ea typeface="Calibri"/>
                          <a:cs typeface="Times New Roman"/>
                        </a:rPr>
                        <a:t>construction and operation of energy-efficient and environmentally friendly </a:t>
                      </a:r>
                      <a:r>
                        <a:rPr lang="en-US" sz="1600" dirty="0" smtClean="0">
                          <a:latin typeface="Times New Roman"/>
                          <a:ea typeface="Calibri"/>
                          <a:cs typeface="Times New Roman"/>
                        </a:rPr>
                        <a:t>buildings (GREENMA Program)</a:t>
                      </a:r>
                      <a:endParaRPr lang="ru-RU" sz="16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a:latin typeface="Times New Roman"/>
                          <a:ea typeface="Calibri"/>
                          <a:cs typeface="Times New Roman"/>
                        </a:rPr>
                        <a:t>The modern world experience in solving energy- saving problems</a:t>
                      </a:r>
                      <a:r>
                        <a:rPr lang="en-US" sz="1600" dirty="0" smtClean="0">
                          <a:latin typeface="Times New Roman"/>
                          <a:ea typeface="Calibri"/>
                          <a:cs typeface="Times New Roman"/>
                        </a:rPr>
                        <a:t>, </a:t>
                      </a:r>
                      <a:r>
                        <a:rPr lang="en-US" sz="1600" dirty="0">
                          <a:latin typeface="Times New Roman"/>
                          <a:ea typeface="Calibri"/>
                          <a:cs typeface="Times New Roman"/>
                        </a:rPr>
                        <a:t>The life cycle of energy resources and real estate objects, </a:t>
                      </a:r>
                      <a:r>
                        <a:rPr lang="en-US" sz="1600" dirty="0" smtClean="0">
                          <a:latin typeface="Times New Roman"/>
                          <a:ea typeface="Calibri"/>
                          <a:cs typeface="Times New Roman"/>
                        </a:rPr>
                        <a:t>Energy </a:t>
                      </a:r>
                      <a:r>
                        <a:rPr lang="en-US" sz="1600" dirty="0">
                          <a:latin typeface="Times New Roman"/>
                          <a:ea typeface="Calibri"/>
                          <a:cs typeface="Times New Roman"/>
                        </a:rPr>
                        <a:t>balance and energy audits</a:t>
                      </a:r>
                      <a:r>
                        <a:rPr lang="en-US" sz="1600" dirty="0" smtClean="0">
                          <a:latin typeface="Times New Roman"/>
                          <a:ea typeface="Calibri"/>
                          <a:cs typeface="Times New Roman"/>
                        </a:rPr>
                        <a:t>, </a:t>
                      </a:r>
                      <a:r>
                        <a:rPr lang="en-US" sz="1600" dirty="0">
                          <a:latin typeface="Times New Roman"/>
                          <a:ea typeface="Calibri"/>
                          <a:cs typeface="Times New Roman"/>
                        </a:rPr>
                        <a:t>Main directions of energy efficiency in the designing and construction of buildings, Features of operation of energy efficient buildings,</a:t>
                      </a:r>
                      <a:r>
                        <a:rPr lang="en-US" sz="1600" dirty="0">
                          <a:latin typeface="Calibri"/>
                          <a:ea typeface="Calibri"/>
                          <a:cs typeface="Times New Roman"/>
                        </a:rPr>
                        <a:t> </a:t>
                      </a:r>
                      <a:r>
                        <a:rPr lang="en-US" sz="1600" dirty="0">
                          <a:latin typeface="Times New Roman"/>
                          <a:ea typeface="Calibri"/>
                          <a:cs typeface="Times New Roman"/>
                        </a:rPr>
                        <a:t>Methodology for evaluation of the effectiveness of energy saving measures,</a:t>
                      </a:r>
                      <a:r>
                        <a:rPr lang="en-US" sz="1600" dirty="0">
                          <a:latin typeface="Calibri"/>
                          <a:ea typeface="Calibri"/>
                          <a:cs typeface="Times New Roman"/>
                        </a:rPr>
                        <a:t> </a:t>
                      </a:r>
                      <a:r>
                        <a:rPr lang="en-US" sz="1600" dirty="0">
                          <a:latin typeface="Times New Roman"/>
                          <a:ea typeface="Calibri"/>
                          <a:cs typeface="Times New Roman"/>
                        </a:rPr>
                        <a:t>Program-targeted methods of increasing energy efficiency, The use of secondary energy resources, Legal and regulatory </a:t>
                      </a:r>
                      <a:r>
                        <a:rPr lang="en-US" sz="1600" dirty="0" smtClean="0">
                          <a:latin typeface="Times New Roman"/>
                          <a:ea typeface="Calibri"/>
                          <a:cs typeface="Times New Roman"/>
                        </a:rPr>
                        <a:t>base</a:t>
                      </a:r>
                      <a:r>
                        <a:rPr lang="en-US" sz="1600" baseline="0" dirty="0" smtClean="0">
                          <a:latin typeface="Times New Roman"/>
                          <a:ea typeface="Calibri"/>
                          <a:cs typeface="Times New Roman"/>
                        </a:rPr>
                        <a:t> </a:t>
                      </a:r>
                      <a:r>
                        <a:rPr lang="en-US" sz="1600" dirty="0" smtClean="0">
                          <a:latin typeface="Times New Roman"/>
                          <a:ea typeface="Calibri"/>
                          <a:cs typeface="Times New Roman"/>
                        </a:rPr>
                        <a:t>of </a:t>
                      </a:r>
                      <a:r>
                        <a:rPr lang="en-US" sz="1600" dirty="0">
                          <a:latin typeface="Times New Roman"/>
                          <a:ea typeface="Calibri"/>
                          <a:cs typeface="Times New Roman"/>
                        </a:rPr>
                        <a:t>energy saving, "Green building" for the sustainable development of territories, Modern problems of energy saving in architecture, Ecological safety and energy sustainable development, Renewable energy sources</a:t>
                      </a:r>
                      <a:endParaRPr lang="ru-RU" sz="16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2319">
                <a:tc>
                  <a:txBody>
                    <a:bodyPr/>
                    <a:lstStyle/>
                    <a:p>
                      <a:pPr>
                        <a:lnSpc>
                          <a:spcPct val="100000"/>
                        </a:lnSpc>
                        <a:spcAft>
                          <a:spcPts val="0"/>
                        </a:spcAft>
                      </a:pPr>
                      <a:r>
                        <a:rPr lang="en-US" sz="1600" dirty="0" smtClean="0">
                          <a:latin typeface="Times New Roman"/>
                          <a:ea typeface="Times New Roman"/>
                          <a:cs typeface="Times New Roman"/>
                        </a:rPr>
                        <a:t>1.5 Buildings and constructions </a:t>
                      </a:r>
                      <a:r>
                        <a:rPr lang="en-US" sz="1600" dirty="0" smtClean="0">
                          <a:latin typeface="Times New Roman"/>
                          <a:ea typeface="Times New Roman"/>
                          <a:cs typeface="Times New Roman"/>
                        </a:rPr>
                        <a:t>under microclimate</a:t>
                      </a:r>
                      <a:endParaRPr lang="ru-RU" sz="1600" dirty="0" smtClean="0">
                        <a:latin typeface="Calibri"/>
                        <a:ea typeface="Calibri"/>
                        <a:cs typeface="Times New Roman"/>
                      </a:endParaRPr>
                    </a:p>
                    <a:p>
                      <a:pPr>
                        <a:lnSpc>
                          <a:spcPct val="100000"/>
                        </a:lnSpc>
                        <a:spcAft>
                          <a:spcPts val="0"/>
                        </a:spcAft>
                      </a:pPr>
                      <a:r>
                        <a:rPr lang="en-US" sz="1600" dirty="0" smtClean="0">
                          <a:latin typeface="Times New Roman"/>
                          <a:ea typeface="Times New Roman"/>
                          <a:cs typeface="Times New Roman"/>
                        </a:rPr>
                        <a:t>systems maintenance,</a:t>
                      </a:r>
                      <a:endParaRPr lang="ru-RU" sz="16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a:latin typeface="Times New Roman"/>
                          <a:ea typeface="Calibri"/>
                          <a:cs typeface="Times New Roman"/>
                        </a:rPr>
                        <a:t>Energy saving in ensuring the microclimate in the building premises, Systems of comfort and process air conditioning, The use of alternative energy sources in ensuring the microclimate of buildings and structures</a:t>
                      </a:r>
                      <a:endParaRPr lang="ru-RU" sz="1600" dirty="0">
                        <a:latin typeface="Calibri"/>
                        <a:ea typeface="Calibri"/>
                        <a:cs typeface="Times New Roman"/>
                      </a:endParaRPr>
                    </a:p>
                  </a:txBody>
                  <a:tcPr marL="43688" marR="43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855">
                <a:tc>
                  <a:txBody>
                    <a:bodyPr/>
                    <a:lstStyle/>
                    <a:p>
                      <a:pPr>
                        <a:lnSpc>
                          <a:spcPct val="100000"/>
                        </a:lnSpc>
                        <a:spcAft>
                          <a:spcPts val="0"/>
                        </a:spcAft>
                      </a:pPr>
                      <a:r>
                        <a:rPr lang="en-US" sz="1600" dirty="0">
                          <a:latin typeface="Times New Roman"/>
                          <a:ea typeface="Times New Roman"/>
                          <a:cs typeface="Times New Roman"/>
                        </a:rPr>
                        <a:t>1.6 Technical operation and reconstruction of</a:t>
                      </a:r>
                      <a:endParaRPr lang="ru-RU" sz="1600" dirty="0">
                        <a:latin typeface="Calibri"/>
                        <a:ea typeface="Calibri"/>
                        <a:cs typeface="Times New Roman"/>
                      </a:endParaRPr>
                    </a:p>
                    <a:p>
                      <a:pPr>
                        <a:lnSpc>
                          <a:spcPct val="100000"/>
                        </a:lnSpc>
                        <a:spcAft>
                          <a:spcPts val="0"/>
                        </a:spcAft>
                      </a:pPr>
                      <a:r>
                        <a:rPr lang="en-US" sz="1600" dirty="0">
                          <a:latin typeface="Times New Roman"/>
                          <a:ea typeface="Times New Roman"/>
                          <a:cs typeface="Times New Roman"/>
                        </a:rPr>
                        <a:t>buildings and constructions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dirty="0">
                          <a:latin typeface="Times New Roman"/>
                          <a:ea typeface="Calibri"/>
                          <a:cs typeface="Times New Roman"/>
                        </a:rPr>
                        <a:t>Methodical bases of the organization of energy saving in the building complex and housing and communal services, Energy balance and energy audit of buildings</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Другая 1">
      <a:majorFont>
        <a:latin typeface="Times New Roman"/>
        <a:ea typeface=""/>
        <a:cs typeface=""/>
      </a:majorFont>
      <a:minorFont>
        <a:latin typeface="Times New Roman"/>
        <a:ea typeface=""/>
        <a:cs typeface=""/>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711</TotalTime>
  <Words>1484</Words>
  <Application>Microsoft Office PowerPoint</Application>
  <PresentationFormat>Экран (4:3)</PresentationFormat>
  <Paragraphs>148</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 </vt:lpstr>
      <vt:lpstr>Слайд 2</vt:lpstr>
      <vt:lpstr>Слайд 3</vt:lpstr>
      <vt:lpstr>Слайд 4</vt:lpstr>
      <vt:lpstr>Innovative business incubator for students, post-graduate students and researchers named after Professor Y.M. Borisov</vt:lpstr>
      <vt:lpstr>I. Bachelor Programs</vt:lpstr>
      <vt:lpstr>Слайд 7</vt:lpstr>
      <vt:lpstr>II. Master level programs</vt:lpstr>
      <vt:lpstr>Слайд 9</vt:lpstr>
      <vt:lpstr>Слайд 10</vt:lpstr>
      <vt:lpstr>Слайд 11</vt:lpstr>
      <vt:lpstr>The centre of collective usage named after Professor Y.M. Borisov</vt:lpstr>
      <vt:lpstr>Слайд 13</vt:lpstr>
      <vt:lpstr>Слайд 14</vt:lpstr>
      <vt:lpstr>GREENMA DIDACTIC Laboratory </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Voronezh State University of Architecture and Civil Engineering</dc:title>
  <dc:creator>Анастасия Круссер</dc:creator>
  <cp:lastModifiedBy> </cp:lastModifiedBy>
  <cp:revision>56</cp:revision>
  <dcterms:created xsi:type="dcterms:W3CDTF">2016-02-01T17:48:46Z</dcterms:created>
  <dcterms:modified xsi:type="dcterms:W3CDTF">2016-02-16T20:21:52Z</dcterms:modified>
</cp:coreProperties>
</file>